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handoutMasterIdLst>
    <p:handoutMasterId r:id="rId118"/>
  </p:handoutMasterIdLst>
  <p:sldIdLst>
    <p:sldId id="258" r:id="rId2"/>
    <p:sldId id="378" r:id="rId3"/>
    <p:sldId id="260" r:id="rId4"/>
    <p:sldId id="261" r:id="rId5"/>
    <p:sldId id="262" r:id="rId6"/>
    <p:sldId id="263" r:id="rId7"/>
    <p:sldId id="264" r:id="rId8"/>
    <p:sldId id="265" r:id="rId9"/>
    <p:sldId id="266" r:id="rId10"/>
    <p:sldId id="267" r:id="rId11"/>
    <p:sldId id="268" r:id="rId12"/>
    <p:sldId id="392"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93" r:id="rId33"/>
    <p:sldId id="39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96" r:id="rId49"/>
    <p:sldId id="397" r:id="rId50"/>
    <p:sldId id="379" r:id="rId51"/>
    <p:sldId id="428" r:id="rId52"/>
    <p:sldId id="402" r:id="rId53"/>
    <p:sldId id="403" r:id="rId54"/>
    <p:sldId id="404" r:id="rId55"/>
    <p:sldId id="384" r:id="rId56"/>
    <p:sldId id="385" r:id="rId57"/>
    <p:sldId id="386" r:id="rId58"/>
    <p:sldId id="387" r:id="rId59"/>
    <p:sldId id="305" r:id="rId60"/>
    <p:sldId id="306" r:id="rId61"/>
    <p:sldId id="307" r:id="rId62"/>
    <p:sldId id="308" r:id="rId63"/>
    <p:sldId id="309" r:id="rId64"/>
    <p:sldId id="398" r:id="rId65"/>
    <p:sldId id="311" r:id="rId66"/>
    <p:sldId id="312" r:id="rId67"/>
    <p:sldId id="313" r:id="rId68"/>
    <p:sldId id="314" r:id="rId69"/>
    <p:sldId id="315" r:id="rId70"/>
    <p:sldId id="316" r:id="rId71"/>
    <p:sldId id="405" r:id="rId72"/>
    <p:sldId id="368" r:id="rId73"/>
    <p:sldId id="369" r:id="rId74"/>
    <p:sldId id="370" r:id="rId75"/>
    <p:sldId id="406" r:id="rId76"/>
    <p:sldId id="407" r:id="rId77"/>
    <p:sldId id="371" r:id="rId78"/>
    <p:sldId id="408" r:id="rId79"/>
    <p:sldId id="409" r:id="rId80"/>
    <p:sldId id="410" r:id="rId81"/>
    <p:sldId id="411" r:id="rId82"/>
    <p:sldId id="412" r:id="rId83"/>
    <p:sldId id="413" r:id="rId84"/>
    <p:sldId id="414" r:id="rId85"/>
    <p:sldId id="374" r:id="rId86"/>
    <p:sldId id="375" r:id="rId87"/>
    <p:sldId id="376" r:id="rId88"/>
    <p:sldId id="427" r:id="rId89"/>
    <p:sldId id="419" r:id="rId90"/>
    <p:sldId id="424" r:id="rId91"/>
    <p:sldId id="425" r:id="rId92"/>
    <p:sldId id="317" r:id="rId93"/>
    <p:sldId id="318" r:id="rId94"/>
    <p:sldId id="399" r:id="rId95"/>
    <p:sldId id="320" r:id="rId96"/>
    <p:sldId id="321" r:id="rId97"/>
    <p:sldId id="322" r:id="rId98"/>
    <p:sldId id="323" r:id="rId99"/>
    <p:sldId id="324" r:id="rId100"/>
    <p:sldId id="325" r:id="rId101"/>
    <p:sldId id="326" r:id="rId102"/>
    <p:sldId id="327" r:id="rId103"/>
    <p:sldId id="400" r:id="rId104"/>
    <p:sldId id="329" r:id="rId105"/>
    <p:sldId id="330" r:id="rId106"/>
    <p:sldId id="350" r:id="rId107"/>
    <p:sldId id="351" r:id="rId108"/>
    <p:sldId id="401" r:id="rId109"/>
    <p:sldId id="353" r:id="rId110"/>
    <p:sldId id="354" r:id="rId111"/>
    <p:sldId id="355" r:id="rId112"/>
    <p:sldId id="356" r:id="rId113"/>
    <p:sldId id="395" r:id="rId114"/>
    <p:sldId id="357" r:id="rId115"/>
    <p:sldId id="358" r:id="rId116"/>
  </p:sldIdLst>
  <p:sldSz cx="9144000" cy="6858000" type="screen4x3"/>
  <p:notesSz cx="6797675" cy="9928225"/>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9999"/>
    <a:srgbClr val="FF0066"/>
    <a:srgbClr val="00CC00"/>
    <a:srgbClr val="00CC66"/>
    <a:srgbClr val="3366FF"/>
    <a:srgbClr val="FF505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00" autoAdjust="0"/>
    <p:restoredTop sz="94645" autoAdjust="0"/>
  </p:normalViewPr>
  <p:slideViewPr>
    <p:cSldViewPr>
      <p:cViewPr varScale="1">
        <p:scale>
          <a:sx n="57" d="100"/>
          <a:sy n="57" d="100"/>
        </p:scale>
        <p:origin x="-1157"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31" tIns="45716" rIns="91431" bIns="45716" rtlCol="0"/>
          <a:lstStyle>
            <a:lvl1pPr algn="l">
              <a:defRPr kumimoji="0" sz="1200">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31" tIns="45716" rIns="91431" bIns="45716" rtlCol="0"/>
          <a:lstStyle>
            <a:lvl1pPr algn="r">
              <a:defRPr kumimoji="0" sz="1200">
                <a:ea typeface="+mn-ea"/>
              </a:defRPr>
            </a:lvl1pPr>
          </a:lstStyle>
          <a:p>
            <a:pPr>
              <a:defRPr/>
            </a:pPr>
            <a:fld id="{6979BA32-28E5-4E94-9B0E-3E09071C3DF3}" type="datetimeFigureOut">
              <a:rPr lang="zh-TW" altLang="en-US"/>
              <a:pPr>
                <a:defRPr/>
              </a:pPr>
              <a:t>2016/3/10</a:t>
            </a:fld>
            <a:endParaRPr lang="zh-TW" altLang="en-US"/>
          </a:p>
        </p:txBody>
      </p:sp>
      <p:sp>
        <p:nvSpPr>
          <p:cNvPr id="4" name="頁尾版面配置區 3"/>
          <p:cNvSpPr>
            <a:spLocks noGrp="1"/>
          </p:cNvSpPr>
          <p:nvPr>
            <p:ph type="ftr" sz="quarter" idx="2"/>
          </p:nvPr>
        </p:nvSpPr>
        <p:spPr>
          <a:xfrm>
            <a:off x="0" y="9429751"/>
            <a:ext cx="2946400" cy="496888"/>
          </a:xfrm>
          <a:prstGeom prst="rect">
            <a:avLst/>
          </a:prstGeom>
        </p:spPr>
        <p:txBody>
          <a:bodyPr vert="horz" lIns="91431" tIns="45716" rIns="91431" bIns="45716" rtlCol="0" anchor="b"/>
          <a:lstStyle>
            <a:lvl1pPr algn="l">
              <a:defRPr kumimoji="0" sz="1200">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9751"/>
            <a:ext cx="2946400" cy="496888"/>
          </a:xfrm>
          <a:prstGeom prst="rect">
            <a:avLst/>
          </a:prstGeom>
        </p:spPr>
        <p:txBody>
          <a:bodyPr vert="horz" lIns="91431" tIns="45716" rIns="91431" bIns="45716" rtlCol="0" anchor="b"/>
          <a:lstStyle>
            <a:lvl1pPr algn="r">
              <a:defRPr kumimoji="0" sz="1200">
                <a:ea typeface="+mn-ea"/>
              </a:defRPr>
            </a:lvl1pPr>
          </a:lstStyle>
          <a:p>
            <a:pPr>
              <a:defRPr/>
            </a:pPr>
            <a:fld id="{CEE46197-1FC3-4A94-BA20-684ECAF55E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4530" tIns="47266" rIns="94530" bIns="47266" rtlCol="0"/>
          <a:lstStyle>
            <a:lvl1pPr algn="l">
              <a:defRPr kumimoji="0" sz="1300">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4530" tIns="47266" rIns="94530" bIns="47266" rtlCol="0"/>
          <a:lstStyle>
            <a:lvl1pPr algn="r">
              <a:defRPr kumimoji="0" sz="1300">
                <a:ea typeface="+mn-ea"/>
              </a:defRPr>
            </a:lvl1pPr>
          </a:lstStyle>
          <a:p>
            <a:pPr>
              <a:defRPr/>
            </a:pPr>
            <a:fld id="{B96D2507-1436-443D-AAE0-64125F840271}" type="datetimeFigureOut">
              <a:rPr lang="zh-TW" altLang="en-US"/>
              <a:pPr>
                <a:defRPr/>
              </a:pPr>
              <a:t>2016/3/10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530" tIns="47266" rIns="94530" bIns="47266" rtlCol="0" anchor="ctr"/>
          <a:lstStyle/>
          <a:p>
            <a:pPr lvl="0"/>
            <a:endParaRPr lang="zh-TW" altLang="en-US" noProof="0"/>
          </a:p>
        </p:txBody>
      </p:sp>
      <p:sp>
        <p:nvSpPr>
          <p:cNvPr id="5" name="備忘稿版面配置區 4"/>
          <p:cNvSpPr>
            <a:spLocks noGrp="1"/>
          </p:cNvSpPr>
          <p:nvPr>
            <p:ph type="body" sz="quarter" idx="3"/>
          </p:nvPr>
        </p:nvSpPr>
        <p:spPr>
          <a:xfrm>
            <a:off x="679450" y="4716464"/>
            <a:ext cx="5438775" cy="4467225"/>
          </a:xfrm>
          <a:prstGeom prst="rect">
            <a:avLst/>
          </a:prstGeom>
        </p:spPr>
        <p:txBody>
          <a:bodyPr vert="horz" lIns="94530" tIns="47266" rIns="94530" bIns="47266"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751"/>
            <a:ext cx="2946400" cy="496888"/>
          </a:xfrm>
          <a:prstGeom prst="rect">
            <a:avLst/>
          </a:prstGeom>
        </p:spPr>
        <p:txBody>
          <a:bodyPr vert="horz" lIns="94530" tIns="47266" rIns="94530" bIns="47266" rtlCol="0" anchor="b"/>
          <a:lstStyle>
            <a:lvl1pPr algn="l">
              <a:defRPr kumimoji="0" sz="1300">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9751"/>
            <a:ext cx="2946400" cy="496888"/>
          </a:xfrm>
          <a:prstGeom prst="rect">
            <a:avLst/>
          </a:prstGeom>
        </p:spPr>
        <p:txBody>
          <a:bodyPr vert="horz" lIns="94530" tIns="47266" rIns="94530" bIns="47266" rtlCol="0" anchor="b"/>
          <a:lstStyle>
            <a:lvl1pPr algn="r">
              <a:defRPr kumimoji="0" sz="1300">
                <a:ea typeface="+mn-ea"/>
              </a:defRPr>
            </a:lvl1pPr>
          </a:lstStyle>
          <a:p>
            <a:pPr>
              <a:defRPr/>
            </a:pPr>
            <a:fld id="{47F5E9B1-2659-4716-9AD2-633258235CB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49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571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640A82-503F-4110-949D-9BBB77B0003D}" type="slidenum">
              <a:rPr lang="zh-TW" altLang="en-US" smtClean="0"/>
              <a:pPr>
                <a:defRPr/>
              </a:pPr>
              <a:t>11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79E11E-B85B-4E3B-AE8E-F3A2AC9633E6}" type="slidenum">
              <a:rPr lang="en-US" altLang="zh-TW" smtClean="0"/>
              <a:pPr>
                <a:defRPr/>
              </a:pPr>
              <a:t>60</a:t>
            </a:fld>
            <a:endParaRPr lang="en-US" altLang="zh-TW" smtClean="0"/>
          </a:p>
        </p:txBody>
      </p:sp>
      <p:sp>
        <p:nvSpPr>
          <p:cNvPr id="134147" name="Rectangle 7"/>
          <p:cNvSpPr txBox="1">
            <a:spLocks noGrp="1" noChangeArrowheads="1"/>
          </p:cNvSpPr>
          <p:nvPr/>
        </p:nvSpPr>
        <p:spPr bwMode="auto">
          <a:xfrm>
            <a:off x="3849688" y="9429751"/>
            <a:ext cx="2946400" cy="496888"/>
          </a:xfrm>
          <a:prstGeom prst="rect">
            <a:avLst/>
          </a:prstGeom>
          <a:noFill/>
          <a:ln w="9525">
            <a:noFill/>
            <a:miter lim="800000"/>
            <a:headEnd/>
            <a:tailEnd/>
          </a:ln>
        </p:spPr>
        <p:txBody>
          <a:bodyPr lIns="95132" tIns="47566" rIns="95132" bIns="47566" anchor="b"/>
          <a:lstStyle/>
          <a:p>
            <a:pPr algn="r"/>
            <a:fld id="{92F865B5-02CD-46D3-9C73-D0E85BC30D46}" type="slidenum">
              <a:rPr lang="en-US" altLang="zh-TW" sz="1300"/>
              <a:pPr algn="r"/>
              <a:t>60</a:t>
            </a:fld>
            <a:endParaRPr lang="en-US" altLang="zh-TW" sz="1300" dirty="0"/>
          </a:p>
        </p:txBody>
      </p:sp>
      <p:sp>
        <p:nvSpPr>
          <p:cNvPr id="134148"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4149" name="Rectangle 3"/>
          <p:cNvSpPr>
            <a:spLocks noGrp="1" noChangeArrowheads="1"/>
          </p:cNvSpPr>
          <p:nvPr>
            <p:ph type="body" idx="1"/>
          </p:nvPr>
        </p:nvSpPr>
        <p:spPr bwMode="auto">
          <a:xfrm>
            <a:off x="906463" y="4716463"/>
            <a:ext cx="4984750" cy="4470400"/>
          </a:xfrm>
          <a:noFill/>
        </p:spPr>
        <p:txBody>
          <a:bodyPr wrap="square" lIns="95132" tIns="47566" rIns="95132" bIns="47566"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8DB5DA-6757-4B35-801E-22D564645C0A}" type="slidenum">
              <a:rPr lang="en-US" altLang="zh-TW" smtClean="0"/>
              <a:pPr>
                <a:defRPr/>
              </a:pPr>
              <a:t>61</a:t>
            </a:fld>
            <a:endParaRPr lang="en-US" altLang="zh-TW" smtClean="0"/>
          </a:p>
        </p:txBody>
      </p:sp>
      <p:sp>
        <p:nvSpPr>
          <p:cNvPr id="135171" name="Rectangle 7"/>
          <p:cNvSpPr txBox="1">
            <a:spLocks noGrp="1" noChangeArrowheads="1"/>
          </p:cNvSpPr>
          <p:nvPr/>
        </p:nvSpPr>
        <p:spPr bwMode="auto">
          <a:xfrm>
            <a:off x="3849688" y="9429751"/>
            <a:ext cx="2946400" cy="496888"/>
          </a:xfrm>
          <a:prstGeom prst="rect">
            <a:avLst/>
          </a:prstGeom>
          <a:noFill/>
          <a:ln w="9525">
            <a:noFill/>
            <a:miter lim="800000"/>
            <a:headEnd/>
            <a:tailEnd/>
          </a:ln>
        </p:spPr>
        <p:txBody>
          <a:bodyPr lIns="95132" tIns="47566" rIns="95132" bIns="47566" anchor="b"/>
          <a:lstStyle/>
          <a:p>
            <a:pPr algn="r"/>
            <a:fld id="{72852F20-B78E-4D9E-BA81-6AF7A0ADFEDD}" type="slidenum">
              <a:rPr lang="en-US" altLang="zh-TW" sz="1300"/>
              <a:pPr algn="r"/>
              <a:t>61</a:t>
            </a:fld>
            <a:endParaRPr lang="en-US" altLang="zh-TW" sz="1300" dirty="0"/>
          </a:p>
        </p:txBody>
      </p:sp>
      <p:sp>
        <p:nvSpPr>
          <p:cNvPr id="135172"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5173" name="Rectangle 3"/>
          <p:cNvSpPr>
            <a:spLocks noGrp="1" noChangeArrowheads="1"/>
          </p:cNvSpPr>
          <p:nvPr>
            <p:ph type="body" idx="1"/>
          </p:nvPr>
        </p:nvSpPr>
        <p:spPr bwMode="auto">
          <a:xfrm>
            <a:off x="906463" y="4716463"/>
            <a:ext cx="4984750" cy="4470400"/>
          </a:xfrm>
          <a:noFill/>
        </p:spPr>
        <p:txBody>
          <a:bodyPr wrap="square" lIns="95132" tIns="47566" rIns="95132" bIns="47566"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9A9C66-44B4-4509-861D-4500B7930CA0}" type="slidenum">
              <a:rPr lang="en-US" altLang="zh-TW" smtClean="0"/>
              <a:pPr>
                <a:defRPr/>
              </a:pPr>
              <a:t>62</a:t>
            </a:fld>
            <a:endParaRPr lang="en-US" altLang="zh-TW" smtClean="0"/>
          </a:p>
        </p:txBody>
      </p:sp>
      <p:sp>
        <p:nvSpPr>
          <p:cNvPr id="136195"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6196"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947A5D-4DA7-49A7-93FB-A1F0E97EF36F}" type="slidenum">
              <a:rPr lang="en-US" altLang="zh-TW" smtClean="0"/>
              <a:pPr>
                <a:defRPr/>
              </a:pPr>
              <a:t>63</a:t>
            </a:fld>
            <a:endParaRPr lang="en-US" altLang="zh-TW" smtClean="0"/>
          </a:p>
        </p:txBody>
      </p:sp>
      <p:sp>
        <p:nvSpPr>
          <p:cNvPr id="137219"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7220"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1DD32D-7C15-4E23-85DC-8D712B3C5285}" type="slidenum">
              <a:rPr lang="en-US" altLang="zh-TW" smtClean="0"/>
              <a:pPr>
                <a:defRPr/>
              </a:pPr>
              <a:t>64</a:t>
            </a:fld>
            <a:endParaRPr lang="en-US" altLang="zh-TW" smtClean="0"/>
          </a:p>
        </p:txBody>
      </p:sp>
      <p:sp>
        <p:nvSpPr>
          <p:cNvPr id="138243"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8244"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6A73DA-AFED-4F04-8DD2-E6B91D9166EA}" type="slidenum">
              <a:rPr lang="en-US" altLang="zh-TW" smtClean="0"/>
              <a:pPr>
                <a:defRPr/>
              </a:pPr>
              <a:t>65</a:t>
            </a:fld>
            <a:endParaRPr lang="en-US" altLang="zh-TW" smtClean="0"/>
          </a:p>
        </p:txBody>
      </p:sp>
      <p:sp>
        <p:nvSpPr>
          <p:cNvPr id="139267"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9268"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91D08C-59AD-468D-8540-F116181603B6}" type="slidenum">
              <a:rPr lang="en-US" altLang="zh-TW" smtClean="0"/>
              <a:pPr>
                <a:defRPr/>
              </a:pPr>
              <a:t>66</a:t>
            </a:fld>
            <a:endParaRPr lang="en-US" altLang="zh-TW" smtClean="0"/>
          </a:p>
        </p:txBody>
      </p:sp>
      <p:sp>
        <p:nvSpPr>
          <p:cNvPr id="140291"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40292"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E4E203-A21A-43DC-8630-66BFCB5B5138}" type="slidenum">
              <a:rPr lang="en-US" altLang="zh-TW" smtClean="0"/>
              <a:pPr>
                <a:defRPr/>
              </a:pPr>
              <a:t>67</a:t>
            </a:fld>
            <a:endParaRPr lang="en-US" altLang="zh-TW" smtClean="0"/>
          </a:p>
        </p:txBody>
      </p:sp>
      <p:sp>
        <p:nvSpPr>
          <p:cNvPr id="141315"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41316"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007FD2-23C9-4FD5-A915-42AE8A3E880E}" type="slidenum">
              <a:rPr lang="en-US" altLang="zh-TW" smtClean="0"/>
              <a:pPr>
                <a:defRPr/>
              </a:pPr>
              <a:t>68</a:t>
            </a:fld>
            <a:endParaRPr lang="en-US" altLang="zh-TW" smtClean="0"/>
          </a:p>
        </p:txBody>
      </p:sp>
      <p:sp>
        <p:nvSpPr>
          <p:cNvPr id="142339"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42340"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BFCE0D-3815-4A82-B957-10D58221A1ED}" type="slidenum">
              <a:rPr lang="en-US" altLang="zh-TW" smtClean="0"/>
              <a:pPr>
                <a:defRPr/>
              </a:pPr>
              <a:t>69</a:t>
            </a:fld>
            <a:endParaRPr lang="en-US" altLang="zh-TW" smtClean="0"/>
          </a:p>
        </p:txBody>
      </p:sp>
      <p:sp>
        <p:nvSpPr>
          <p:cNvPr id="143363"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43364"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595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BFEB743B-BA75-48C6-AE10-4F9BE63B71B3}" type="slidenum">
              <a:rPr lang="zh-TW" altLang="en-US" smtClean="0"/>
              <a:pPr>
                <a:defRPr/>
              </a:pPr>
              <a:t>13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73037B-50E8-4CF9-9ED1-0D1420D37414}" type="slidenum">
              <a:rPr lang="en-US" altLang="zh-TW" smtClean="0"/>
              <a:pPr>
                <a:defRPr/>
              </a:pPr>
              <a:t>70</a:t>
            </a:fld>
            <a:endParaRPr lang="en-US" altLang="zh-TW" smtClean="0"/>
          </a:p>
        </p:txBody>
      </p:sp>
      <p:sp>
        <p:nvSpPr>
          <p:cNvPr id="144387"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44388"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FF5DF6-B9E5-4BA4-9667-289A394BD31E}" type="slidenum">
              <a:rPr lang="en-US" altLang="zh-TW" smtClean="0"/>
              <a:pPr>
                <a:defRPr/>
              </a:pPr>
              <a:t>72</a:t>
            </a:fld>
            <a:endParaRPr lang="en-US" altLang="zh-TW" smtClean="0"/>
          </a:p>
        </p:txBody>
      </p:sp>
      <p:sp>
        <p:nvSpPr>
          <p:cNvPr id="145411"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45412"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2BD8A6-E46D-4668-BD04-0DE335E85DB1}" type="slidenum">
              <a:rPr lang="en-US" altLang="zh-TW" smtClean="0"/>
              <a:pPr>
                <a:defRPr/>
              </a:pPr>
              <a:t>73</a:t>
            </a:fld>
            <a:endParaRPr lang="en-US" altLang="zh-TW" smtClean="0"/>
          </a:p>
        </p:txBody>
      </p:sp>
      <p:sp>
        <p:nvSpPr>
          <p:cNvPr id="146435"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46436"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BBEA81-6A54-4F93-AB04-E999C66D3CBE}" type="slidenum">
              <a:rPr lang="en-US" altLang="zh-TW" smtClean="0"/>
              <a:pPr>
                <a:defRPr/>
              </a:pPr>
              <a:t>74</a:t>
            </a:fld>
            <a:endParaRPr lang="en-US" altLang="zh-TW" smtClean="0"/>
          </a:p>
        </p:txBody>
      </p:sp>
      <p:sp>
        <p:nvSpPr>
          <p:cNvPr id="147459"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47460"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8D4C37-50F7-4B6F-823E-513B3BA4CE42}" type="slidenum">
              <a:rPr lang="en-US" altLang="zh-TW" smtClean="0"/>
              <a:pPr>
                <a:defRPr/>
              </a:pPr>
              <a:t>77</a:t>
            </a:fld>
            <a:endParaRPr lang="en-US" altLang="zh-TW" smtClean="0"/>
          </a:p>
        </p:txBody>
      </p:sp>
      <p:sp>
        <p:nvSpPr>
          <p:cNvPr id="148483"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48484"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65033C-6BEE-4B83-92BD-83B4D55AD0EE}" type="slidenum">
              <a:rPr lang="en-US" altLang="zh-TW" smtClean="0"/>
              <a:pPr>
                <a:defRPr/>
              </a:pPr>
              <a:t>78</a:t>
            </a:fld>
            <a:endParaRPr lang="en-US" altLang="zh-TW" smtClean="0"/>
          </a:p>
        </p:txBody>
      </p:sp>
      <p:sp>
        <p:nvSpPr>
          <p:cNvPr id="149507"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49508"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9071">
              <a:defRPr/>
            </a:pPr>
            <a:fld id="{86A6E40E-5C64-4C31-BE1A-49E7914D11F3}" type="slidenum">
              <a:rPr kumimoji="1" lang="en-US" altLang="zh-TW" smtClean="0"/>
              <a:pPr defTabSz="919071">
                <a:defRPr/>
              </a:pPr>
              <a:t>79</a:t>
            </a:fld>
            <a:endParaRPr kumimoji="1" lang="en-US" altLang="zh-TW" dirty="0" smtClean="0"/>
          </a:p>
        </p:txBody>
      </p:sp>
      <p:sp>
        <p:nvSpPr>
          <p:cNvPr id="150531" name="Rectangle 2"/>
          <p:cNvSpPr>
            <a:spLocks noGrp="1" noRot="1" noChangeAspect="1" noChangeArrowheads="1" noTextEdit="1"/>
          </p:cNvSpPr>
          <p:nvPr>
            <p:ph type="sldImg"/>
          </p:nvPr>
        </p:nvSpPr>
        <p:spPr bwMode="auto">
          <a:xfrm>
            <a:off x="919163" y="742950"/>
            <a:ext cx="4960937" cy="3722688"/>
          </a:xfrm>
          <a:noFill/>
          <a:ln>
            <a:solidFill>
              <a:srgbClr val="000000"/>
            </a:solidFill>
            <a:miter lim="800000"/>
            <a:headEnd/>
            <a:tailEnd/>
          </a:ln>
        </p:spPr>
      </p:sp>
      <p:sp>
        <p:nvSpPr>
          <p:cNvPr id="150532" name="Rectangle 3"/>
          <p:cNvSpPr>
            <a:spLocks noGrp="1" noChangeArrowheads="1"/>
          </p:cNvSpPr>
          <p:nvPr>
            <p:ph type="body" idx="1"/>
          </p:nvPr>
        </p:nvSpPr>
        <p:spPr bwMode="auto">
          <a:xfrm>
            <a:off x="908051" y="4713289"/>
            <a:ext cx="4981575" cy="4471987"/>
          </a:xfrm>
          <a:noFill/>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9071">
              <a:defRPr/>
            </a:pPr>
            <a:fld id="{347AB073-AAEF-4501-81A6-FAF8D9950ACB}" type="slidenum">
              <a:rPr kumimoji="1" lang="en-US" altLang="zh-TW" smtClean="0"/>
              <a:pPr defTabSz="919071">
                <a:defRPr/>
              </a:pPr>
              <a:t>80</a:t>
            </a:fld>
            <a:endParaRPr kumimoji="1" lang="en-US" altLang="zh-TW" dirty="0" smtClean="0"/>
          </a:p>
        </p:txBody>
      </p:sp>
      <p:sp>
        <p:nvSpPr>
          <p:cNvPr id="151555" name="Rectangle 2"/>
          <p:cNvSpPr>
            <a:spLocks noGrp="1" noRot="1" noChangeAspect="1" noChangeArrowheads="1" noTextEdit="1"/>
          </p:cNvSpPr>
          <p:nvPr>
            <p:ph type="sldImg"/>
          </p:nvPr>
        </p:nvSpPr>
        <p:spPr bwMode="auto">
          <a:xfrm>
            <a:off x="919163" y="742950"/>
            <a:ext cx="4960937" cy="3722688"/>
          </a:xfrm>
          <a:noFill/>
          <a:ln>
            <a:solidFill>
              <a:srgbClr val="000000"/>
            </a:solidFill>
            <a:miter lim="800000"/>
            <a:headEnd/>
            <a:tailEnd/>
          </a:ln>
        </p:spPr>
      </p:sp>
      <p:sp>
        <p:nvSpPr>
          <p:cNvPr id="151556" name="Rectangle 3"/>
          <p:cNvSpPr>
            <a:spLocks noGrp="1" noChangeArrowheads="1"/>
          </p:cNvSpPr>
          <p:nvPr>
            <p:ph type="body" idx="1"/>
          </p:nvPr>
        </p:nvSpPr>
        <p:spPr bwMode="auto">
          <a:xfrm>
            <a:off x="908051" y="4713289"/>
            <a:ext cx="4981575" cy="4471987"/>
          </a:xfrm>
          <a:noFill/>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9071">
              <a:defRPr/>
            </a:pPr>
            <a:fld id="{ED4EEA5E-228C-40ED-B0F8-398F10164943}" type="slidenum">
              <a:rPr kumimoji="1" lang="en-US" altLang="zh-TW" smtClean="0"/>
              <a:pPr defTabSz="919071">
                <a:defRPr/>
              </a:pPr>
              <a:t>81</a:t>
            </a:fld>
            <a:endParaRPr kumimoji="1" lang="en-US" altLang="zh-TW" dirty="0" smtClean="0"/>
          </a:p>
        </p:txBody>
      </p:sp>
      <p:sp>
        <p:nvSpPr>
          <p:cNvPr id="152579" name="Rectangle 2"/>
          <p:cNvSpPr>
            <a:spLocks noGrp="1" noRot="1" noChangeAspect="1" noChangeArrowheads="1" noTextEdit="1"/>
          </p:cNvSpPr>
          <p:nvPr>
            <p:ph type="sldImg"/>
          </p:nvPr>
        </p:nvSpPr>
        <p:spPr bwMode="auto">
          <a:xfrm>
            <a:off x="919163" y="742950"/>
            <a:ext cx="4960937" cy="3722688"/>
          </a:xfrm>
          <a:noFill/>
          <a:ln>
            <a:solidFill>
              <a:srgbClr val="000000"/>
            </a:solidFill>
            <a:miter lim="800000"/>
            <a:headEnd/>
            <a:tailEnd/>
          </a:ln>
        </p:spPr>
      </p:sp>
      <p:sp>
        <p:nvSpPr>
          <p:cNvPr id="152580" name="Rectangle 3"/>
          <p:cNvSpPr>
            <a:spLocks noGrp="1" noChangeArrowheads="1"/>
          </p:cNvSpPr>
          <p:nvPr>
            <p:ph type="body" idx="1"/>
          </p:nvPr>
        </p:nvSpPr>
        <p:spPr bwMode="auto">
          <a:xfrm>
            <a:off x="908051" y="4713289"/>
            <a:ext cx="4981575" cy="4471987"/>
          </a:xfrm>
          <a:noFill/>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9071">
              <a:defRPr/>
            </a:pPr>
            <a:fld id="{96330DBA-8896-411F-9307-5DEFDAAC6DF5}" type="slidenum">
              <a:rPr kumimoji="1" lang="en-US" altLang="zh-TW" smtClean="0"/>
              <a:pPr defTabSz="919071">
                <a:defRPr/>
              </a:pPr>
              <a:t>82</a:t>
            </a:fld>
            <a:endParaRPr kumimoji="1" lang="en-US" altLang="zh-TW" dirty="0" smtClean="0"/>
          </a:p>
        </p:txBody>
      </p:sp>
      <p:sp>
        <p:nvSpPr>
          <p:cNvPr id="153603" name="Rectangle 2"/>
          <p:cNvSpPr>
            <a:spLocks noGrp="1" noRot="1" noChangeAspect="1" noChangeArrowheads="1" noTextEdit="1"/>
          </p:cNvSpPr>
          <p:nvPr>
            <p:ph type="sldImg"/>
          </p:nvPr>
        </p:nvSpPr>
        <p:spPr bwMode="auto">
          <a:xfrm>
            <a:off x="919163" y="742950"/>
            <a:ext cx="4960937" cy="3722688"/>
          </a:xfrm>
          <a:noFill/>
          <a:ln>
            <a:solidFill>
              <a:srgbClr val="000000"/>
            </a:solidFill>
            <a:miter lim="800000"/>
            <a:headEnd/>
            <a:tailEnd/>
          </a:ln>
        </p:spPr>
      </p:sp>
      <p:sp>
        <p:nvSpPr>
          <p:cNvPr id="153604" name="Rectangle 3"/>
          <p:cNvSpPr>
            <a:spLocks noGrp="1" noChangeArrowheads="1"/>
          </p:cNvSpPr>
          <p:nvPr>
            <p:ph type="body" idx="1"/>
          </p:nvPr>
        </p:nvSpPr>
        <p:spPr bwMode="auto">
          <a:xfrm>
            <a:off x="908051" y="4713289"/>
            <a:ext cx="4981575" cy="4471987"/>
          </a:xfrm>
          <a:noFill/>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69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67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42AB53-32B9-46D8-8DC0-85F870D9C61F}" type="slidenum">
              <a:rPr lang="en-US" altLang="zh-TW" smtClean="0"/>
              <a:pPr>
                <a:defRPr/>
              </a:pPr>
              <a:t>47</a:t>
            </a:fld>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402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331C30-C2AE-43B2-BBC5-8DB3D402956E}" type="slidenum">
              <a:rPr lang="en-US" altLang="zh-TW" smtClean="0"/>
              <a:pPr>
                <a:defRPr/>
              </a:pPr>
              <a:t>91</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28003"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29027"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2ADD04-8477-4E56-B4CF-30D2E0050AB8}" type="slidenum">
              <a:rPr lang="en-US" altLang="zh-TW" smtClean="0"/>
              <a:pPr>
                <a:defRPr/>
              </a:pPr>
              <a:t>54</a:t>
            </a:fld>
            <a:endParaRPr lang="en-US" altLang="zh-TW" smtClean="0"/>
          </a:p>
        </p:txBody>
      </p:sp>
      <p:sp>
        <p:nvSpPr>
          <p:cNvPr id="130051"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30052"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658CA3E-9C01-40F2-AD87-0BC7AEB0D713}" type="slidenum">
              <a:rPr lang="en-US" altLang="zh-TW" smtClean="0"/>
              <a:pPr>
                <a:defRPr/>
              </a:pPr>
              <a:t>55</a:t>
            </a:fld>
            <a:endParaRPr lang="en-US" altLang="zh-TW" smtClean="0"/>
          </a:p>
        </p:txBody>
      </p:sp>
      <p:sp>
        <p:nvSpPr>
          <p:cNvPr id="131075"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31076"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AD82A3-0530-4CB5-8A6A-9A5DD8D9FDD8}" type="slidenum">
              <a:rPr lang="en-US" altLang="zh-TW" smtClean="0"/>
              <a:pPr>
                <a:defRPr/>
              </a:pPr>
              <a:t>56</a:t>
            </a:fld>
            <a:endParaRPr lang="en-US" altLang="zh-TW" smtClean="0"/>
          </a:p>
        </p:txBody>
      </p:sp>
      <p:sp>
        <p:nvSpPr>
          <p:cNvPr id="132099" name="Rectangle 2"/>
          <p:cNvSpPr>
            <a:spLocks noGrp="1" noRot="1" noChangeAspect="1" noChangeArrowheads="1" noTextEdit="1"/>
          </p:cNvSpPr>
          <p:nvPr>
            <p:ph type="sldImg"/>
          </p:nvPr>
        </p:nvSpPr>
        <p:spPr bwMode="auto">
          <a:xfrm>
            <a:off x="919163" y="741363"/>
            <a:ext cx="4964112" cy="3724275"/>
          </a:xfrm>
          <a:noFill/>
          <a:ln>
            <a:solidFill>
              <a:srgbClr val="000000"/>
            </a:solidFill>
            <a:miter lim="800000"/>
            <a:headEnd/>
            <a:tailEnd/>
          </a:ln>
        </p:spPr>
      </p:sp>
      <p:sp>
        <p:nvSpPr>
          <p:cNvPr id="132100"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C46524-36D6-429C-9364-B227BB833611}" type="slidenum">
              <a:rPr lang="en-US" altLang="zh-TW" smtClean="0"/>
              <a:pPr>
                <a:defRPr/>
              </a:pPr>
              <a:t>59</a:t>
            </a:fld>
            <a:endParaRPr lang="en-US" altLang="zh-TW" smtClean="0"/>
          </a:p>
        </p:txBody>
      </p:sp>
      <p:sp>
        <p:nvSpPr>
          <p:cNvPr id="133123" name="Rectangle 2"/>
          <p:cNvSpPr>
            <a:spLocks noGrp="1" noRot="1" noChangeAspect="1" noChangeArrowheads="1" noTextEdit="1"/>
          </p:cNvSpPr>
          <p:nvPr>
            <p:ph type="sldImg"/>
          </p:nvPr>
        </p:nvSpPr>
        <p:spPr bwMode="auto">
          <a:xfrm>
            <a:off x="917575" y="741363"/>
            <a:ext cx="4965700" cy="3725862"/>
          </a:xfrm>
          <a:noFill/>
          <a:ln>
            <a:solidFill>
              <a:srgbClr val="000000"/>
            </a:solidFill>
            <a:miter lim="800000"/>
            <a:headEnd/>
            <a:tailEnd/>
          </a:ln>
        </p:spPr>
      </p:sp>
      <p:sp>
        <p:nvSpPr>
          <p:cNvPr id="133124" name="Rectangle 3"/>
          <p:cNvSpPr>
            <a:spLocks noGrp="1" noChangeArrowheads="1"/>
          </p:cNvSpPr>
          <p:nvPr>
            <p:ph type="body" idx="1"/>
          </p:nvPr>
        </p:nvSpPr>
        <p:spPr bwMode="auto">
          <a:xfrm>
            <a:off x="906463" y="4716463"/>
            <a:ext cx="4984750" cy="4470400"/>
          </a:xfrm>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8" descr="Large grid"/>
          <p:cNvSpPr>
            <a:spLocks noChangeArrowheads="1"/>
          </p:cNvSpPr>
          <p:nvPr/>
        </p:nvSpPr>
        <p:spPr bwMode="auto">
          <a:xfrm>
            <a:off x="0" y="6172200"/>
            <a:ext cx="9144000" cy="685800"/>
          </a:xfrm>
          <a:prstGeom prst="flowChartProcess">
            <a:avLst/>
          </a:prstGeom>
          <a:pattFill prst="lgGrid">
            <a:fgClr>
              <a:schemeClr val="folHlink">
                <a:alpha val="39999"/>
              </a:schemeClr>
            </a:fgClr>
            <a:bgClr>
              <a:schemeClr val="bg1">
                <a:alpha val="39999"/>
              </a:schemeClr>
            </a:bgClr>
          </a:pattFill>
          <a:ln w="9525">
            <a:noFill/>
            <a:miter lim="800000"/>
            <a:headEnd/>
            <a:tailEnd/>
          </a:ln>
          <a:effectLst/>
        </p:spPr>
        <p:txBody>
          <a:bodyPr wrap="none" anchor="ctr"/>
          <a:lstStyle/>
          <a:p>
            <a:pPr>
              <a:defRPr/>
            </a:pPr>
            <a:endParaRPr kumimoji="0" lang="zh-TW" altLang="en-US"/>
          </a:p>
        </p:txBody>
      </p:sp>
      <p:sp>
        <p:nvSpPr>
          <p:cNvPr id="5" name="AutoShape 7"/>
          <p:cNvSpPr>
            <a:spLocks noChangeArrowheads="1"/>
          </p:cNvSpPr>
          <p:nvPr/>
        </p:nvSpPr>
        <p:spPr bwMode="auto">
          <a:xfrm>
            <a:off x="1371600" y="0"/>
            <a:ext cx="7772400" cy="990600"/>
          </a:xfrm>
          <a:prstGeom prst="flowChartProcess">
            <a:avLst/>
          </a:prstGeom>
          <a:solidFill>
            <a:schemeClr val="folHlink">
              <a:alpha val="42999"/>
            </a:schemeClr>
          </a:solidFill>
          <a:ln w="9525">
            <a:noFill/>
            <a:miter lim="800000"/>
            <a:headEnd/>
            <a:tailEnd/>
          </a:ln>
          <a:effectLst/>
        </p:spPr>
        <p:txBody>
          <a:bodyPr wrap="none" anchor="ctr"/>
          <a:lstStyle/>
          <a:p>
            <a:pPr>
              <a:defRPr/>
            </a:pPr>
            <a:endParaRPr kumimoji="0" lang="zh-TW" altLang="en-US"/>
          </a:p>
        </p:txBody>
      </p:sp>
      <p:sp>
        <p:nvSpPr>
          <p:cNvPr id="6" name="AutoShape 9" descr="Large grid"/>
          <p:cNvSpPr>
            <a:spLocks noChangeArrowheads="1"/>
          </p:cNvSpPr>
          <p:nvPr/>
        </p:nvSpPr>
        <p:spPr bwMode="auto">
          <a:xfrm>
            <a:off x="0" y="0"/>
            <a:ext cx="3352800" cy="990600"/>
          </a:xfrm>
          <a:prstGeom prst="flowChartProcess">
            <a:avLst/>
          </a:prstGeom>
          <a:pattFill prst="lgGrid">
            <a:fgClr>
              <a:schemeClr val="folHlink">
                <a:alpha val="52000"/>
              </a:schemeClr>
            </a:fgClr>
            <a:bgClr>
              <a:schemeClr val="bg1">
                <a:alpha val="52000"/>
              </a:schemeClr>
            </a:bgClr>
          </a:pattFill>
          <a:ln w="9525">
            <a:noFill/>
            <a:miter lim="800000"/>
            <a:headEnd/>
            <a:tailEnd/>
          </a:ln>
          <a:effectLst/>
        </p:spPr>
        <p:txBody>
          <a:bodyPr wrap="none" anchor="ctr"/>
          <a:lstStyle/>
          <a:p>
            <a:pPr>
              <a:defRPr/>
            </a:pPr>
            <a:endParaRPr kumimoji="0" lang="zh-TW" altLang="en-US"/>
          </a:p>
        </p:txBody>
      </p:sp>
      <p:sp>
        <p:nvSpPr>
          <p:cNvPr id="3074" name="Rectangle 2"/>
          <p:cNvSpPr>
            <a:spLocks noGrp="1" noChangeArrowheads="1"/>
          </p:cNvSpPr>
          <p:nvPr>
            <p:ph type="ctrTitle"/>
          </p:nvPr>
        </p:nvSpPr>
        <p:spPr>
          <a:xfrm>
            <a:off x="457200" y="1447800"/>
            <a:ext cx="7620000" cy="2076450"/>
          </a:xfrm>
        </p:spPr>
        <p:txBody>
          <a:bodyPr/>
          <a:lstStyle>
            <a:lvl1pPr>
              <a:defRPr sz="6000" b="1"/>
            </a:lvl1pPr>
          </a:lstStyle>
          <a:p>
            <a:r>
              <a:rPr lang="zh-TW" altLang="en-US" smtClean="0"/>
              <a:t>按一下以編輯母片標題樣式</a:t>
            </a:r>
            <a:endParaRPr lang="en-US" altLang="zh-TW"/>
          </a:p>
        </p:txBody>
      </p:sp>
      <p:sp>
        <p:nvSpPr>
          <p:cNvPr id="3075" name="Rectangle 3"/>
          <p:cNvSpPr>
            <a:spLocks noGrp="1" noChangeArrowheads="1"/>
          </p:cNvSpPr>
          <p:nvPr>
            <p:ph type="subTitle" idx="1"/>
          </p:nvPr>
        </p:nvSpPr>
        <p:spPr>
          <a:xfrm>
            <a:off x="457200" y="3733800"/>
            <a:ext cx="7620000" cy="1752600"/>
          </a:xfrm>
        </p:spPr>
        <p:txBody>
          <a:bodyPr/>
          <a:lstStyle>
            <a:lvl1pPr marL="0" indent="0">
              <a:buFontTx/>
              <a:buNone/>
              <a:defRPr sz="3600"/>
            </a:lvl1pPr>
          </a:lstStyle>
          <a:p>
            <a:r>
              <a:rPr lang="zh-TW" altLang="en-US" smtClean="0"/>
              <a:t>按一下以編輯母片副標題樣式</a:t>
            </a:r>
            <a:endParaRPr lang="en-US" altLang="zh-TW"/>
          </a:p>
        </p:txBody>
      </p:sp>
      <p:sp>
        <p:nvSpPr>
          <p:cNvPr id="7" name="Rectangle 4"/>
          <p:cNvSpPr>
            <a:spLocks noGrp="1" noChangeArrowheads="1"/>
          </p:cNvSpPr>
          <p:nvPr>
            <p:ph type="dt" sz="half" idx="10"/>
          </p:nvPr>
        </p:nvSpPr>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1A938486-D441-4732-9E4F-37117861B5A4}"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3E586FA-845B-4FA2-996F-829B826AD0AC}"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41109F-16E8-44E0-905A-2E1BBCB815DE}"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FB826D51-275B-4B83-AF5D-EAFF33111587}" type="datetime1">
              <a:rPr lang="zh-TW" altLang="en-US"/>
              <a:pPr>
                <a:defRPr/>
              </a:pPr>
              <a:t>2016/3/10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7B6A999-F2E3-42F2-BAA0-E429004885D0}" type="slidenum">
              <a:rPr lang="en-US" altLang="zh-TW"/>
              <a:pPr>
                <a:defRPr/>
              </a:pPr>
              <a:t>‹#›</a:t>
            </a:fld>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fld id="{50159775-1F6E-4EDD-AF9B-4DE5CDF2ADC4}" type="datetime1">
              <a:rPr lang="zh-TW" altLang="en-US"/>
              <a:pPr>
                <a:defRPr/>
              </a:pPr>
              <a:t>2016/3/10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C1C7EF20-12AA-4BB1-9F60-917C0695B097}" type="slidenum">
              <a:rPr lang="en-US" altLang="zh-TW"/>
              <a:pPr>
                <a:defRPr/>
              </a:pPr>
              <a:t>‹#›</a:t>
            </a:fld>
            <a:endParaRPr lang="en-US" altLang="zh-TW"/>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p:txBody>
          <a:bodyPr/>
          <a:lstStyle>
            <a:lvl1pPr>
              <a:defRPr/>
            </a:lvl1pPr>
          </a:lstStyle>
          <a:p>
            <a:pPr>
              <a:defRPr/>
            </a:pPr>
            <a:fld id="{9993F99E-DDB3-469E-908D-233EFEBBEB93}" type="datetime1">
              <a:rPr lang="zh-TW" altLang="en-US"/>
              <a:pPr>
                <a:defRPr/>
              </a:pPr>
              <a:t>2016/3/10</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3DDB8C54-2D78-490D-9A5C-E99EAB905DCB}" type="slidenum">
              <a:rPr lang="en-US" altLang="zh-TW"/>
              <a:pPr>
                <a:defRPr/>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8A5AC3-DADA-487F-A2C9-CDF5DFDEF8F8}"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860D438-C7D7-4E1D-983B-EFA221934A6D}"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AA8F605-2EB0-47CC-B8C6-869DE63BA9A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0146FC1-256B-47B1-8DA8-BE884A16F8C8}"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17F5559-D871-477B-9D31-666DCF1F841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3F570B7-ED61-47A7-AAE3-A7F2DE13E6CC}"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2B75FA0-0B2B-4FFF-B18F-040DE747F2F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6975A8C-BCA1-4EF7-BE06-73D8409A2526}"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AutoShape 9" descr="Large grid"/>
          <p:cNvSpPr>
            <a:spLocks noChangeArrowheads="1"/>
          </p:cNvSpPr>
          <p:nvPr/>
        </p:nvSpPr>
        <p:spPr bwMode="auto">
          <a:xfrm>
            <a:off x="0" y="6172200"/>
            <a:ext cx="9144000" cy="685800"/>
          </a:xfrm>
          <a:prstGeom prst="flowChartProcess">
            <a:avLst/>
          </a:prstGeom>
          <a:pattFill prst="lgGrid">
            <a:fgClr>
              <a:schemeClr val="folHlink">
                <a:alpha val="52000"/>
              </a:schemeClr>
            </a:fgClr>
            <a:bgClr>
              <a:schemeClr val="bg1">
                <a:alpha val="52000"/>
              </a:schemeClr>
            </a:bgClr>
          </a:pattFill>
          <a:ln w="9525">
            <a:noFill/>
            <a:miter lim="800000"/>
            <a:headEnd/>
            <a:tailEnd/>
          </a:ln>
          <a:effectLst/>
        </p:spPr>
        <p:txBody>
          <a:bodyPr wrap="none" anchor="ctr"/>
          <a:lstStyle/>
          <a:p>
            <a:pPr>
              <a:defRPr/>
            </a:pPr>
            <a:endParaRPr kumimoji="0" lang="zh-TW" altLang="en-US"/>
          </a:p>
        </p:txBody>
      </p:sp>
      <p:sp>
        <p:nvSpPr>
          <p:cNvPr id="1032" name="AutoShape 8" descr="Large grid"/>
          <p:cNvSpPr>
            <a:spLocks noChangeArrowheads="1"/>
          </p:cNvSpPr>
          <p:nvPr/>
        </p:nvSpPr>
        <p:spPr bwMode="auto">
          <a:xfrm>
            <a:off x="0" y="0"/>
            <a:ext cx="3352800" cy="1447800"/>
          </a:xfrm>
          <a:prstGeom prst="flowChartProcess">
            <a:avLst/>
          </a:prstGeom>
          <a:pattFill prst="lgGrid">
            <a:fgClr>
              <a:schemeClr val="folHlink">
                <a:alpha val="52000"/>
              </a:schemeClr>
            </a:fgClr>
            <a:bgClr>
              <a:schemeClr val="bg1">
                <a:alpha val="52000"/>
              </a:schemeClr>
            </a:bgClr>
          </a:pattFill>
          <a:ln w="9525">
            <a:noFill/>
            <a:miter lim="800000"/>
            <a:headEnd/>
            <a:tailEnd/>
          </a:ln>
          <a:effectLst/>
        </p:spPr>
        <p:txBody>
          <a:bodyPr wrap="none" anchor="ctr"/>
          <a:lstStyle/>
          <a:p>
            <a:pPr>
              <a:defRPr/>
            </a:pPr>
            <a:endParaRPr kumimoji="0" lang="zh-TW" altLang="en-US"/>
          </a:p>
        </p:txBody>
      </p:sp>
      <p:sp>
        <p:nvSpPr>
          <p:cNvPr id="1031" name="AutoShape 7"/>
          <p:cNvSpPr>
            <a:spLocks noChangeArrowheads="1"/>
          </p:cNvSpPr>
          <p:nvPr/>
        </p:nvSpPr>
        <p:spPr bwMode="auto">
          <a:xfrm>
            <a:off x="1371600" y="0"/>
            <a:ext cx="7772400" cy="1447800"/>
          </a:xfrm>
          <a:prstGeom prst="flowChartProcess">
            <a:avLst/>
          </a:prstGeom>
          <a:solidFill>
            <a:schemeClr val="folHlink">
              <a:alpha val="42000"/>
            </a:schemeClr>
          </a:solidFill>
          <a:ln w="9525">
            <a:noFill/>
            <a:miter lim="800000"/>
            <a:headEnd/>
            <a:tailEnd/>
          </a:ln>
          <a:effectLst/>
        </p:spPr>
        <p:txBody>
          <a:bodyPr wrap="none" anchor="ctr"/>
          <a:lstStyle/>
          <a:p>
            <a:pPr>
              <a:defRPr/>
            </a:pPr>
            <a:endParaRPr kumimoji="0" lang="zh-TW" altLang="en-US"/>
          </a:p>
        </p:txBody>
      </p:sp>
      <p:sp>
        <p:nvSpPr>
          <p:cNvPr id="205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charset="-120"/>
              </a:defRPr>
            </a:lvl1pPr>
          </a:lstStyle>
          <a:p>
            <a:pPr>
              <a:defRPr/>
            </a:pPr>
            <a:fld id="{BC677722-954F-4745-82F3-FADC97B48FB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57"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8" r:id="rId12"/>
    <p:sldLayoutId id="2147483859" r:id="rId13"/>
    <p:sldLayoutId id="2147483860" r:id="rId14"/>
  </p:sldLayoutIdLst>
  <p:txStyles>
    <p:titleStyle>
      <a:lvl1pPr algn="l" rtl="0" eaLnBrk="0" fontAlgn="base" hangingPunct="0">
        <a:spcBef>
          <a:spcPct val="0"/>
        </a:spcBef>
        <a:spcAft>
          <a:spcPct val="0"/>
        </a:spcAft>
        <a:defRPr sz="4400">
          <a:solidFill>
            <a:srgbClr val="729A00"/>
          </a:solidFill>
          <a:latin typeface="+mj-lt"/>
          <a:ea typeface="+mj-ea"/>
          <a:cs typeface="+mj-cs"/>
        </a:defRPr>
      </a:lvl1pPr>
      <a:lvl2pPr algn="l" rtl="0" eaLnBrk="0" fontAlgn="base" hangingPunct="0">
        <a:spcBef>
          <a:spcPct val="0"/>
        </a:spcBef>
        <a:spcAft>
          <a:spcPct val="0"/>
        </a:spcAft>
        <a:defRPr sz="4400">
          <a:solidFill>
            <a:srgbClr val="729A00"/>
          </a:solidFill>
          <a:latin typeface="Arial" charset="0"/>
        </a:defRPr>
      </a:lvl2pPr>
      <a:lvl3pPr algn="l" rtl="0" eaLnBrk="0" fontAlgn="base" hangingPunct="0">
        <a:spcBef>
          <a:spcPct val="0"/>
        </a:spcBef>
        <a:spcAft>
          <a:spcPct val="0"/>
        </a:spcAft>
        <a:defRPr sz="4400">
          <a:solidFill>
            <a:srgbClr val="729A00"/>
          </a:solidFill>
          <a:latin typeface="Arial" charset="0"/>
        </a:defRPr>
      </a:lvl3pPr>
      <a:lvl4pPr algn="l" rtl="0" eaLnBrk="0" fontAlgn="base" hangingPunct="0">
        <a:spcBef>
          <a:spcPct val="0"/>
        </a:spcBef>
        <a:spcAft>
          <a:spcPct val="0"/>
        </a:spcAft>
        <a:defRPr sz="4400">
          <a:solidFill>
            <a:srgbClr val="729A00"/>
          </a:solidFill>
          <a:latin typeface="Arial" charset="0"/>
        </a:defRPr>
      </a:lvl4pPr>
      <a:lvl5pPr algn="l" rtl="0" eaLnBrk="0" fontAlgn="base" hangingPunct="0">
        <a:spcBef>
          <a:spcPct val="0"/>
        </a:spcBef>
        <a:spcAft>
          <a:spcPct val="0"/>
        </a:spcAft>
        <a:defRPr sz="4400">
          <a:solidFill>
            <a:srgbClr val="729A00"/>
          </a:solidFill>
          <a:latin typeface="Arial" charset="0"/>
        </a:defRPr>
      </a:lvl5pPr>
      <a:lvl6pPr marL="457200" algn="l" rtl="0" eaLnBrk="1" fontAlgn="base" hangingPunct="1">
        <a:spcBef>
          <a:spcPct val="0"/>
        </a:spcBef>
        <a:spcAft>
          <a:spcPct val="0"/>
        </a:spcAft>
        <a:defRPr sz="4400">
          <a:solidFill>
            <a:srgbClr val="729A00"/>
          </a:solidFill>
          <a:latin typeface="Arial" charset="0"/>
        </a:defRPr>
      </a:lvl6pPr>
      <a:lvl7pPr marL="914400" algn="l" rtl="0" eaLnBrk="1" fontAlgn="base" hangingPunct="1">
        <a:spcBef>
          <a:spcPct val="0"/>
        </a:spcBef>
        <a:spcAft>
          <a:spcPct val="0"/>
        </a:spcAft>
        <a:defRPr sz="4400">
          <a:solidFill>
            <a:srgbClr val="729A00"/>
          </a:solidFill>
          <a:latin typeface="Arial" charset="0"/>
        </a:defRPr>
      </a:lvl7pPr>
      <a:lvl8pPr marL="1371600" algn="l" rtl="0" eaLnBrk="1" fontAlgn="base" hangingPunct="1">
        <a:spcBef>
          <a:spcPct val="0"/>
        </a:spcBef>
        <a:spcAft>
          <a:spcPct val="0"/>
        </a:spcAft>
        <a:defRPr sz="4400">
          <a:solidFill>
            <a:srgbClr val="729A00"/>
          </a:solidFill>
          <a:latin typeface="Arial" charset="0"/>
        </a:defRPr>
      </a:lvl8pPr>
      <a:lvl9pPr marL="1828800" algn="l" rtl="0" eaLnBrk="1" fontAlgn="base" hangingPunct="1">
        <a:spcBef>
          <a:spcPct val="0"/>
        </a:spcBef>
        <a:spcAft>
          <a:spcPct val="0"/>
        </a:spcAft>
        <a:defRPr sz="4400">
          <a:solidFill>
            <a:srgbClr val="729A00"/>
          </a:solidFill>
          <a:latin typeface="Arial" charset="0"/>
        </a:defRPr>
      </a:lvl9pPr>
    </p:titleStyle>
    <p:bodyStyle>
      <a:lvl1pPr marL="342900" indent="-342900" algn="l" rtl="0" eaLnBrk="0" fontAlgn="base" hangingPunct="0">
        <a:spcBef>
          <a:spcPct val="20000"/>
        </a:spcBef>
        <a:spcAft>
          <a:spcPct val="0"/>
        </a:spcAft>
        <a:buChar char="•"/>
        <a:defRPr sz="3200">
          <a:solidFill>
            <a:srgbClr val="729A00"/>
          </a:solidFill>
          <a:latin typeface="+mn-lt"/>
          <a:ea typeface="+mn-ea"/>
          <a:cs typeface="+mn-cs"/>
        </a:defRPr>
      </a:lvl1pPr>
      <a:lvl2pPr marL="742950" indent="-285750" algn="l" rtl="0" eaLnBrk="0" fontAlgn="base" hangingPunct="0">
        <a:spcBef>
          <a:spcPct val="20000"/>
        </a:spcBef>
        <a:spcAft>
          <a:spcPct val="0"/>
        </a:spcAft>
        <a:buChar char="–"/>
        <a:defRPr sz="2800">
          <a:solidFill>
            <a:srgbClr val="729A00"/>
          </a:solidFill>
          <a:latin typeface="+mn-lt"/>
        </a:defRPr>
      </a:lvl2pPr>
      <a:lvl3pPr marL="1143000" indent="-228600" algn="l" rtl="0" eaLnBrk="0" fontAlgn="base" hangingPunct="0">
        <a:spcBef>
          <a:spcPct val="20000"/>
        </a:spcBef>
        <a:spcAft>
          <a:spcPct val="0"/>
        </a:spcAft>
        <a:buChar char="•"/>
        <a:defRPr sz="2400">
          <a:solidFill>
            <a:srgbClr val="729A00"/>
          </a:solidFill>
          <a:latin typeface="+mn-lt"/>
        </a:defRPr>
      </a:lvl3pPr>
      <a:lvl4pPr marL="1600200" indent="-228600" algn="l" rtl="0" eaLnBrk="0" fontAlgn="base" hangingPunct="0">
        <a:spcBef>
          <a:spcPct val="20000"/>
        </a:spcBef>
        <a:spcAft>
          <a:spcPct val="0"/>
        </a:spcAft>
        <a:buChar char="–"/>
        <a:defRPr sz="2000">
          <a:solidFill>
            <a:srgbClr val="729A00"/>
          </a:solidFill>
          <a:latin typeface="+mn-lt"/>
        </a:defRPr>
      </a:lvl4pPr>
      <a:lvl5pPr marL="2057400" indent="-228600" algn="l" rtl="0" eaLnBrk="0" fontAlgn="base" hangingPunct="0">
        <a:spcBef>
          <a:spcPct val="20000"/>
        </a:spcBef>
        <a:spcAft>
          <a:spcPct val="0"/>
        </a:spcAft>
        <a:buChar char="»"/>
        <a:defRPr sz="2000">
          <a:solidFill>
            <a:srgbClr val="729A00"/>
          </a:solidFill>
          <a:latin typeface="+mn-lt"/>
        </a:defRPr>
      </a:lvl5pPr>
      <a:lvl6pPr marL="2514600" indent="-228600" algn="l" rtl="0" eaLnBrk="1" fontAlgn="base" hangingPunct="1">
        <a:spcBef>
          <a:spcPct val="20000"/>
        </a:spcBef>
        <a:spcAft>
          <a:spcPct val="0"/>
        </a:spcAft>
        <a:buChar char="»"/>
        <a:defRPr sz="2000">
          <a:solidFill>
            <a:srgbClr val="729A00"/>
          </a:solidFill>
          <a:latin typeface="+mn-lt"/>
        </a:defRPr>
      </a:lvl6pPr>
      <a:lvl7pPr marL="2971800" indent="-228600" algn="l" rtl="0" eaLnBrk="1" fontAlgn="base" hangingPunct="1">
        <a:spcBef>
          <a:spcPct val="20000"/>
        </a:spcBef>
        <a:spcAft>
          <a:spcPct val="0"/>
        </a:spcAft>
        <a:buChar char="»"/>
        <a:defRPr sz="2000">
          <a:solidFill>
            <a:srgbClr val="729A00"/>
          </a:solidFill>
          <a:latin typeface="+mn-lt"/>
        </a:defRPr>
      </a:lvl7pPr>
      <a:lvl8pPr marL="3429000" indent="-228600" algn="l" rtl="0" eaLnBrk="1" fontAlgn="base" hangingPunct="1">
        <a:spcBef>
          <a:spcPct val="20000"/>
        </a:spcBef>
        <a:spcAft>
          <a:spcPct val="0"/>
        </a:spcAft>
        <a:buChar char="»"/>
        <a:defRPr sz="2000">
          <a:solidFill>
            <a:srgbClr val="729A00"/>
          </a:solidFill>
          <a:latin typeface="+mn-lt"/>
        </a:defRPr>
      </a:lvl8pPr>
      <a:lvl9pPr marL="3886200" indent="-228600" algn="l" rtl="0" eaLnBrk="1" fontAlgn="base" hangingPunct="1">
        <a:spcBef>
          <a:spcPct val="20000"/>
        </a:spcBef>
        <a:spcAft>
          <a:spcPct val="0"/>
        </a:spcAft>
        <a:buChar char="»"/>
        <a:defRPr sz="2000">
          <a:solidFill>
            <a:srgbClr val="729A00"/>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bli.gov.tw/" TargetMode="Externa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bli.gov.tw/" TargetMode="Externa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68313" y="692150"/>
            <a:ext cx="8229600" cy="1143000"/>
          </a:xfrm>
        </p:spPr>
        <p:txBody>
          <a:bodyPr/>
          <a:lstStyle/>
          <a:p>
            <a:pPr eaLnBrk="1" hangingPunct="1">
              <a:defRPr/>
            </a:pPr>
            <a:r>
              <a:rPr lang="zh-TW" altLang="en-US" sz="7200" b="1" dirty="0" smtClean="0">
                <a:solidFill>
                  <a:srgbClr val="800080"/>
                </a:solidFill>
                <a:effectLst>
                  <a:outerShdw blurRad="38100" dist="38100" dir="2700000" algn="tl">
                    <a:srgbClr val="C0C0C0"/>
                  </a:outerShdw>
                </a:effectLst>
                <a:latin typeface="微軟正黑體" pitchFamily="34" charset="-120"/>
                <a:ea typeface="微軟正黑體" pitchFamily="34" charset="-120"/>
              </a:rPr>
              <a:t>新投保單位說明會</a:t>
            </a:r>
            <a:endParaRPr lang="zh-TW" altLang="en-US" sz="5400" b="1" dirty="0" smtClean="0">
              <a:solidFill>
                <a:srgbClr val="800080"/>
              </a:solidFill>
              <a:latin typeface="微軟正黑體" pitchFamily="34" charset="-120"/>
              <a:ea typeface="微軟正黑體" pitchFamily="34" charset="-120"/>
            </a:endParaRPr>
          </a:p>
        </p:txBody>
      </p:sp>
      <p:sp>
        <p:nvSpPr>
          <p:cNvPr id="7171" name="Rectangle 11"/>
          <p:cNvSpPr>
            <a:spLocks noChangeArrowheads="1"/>
          </p:cNvSpPr>
          <p:nvPr/>
        </p:nvSpPr>
        <p:spPr bwMode="auto">
          <a:xfrm>
            <a:off x="628650" y="2743200"/>
            <a:ext cx="7399338" cy="1946275"/>
          </a:xfrm>
          <a:prstGeom prst="rect">
            <a:avLst/>
          </a:prstGeom>
          <a:noFill/>
          <a:ln w="38100">
            <a:solidFill>
              <a:srgbClr val="99CC00"/>
            </a:solidFill>
            <a:prstDash val="sysDot"/>
            <a:miter lim="800000"/>
            <a:headEnd/>
            <a:tailEnd/>
          </a:ln>
          <a:effectLst>
            <a:prstShdw prst="shdw13" dist="53882" dir="13500000">
              <a:schemeClr val="bg2">
                <a:alpha val="50000"/>
              </a:schemeClr>
            </a:prstShdw>
          </a:effectLst>
        </p:spPr>
        <p:txBody>
          <a:bodyPr wrap="none" anchor="ctr"/>
          <a:lstStyle/>
          <a:p>
            <a:endParaRPr kumimoji="0" lang="zh-TW" altLang="en-US"/>
          </a:p>
        </p:txBody>
      </p:sp>
      <p:sp>
        <p:nvSpPr>
          <p:cNvPr id="242700" name="Rectangle 12"/>
          <p:cNvSpPr>
            <a:spLocks noChangeArrowheads="1"/>
          </p:cNvSpPr>
          <p:nvPr/>
        </p:nvSpPr>
        <p:spPr bwMode="auto">
          <a:xfrm>
            <a:off x="755650" y="2349500"/>
            <a:ext cx="7127875" cy="2135188"/>
          </a:xfrm>
          <a:prstGeom prst="rect">
            <a:avLst/>
          </a:prstGeom>
          <a:noFill/>
          <a:ln w="9525">
            <a:solidFill>
              <a:schemeClr val="bg2"/>
            </a:solidFill>
            <a:miter lim="800000"/>
            <a:headEnd/>
            <a:tailEnd/>
          </a:ln>
          <a:effectLst>
            <a:prstShdw prst="shdw13" dist="53882" dir="13500000">
              <a:schemeClr val="bg2">
                <a:alpha val="50000"/>
              </a:schemeClr>
            </a:prstShdw>
          </a:effectLst>
        </p:spPr>
        <p:txBody>
          <a:bodyPr>
            <a:spAutoFit/>
          </a:bodyPr>
          <a:lstStyle/>
          <a:p>
            <a:pPr>
              <a:defRPr/>
            </a:pPr>
            <a:endParaRPr lang="en-US" altLang="zh-TW" dirty="0">
              <a:solidFill>
                <a:srgbClr val="000066"/>
              </a:solidFill>
              <a:latin typeface="新細明體" pitchFamily="18" charset="-120"/>
              <a:ea typeface="新細明體" pitchFamily="18" charset="-120"/>
            </a:endParaRPr>
          </a:p>
          <a:p>
            <a:pPr>
              <a:defRPr/>
            </a:pPr>
            <a:r>
              <a:rPr kumimoji="0" lang="zh-TW" altLang="en-US" sz="4400" dirty="0">
                <a:solidFill>
                  <a:srgbClr val="0000FF"/>
                </a:solidFill>
                <a:effectLst>
                  <a:outerShdw blurRad="38100" dist="38100" dir="2700000" algn="tl">
                    <a:srgbClr val="C0C0C0"/>
                  </a:outerShdw>
                </a:effectLst>
                <a:ea typeface="標楷體" pitchFamily="65" charset="-120"/>
              </a:rPr>
              <a:t>參加勞保　為你撐起</a:t>
            </a:r>
          </a:p>
          <a:p>
            <a:pPr>
              <a:defRPr/>
            </a:pPr>
            <a:r>
              <a:rPr kumimoji="0" lang="zh-TW" altLang="en-US" sz="4400" dirty="0">
                <a:solidFill>
                  <a:srgbClr val="0000FF"/>
                </a:solidFill>
                <a:effectLst>
                  <a:outerShdw blurRad="38100" dist="38100" dir="2700000" algn="tl">
                    <a:srgbClr val="C0C0C0"/>
                  </a:outerShdw>
                </a:effectLst>
                <a:ea typeface="標楷體" pitchFamily="65" charset="-120"/>
              </a:rPr>
              <a:t>　　　勞動生涯保護傘</a:t>
            </a:r>
          </a:p>
        </p:txBody>
      </p:sp>
      <p:pic>
        <p:nvPicPr>
          <p:cNvPr id="7173" name="Picture 13" descr="j0429405[1]"/>
          <p:cNvPicPr>
            <a:picLocks noChangeAspect="1" noChangeArrowheads="1"/>
          </p:cNvPicPr>
          <p:nvPr/>
        </p:nvPicPr>
        <p:blipFill>
          <a:blip r:embed="rId2" cstate="print"/>
          <a:srcRect/>
          <a:stretch>
            <a:fillRect/>
          </a:stretch>
        </p:blipFill>
        <p:spPr bwMode="auto">
          <a:xfrm>
            <a:off x="6948488" y="3141663"/>
            <a:ext cx="1660525" cy="2435225"/>
          </a:xfrm>
          <a:prstGeom prst="rect">
            <a:avLst/>
          </a:prstGeom>
          <a:noFill/>
          <a:ln w="9525">
            <a:noFill/>
            <a:miter lim="800000"/>
            <a:headEnd/>
            <a:tailEnd/>
          </a:ln>
        </p:spPr>
      </p:pic>
      <p:pic>
        <p:nvPicPr>
          <p:cNvPr id="7174" name="Picture 6" descr="120x90"/>
          <p:cNvPicPr>
            <a:picLocks noChangeAspect="1" noChangeArrowheads="1" noCrop="1"/>
          </p:cNvPicPr>
          <p:nvPr/>
        </p:nvPicPr>
        <p:blipFill>
          <a:blip r:embed="rId3" cstate="print"/>
          <a:srcRect/>
          <a:stretch>
            <a:fillRect/>
          </a:stretch>
        </p:blipFill>
        <p:spPr bwMode="auto">
          <a:xfrm>
            <a:off x="3563938" y="5300663"/>
            <a:ext cx="1476375"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p:spPr>
        <p:txBody>
          <a:bodyPr/>
          <a:lstStyle/>
          <a:p>
            <a:fld id="{02653FCA-5807-4CA0-AC89-54A976FC216C}" type="slidenum">
              <a:rPr lang="en-US" altLang="zh-TW" smtClean="0"/>
              <a:pPr/>
              <a:t>10</a:t>
            </a:fld>
            <a:endParaRPr lang="en-US" altLang="zh-TW" smtClean="0"/>
          </a:p>
        </p:txBody>
      </p:sp>
      <p:sp>
        <p:nvSpPr>
          <p:cNvPr id="333826"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333827" name="AutoShape 3"/>
          <p:cNvSpPr>
            <a:spLocks noChangeArrowheads="1"/>
          </p:cNvSpPr>
          <p:nvPr/>
        </p:nvSpPr>
        <p:spPr bwMode="auto">
          <a:xfrm>
            <a:off x="1258888" y="1412875"/>
            <a:ext cx="6842125" cy="1368425"/>
          </a:xfrm>
          <a:prstGeom prst="foldedCorner">
            <a:avLst>
              <a:gd name="adj" fmla="val 12500"/>
            </a:avLst>
          </a:prstGeom>
          <a:solidFill>
            <a:srgbClr val="FF99CC">
              <a:alpha val="37000"/>
            </a:srgbClr>
          </a:solidFill>
          <a:ln w="9525">
            <a:solidFill>
              <a:srgbClr val="000000"/>
            </a:solidFill>
            <a:round/>
            <a:headEnd/>
            <a:tailEnd/>
          </a:ln>
          <a:effectLst/>
        </p:spPr>
        <p:txBody>
          <a:bodyPr lIns="738000" tIns="10800" rIns="234000" bIns="10800" anchor="ctr"/>
          <a:lstStyle/>
          <a:p>
            <a:pPr>
              <a:buClr>
                <a:srgbClr val="FF3300"/>
              </a:buClr>
              <a:buFont typeface="Wingdings" pitchFamily="2" charset="2"/>
              <a:buNone/>
              <a:defRPr/>
            </a:pPr>
            <a:r>
              <a:rPr lang="zh-TW" altLang="en-US" sz="2800" dirty="0">
                <a:solidFill>
                  <a:srgbClr val="CC0099"/>
                </a:solidFill>
                <a:latin typeface="標楷體" pitchFamily="65" charset="-120"/>
                <a:ea typeface="標楷體" pitchFamily="65" charset="-120"/>
              </a:rPr>
              <a:t>應按勞工的月薪資</a:t>
            </a:r>
            <a:r>
              <a:rPr kumimoji="0" lang="zh-TW" altLang="en-US" sz="2800" dirty="0">
                <a:latin typeface="標楷體" pitchFamily="65" charset="-120"/>
                <a:ea typeface="標楷體" pitchFamily="65" charset="-120"/>
              </a:rPr>
              <a:t>總額</a:t>
            </a:r>
          </a:p>
          <a:p>
            <a:pPr algn="ctr">
              <a:defRPr/>
            </a:pPr>
            <a:r>
              <a:rPr kumimoji="0" lang="zh-TW" altLang="en-US" sz="2800" dirty="0">
                <a:latin typeface="標楷體" pitchFamily="65" charset="-120"/>
                <a:ea typeface="標楷體" pitchFamily="65" charset="-120"/>
              </a:rPr>
              <a:t>  依投保薪資分級表</a:t>
            </a:r>
            <a:r>
              <a:rPr lang="zh-TW" altLang="en-US" sz="2800" dirty="0">
                <a:solidFill>
                  <a:srgbClr val="CC0099"/>
                </a:solidFill>
                <a:latin typeface="標楷體" pitchFamily="65" charset="-120"/>
                <a:ea typeface="標楷體" pitchFamily="65" charset="-120"/>
              </a:rPr>
              <a:t>的規定覈實申報</a:t>
            </a:r>
            <a:endParaRPr kumimoji="0" lang="zh-TW" altLang="en-US" sz="2800" dirty="0">
              <a:effectLst>
                <a:outerShdw blurRad="38100" dist="38100" dir="2700000" algn="tl">
                  <a:srgbClr val="FFFFFF"/>
                </a:outerShdw>
              </a:effectLst>
              <a:latin typeface="標楷體" pitchFamily="65" charset="-120"/>
              <a:ea typeface="標楷體" pitchFamily="65" charset="-120"/>
            </a:endParaRPr>
          </a:p>
        </p:txBody>
      </p:sp>
      <p:sp>
        <p:nvSpPr>
          <p:cNvPr id="333828" name="AutoShape 4"/>
          <p:cNvSpPr>
            <a:spLocks noChangeArrowheads="1"/>
          </p:cNvSpPr>
          <p:nvPr/>
        </p:nvSpPr>
        <p:spPr bwMode="auto">
          <a:xfrm>
            <a:off x="1258888" y="3357563"/>
            <a:ext cx="6400800" cy="1727200"/>
          </a:xfrm>
          <a:prstGeom prst="roundRect">
            <a:avLst>
              <a:gd name="adj" fmla="val 16667"/>
            </a:avLst>
          </a:prstGeom>
          <a:noFill/>
          <a:ln w="38100">
            <a:solidFill>
              <a:schemeClr val="bg2"/>
            </a:solidFill>
            <a:prstDash val="dash"/>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16390" name="Rectangle 5"/>
          <p:cNvSpPr>
            <a:spLocks noChangeArrowheads="1"/>
          </p:cNvSpPr>
          <p:nvPr/>
        </p:nvSpPr>
        <p:spPr bwMode="auto">
          <a:xfrm>
            <a:off x="1331913" y="3500438"/>
            <a:ext cx="5721350" cy="1373187"/>
          </a:xfrm>
          <a:prstGeom prst="rect">
            <a:avLst/>
          </a:prstGeom>
          <a:noFill/>
          <a:ln w="9525">
            <a:noFill/>
            <a:miter lim="800000"/>
            <a:headEnd/>
            <a:tailEnd/>
          </a:ln>
        </p:spPr>
        <p:txBody>
          <a:bodyPr>
            <a:spAutoFit/>
          </a:bodyPr>
          <a:lstStyle/>
          <a:p>
            <a:r>
              <a:rPr lang="zh-TW" altLang="en-US" sz="2800">
                <a:solidFill>
                  <a:srgbClr val="0066FF"/>
                </a:solidFill>
                <a:ea typeface="標楷體" pitchFamily="65" charset="-120"/>
              </a:rPr>
              <a:t>月薪資總額指勞工</a:t>
            </a:r>
            <a:r>
              <a:rPr lang="zh-TW" altLang="en-US" sz="2800">
                <a:solidFill>
                  <a:srgbClr val="FF0066"/>
                </a:solidFill>
                <a:ea typeface="標楷體" pitchFamily="65" charset="-120"/>
              </a:rPr>
              <a:t>因工作而獲得的</a:t>
            </a:r>
          </a:p>
          <a:p>
            <a:r>
              <a:rPr lang="zh-TW" altLang="en-US" sz="2800">
                <a:solidFill>
                  <a:srgbClr val="FF0066"/>
                </a:solidFill>
                <a:ea typeface="標楷體" pitchFamily="65" charset="-120"/>
              </a:rPr>
              <a:t>報酬</a:t>
            </a:r>
            <a:r>
              <a:rPr lang="zh-TW" altLang="en-US" sz="2800">
                <a:solidFill>
                  <a:srgbClr val="0066FF"/>
                </a:solidFill>
                <a:ea typeface="標楷體" pitchFamily="65" charset="-120"/>
              </a:rPr>
              <a:t>（包括工資、薪金、加班費及</a:t>
            </a:r>
          </a:p>
          <a:p>
            <a:r>
              <a:rPr lang="zh-TW" altLang="en-US" sz="2800">
                <a:solidFill>
                  <a:srgbClr val="0066FF"/>
                </a:solidFill>
                <a:ea typeface="標楷體" pitchFamily="65" charset="-120"/>
              </a:rPr>
              <a:t>其他經常性的奬金、津貼等）。</a:t>
            </a:r>
          </a:p>
        </p:txBody>
      </p:sp>
      <p:pic>
        <p:nvPicPr>
          <p:cNvPr id="16391" name="Picture 6" descr="黃綠"/>
          <p:cNvPicPr>
            <a:picLocks noChangeAspect="1" noChangeArrowheads="1"/>
          </p:cNvPicPr>
          <p:nvPr/>
        </p:nvPicPr>
        <p:blipFill>
          <a:blip r:embed="rId2" cstate="print"/>
          <a:srcRect/>
          <a:stretch>
            <a:fillRect/>
          </a:stretch>
        </p:blipFill>
        <p:spPr bwMode="auto">
          <a:xfrm>
            <a:off x="1116013" y="1484313"/>
            <a:ext cx="412750" cy="434975"/>
          </a:xfrm>
          <a:prstGeom prst="rect">
            <a:avLst/>
          </a:prstGeom>
          <a:noFill/>
          <a:ln w="9525">
            <a:noFill/>
            <a:miter lim="800000"/>
            <a:headEnd/>
            <a:tailEnd/>
          </a:ln>
        </p:spPr>
      </p:pic>
      <p:pic>
        <p:nvPicPr>
          <p:cNvPr id="16392" name="Picture 7" descr="黃綠"/>
          <p:cNvPicPr>
            <a:picLocks noChangeAspect="1" noChangeArrowheads="1"/>
          </p:cNvPicPr>
          <p:nvPr/>
        </p:nvPicPr>
        <p:blipFill>
          <a:blip r:embed="rId2" cstate="print"/>
          <a:srcRect/>
          <a:stretch>
            <a:fillRect/>
          </a:stretch>
        </p:blipFill>
        <p:spPr bwMode="auto">
          <a:xfrm>
            <a:off x="1042988" y="3573463"/>
            <a:ext cx="411162" cy="434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3"/>
          <p:cNvSpPr>
            <a:spLocks noGrp="1"/>
          </p:cNvSpPr>
          <p:nvPr>
            <p:ph type="sldNum" sz="quarter" idx="12"/>
          </p:nvPr>
        </p:nvSpPr>
        <p:spPr>
          <a:xfrm>
            <a:off x="6516688" y="6381750"/>
            <a:ext cx="2133600" cy="360363"/>
          </a:xfrm>
          <a:noFill/>
        </p:spPr>
        <p:txBody>
          <a:bodyPr/>
          <a:lstStyle/>
          <a:p>
            <a:fld id="{ED75330C-1886-4DD5-B178-2CB40276AE70}" type="slidenum">
              <a:rPr lang="en-US" altLang="zh-TW" smtClean="0"/>
              <a:pPr/>
              <a:t>100</a:t>
            </a:fld>
            <a:endParaRPr lang="en-US" altLang="zh-TW" smtClean="0"/>
          </a:p>
        </p:txBody>
      </p:sp>
      <p:sp>
        <p:nvSpPr>
          <p:cNvPr id="464898" name="AutoShape 2"/>
          <p:cNvSpPr>
            <a:spLocks noChangeArrowheads="1"/>
          </p:cNvSpPr>
          <p:nvPr/>
        </p:nvSpPr>
        <p:spPr bwMode="auto">
          <a:xfrm>
            <a:off x="2557463" y="1700213"/>
            <a:ext cx="5759450" cy="1439862"/>
          </a:xfrm>
          <a:prstGeom prst="roundRect">
            <a:avLst>
              <a:gd name="adj" fmla="val 16667"/>
            </a:avLst>
          </a:prstGeom>
          <a:solidFill>
            <a:schemeClr val="bg1"/>
          </a:solidFill>
          <a:ln w="38100" algn="ctr">
            <a:solidFill>
              <a:srgbClr val="008080"/>
            </a:solidFill>
            <a:prstDash val="sysDot"/>
            <a:round/>
            <a:headEnd/>
            <a:tailEnd/>
          </a:ln>
          <a:effectLst/>
          <a:extLst>
            <a:ext uri="{AF507438-7753-43E0-B8FC-AC1667EBCBE1}"/>
          </a:extLst>
        </p:spPr>
        <p:txBody>
          <a:bodyPr wrap="none" anchor="ctr"/>
          <a:lstStyle/>
          <a:p>
            <a:pPr marL="276225" indent="-276225">
              <a:lnSpc>
                <a:spcPct val="110000"/>
              </a:lnSpc>
              <a:defRPr/>
            </a:pPr>
            <a:r>
              <a:rPr lang="en-US" altLang="zh-TW" sz="2400" dirty="0">
                <a:ea typeface="新細明體" pitchFamily="18" charset="-120"/>
              </a:rPr>
              <a:t>1.</a:t>
            </a:r>
            <a:r>
              <a:rPr lang="zh-TW" altLang="en-US" sz="2400" dirty="0">
                <a:ea typeface="新細明體" pitchFamily="18" charset="-120"/>
              </a:rPr>
              <a:t>參加就業保險之被保險人非自願離職。</a:t>
            </a:r>
          </a:p>
          <a:p>
            <a:pPr marL="276225" indent="-276225">
              <a:lnSpc>
                <a:spcPct val="110000"/>
              </a:lnSpc>
              <a:defRPr/>
            </a:pPr>
            <a:r>
              <a:rPr lang="en-US" altLang="zh-TW" sz="2400" dirty="0">
                <a:ea typeface="新細明體" pitchFamily="18" charset="-120"/>
              </a:rPr>
              <a:t>2.</a:t>
            </a:r>
            <a:r>
              <a:rPr lang="zh-TW" altLang="en-US" sz="2400" dirty="0">
                <a:ea typeface="新細明體" pitchFamily="18" charset="-120"/>
              </a:rPr>
              <a:t>向公立就業服務機構辦理求職登記。</a:t>
            </a:r>
          </a:p>
          <a:p>
            <a:pPr marL="276225" indent="-276225">
              <a:lnSpc>
                <a:spcPct val="110000"/>
              </a:lnSpc>
              <a:defRPr/>
            </a:pPr>
            <a:r>
              <a:rPr lang="en-US" altLang="zh-TW" sz="2400" dirty="0">
                <a:ea typeface="新細明體" pitchFamily="18" charset="-120"/>
              </a:rPr>
              <a:t>3.</a:t>
            </a:r>
            <a:r>
              <a:rPr lang="zh-TW" altLang="en-US" sz="2400" dirty="0">
                <a:ea typeface="新細明體" pitchFamily="18" charset="-120"/>
              </a:rPr>
              <a:t>經安排參加全日制職業訓練者。</a:t>
            </a:r>
            <a:endParaRPr lang="zh-TW" altLang="en-US" sz="2400" dirty="0">
              <a:effectLst>
                <a:outerShdw blurRad="38100" dist="38100" dir="2700000" algn="tl">
                  <a:srgbClr val="C0C0C0"/>
                </a:outerShdw>
              </a:effectLst>
              <a:ea typeface="新細明體" pitchFamily="18" charset="-120"/>
            </a:endParaRPr>
          </a:p>
        </p:txBody>
      </p:sp>
      <p:grpSp>
        <p:nvGrpSpPr>
          <p:cNvPr id="107524" name="Group 3"/>
          <p:cNvGrpSpPr>
            <a:grpSpLocks/>
          </p:cNvGrpSpPr>
          <p:nvPr/>
        </p:nvGrpSpPr>
        <p:grpSpPr bwMode="auto">
          <a:xfrm>
            <a:off x="2557463" y="3716338"/>
            <a:ext cx="5902325" cy="2376487"/>
            <a:chOff x="1791" y="2522"/>
            <a:chExt cx="3538" cy="1497"/>
          </a:xfrm>
        </p:grpSpPr>
        <p:sp>
          <p:nvSpPr>
            <p:cNvPr id="107533" name="AutoShape 4"/>
            <p:cNvSpPr>
              <a:spLocks noChangeArrowheads="1"/>
            </p:cNvSpPr>
            <p:nvPr/>
          </p:nvSpPr>
          <p:spPr bwMode="auto">
            <a:xfrm>
              <a:off x="1791" y="2522"/>
              <a:ext cx="3538" cy="1497"/>
            </a:xfrm>
            <a:prstGeom prst="roundRect">
              <a:avLst>
                <a:gd name="adj" fmla="val 16667"/>
              </a:avLst>
            </a:prstGeom>
            <a:solidFill>
              <a:schemeClr val="bg1"/>
            </a:solidFill>
            <a:ln w="38100" algn="ctr">
              <a:solidFill>
                <a:srgbClr val="FF0066"/>
              </a:solidFill>
              <a:prstDash val="sysDot"/>
              <a:round/>
              <a:headEnd/>
              <a:tailEnd/>
            </a:ln>
          </p:spPr>
          <p:txBody>
            <a:bodyPr wrap="none" anchor="ctr"/>
            <a:lstStyle/>
            <a:p>
              <a:pPr>
                <a:lnSpc>
                  <a:spcPct val="115000"/>
                </a:lnSpc>
              </a:pPr>
              <a:endParaRPr lang="zh-TW" altLang="zh-TW" sz="2400"/>
            </a:p>
          </p:txBody>
        </p:sp>
        <p:sp>
          <p:nvSpPr>
            <p:cNvPr id="107534" name="Text Box 5"/>
            <p:cNvSpPr txBox="1">
              <a:spLocks noChangeArrowheads="1"/>
            </p:cNvSpPr>
            <p:nvPr/>
          </p:nvSpPr>
          <p:spPr bwMode="auto">
            <a:xfrm>
              <a:off x="1882" y="2568"/>
              <a:ext cx="3402" cy="1383"/>
            </a:xfrm>
            <a:prstGeom prst="rect">
              <a:avLst/>
            </a:prstGeom>
            <a:noFill/>
            <a:ln w="9525">
              <a:noFill/>
              <a:miter lim="800000"/>
              <a:headEnd/>
              <a:tailEnd/>
            </a:ln>
          </p:spPr>
          <p:txBody>
            <a:bodyPr>
              <a:spAutoFit/>
            </a:bodyPr>
            <a:lstStyle/>
            <a:p>
              <a:pPr>
                <a:lnSpc>
                  <a:spcPct val="115000"/>
                </a:lnSpc>
              </a:pPr>
              <a:r>
                <a:rPr lang="zh-TW" altLang="en-US" sz="2400"/>
                <a:t>自受訓之日起算，於受訓期間，每月按其離職辦理本保險退保之當月起</a:t>
              </a:r>
              <a:r>
                <a:rPr lang="zh-TW" altLang="en-US" sz="2400">
                  <a:solidFill>
                    <a:srgbClr val="FF0000"/>
                  </a:solidFill>
                </a:rPr>
                <a:t>前</a:t>
              </a:r>
              <a:r>
                <a:rPr lang="en-US" altLang="zh-TW" sz="2400">
                  <a:solidFill>
                    <a:srgbClr val="FF0000"/>
                  </a:solidFill>
                </a:rPr>
                <a:t>6</a:t>
              </a:r>
              <a:r>
                <a:rPr lang="zh-TW" altLang="en-US" sz="2400">
                  <a:solidFill>
                    <a:srgbClr val="FF0000"/>
                  </a:solidFill>
                </a:rPr>
                <a:t>個月平均月投保薪資</a:t>
              </a:r>
              <a:r>
                <a:rPr lang="en-US" altLang="zh-TW" sz="2400">
                  <a:solidFill>
                    <a:srgbClr val="FF0000"/>
                  </a:solidFill>
                </a:rPr>
                <a:t>60%</a:t>
              </a:r>
              <a:r>
                <a:rPr lang="zh-TW" altLang="en-US" sz="2400"/>
                <a:t>發給，最長發給</a:t>
              </a:r>
              <a:r>
                <a:rPr lang="en-US" altLang="zh-TW" sz="2400">
                  <a:solidFill>
                    <a:srgbClr val="FF0000"/>
                  </a:solidFill>
                </a:rPr>
                <a:t>6</a:t>
              </a:r>
              <a:r>
                <a:rPr lang="zh-TW" altLang="en-US" sz="2400">
                  <a:solidFill>
                    <a:srgbClr val="FF0000"/>
                  </a:solidFill>
                </a:rPr>
                <a:t>個月</a:t>
              </a:r>
              <a:r>
                <a:rPr lang="zh-TW" altLang="en-US" sz="2400"/>
                <a:t>。中途離訓或退訓者，由訓練單位通知勞保局停止發放。</a:t>
              </a:r>
            </a:p>
          </p:txBody>
        </p:sp>
      </p:grpSp>
      <p:grpSp>
        <p:nvGrpSpPr>
          <p:cNvPr id="107525" name="Group 6"/>
          <p:cNvGrpSpPr>
            <a:grpSpLocks/>
          </p:cNvGrpSpPr>
          <p:nvPr/>
        </p:nvGrpSpPr>
        <p:grpSpPr bwMode="auto">
          <a:xfrm>
            <a:off x="0" y="0"/>
            <a:ext cx="9144000" cy="765175"/>
            <a:chOff x="0" y="0"/>
            <a:chExt cx="5760" cy="482"/>
          </a:xfrm>
        </p:grpSpPr>
        <p:sp>
          <p:nvSpPr>
            <p:cNvPr id="107530" name="Text Box 7"/>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7531"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7532"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7526" name="Text Box 10"/>
          <p:cNvSpPr txBox="1">
            <a:spLocks noChangeArrowheads="1"/>
          </p:cNvSpPr>
          <p:nvPr/>
        </p:nvSpPr>
        <p:spPr bwMode="auto">
          <a:xfrm>
            <a:off x="252413" y="908050"/>
            <a:ext cx="3167062" cy="5238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職業訓練生活津貼</a:t>
            </a:r>
          </a:p>
        </p:txBody>
      </p:sp>
      <p:sp>
        <p:nvSpPr>
          <p:cNvPr id="107527" name="Rectangle 11"/>
          <p:cNvSpPr>
            <a:spLocks noChangeArrowheads="1"/>
          </p:cNvSpPr>
          <p:nvPr/>
        </p:nvSpPr>
        <p:spPr bwMode="auto">
          <a:xfrm>
            <a:off x="323850" y="1916113"/>
            <a:ext cx="2089150"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sp>
        <p:nvSpPr>
          <p:cNvPr id="107528" name="Rectangle 12"/>
          <p:cNvSpPr>
            <a:spLocks noChangeArrowheads="1"/>
          </p:cNvSpPr>
          <p:nvPr/>
        </p:nvSpPr>
        <p:spPr bwMode="auto">
          <a:xfrm>
            <a:off x="395288" y="3860800"/>
            <a:ext cx="2089150" cy="652463"/>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給付標準</a:t>
            </a:r>
          </a:p>
        </p:txBody>
      </p:sp>
      <p:sp>
        <p:nvSpPr>
          <p:cNvPr id="107529" name="Line 13"/>
          <p:cNvSpPr>
            <a:spLocks noChangeShapeType="1"/>
          </p:cNvSpPr>
          <p:nvPr/>
        </p:nvSpPr>
        <p:spPr bwMode="auto">
          <a:xfrm>
            <a:off x="539750" y="3429000"/>
            <a:ext cx="7993063"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編號版面配置區 3"/>
          <p:cNvSpPr>
            <a:spLocks noGrp="1"/>
          </p:cNvSpPr>
          <p:nvPr>
            <p:ph type="sldNum" sz="quarter" idx="12"/>
          </p:nvPr>
        </p:nvSpPr>
        <p:spPr>
          <a:noFill/>
        </p:spPr>
        <p:txBody>
          <a:bodyPr/>
          <a:lstStyle/>
          <a:p>
            <a:fld id="{9AE8D154-7724-46B9-BFBA-C9E28B756A41}" type="slidenum">
              <a:rPr lang="en-US" altLang="zh-TW" smtClean="0"/>
              <a:pPr/>
              <a:t>101</a:t>
            </a:fld>
            <a:endParaRPr lang="en-US" altLang="zh-TW" smtClean="0"/>
          </a:p>
        </p:txBody>
      </p:sp>
      <p:grpSp>
        <p:nvGrpSpPr>
          <p:cNvPr id="108547" name="Group 2"/>
          <p:cNvGrpSpPr>
            <a:grpSpLocks/>
          </p:cNvGrpSpPr>
          <p:nvPr/>
        </p:nvGrpSpPr>
        <p:grpSpPr bwMode="auto">
          <a:xfrm>
            <a:off x="0" y="0"/>
            <a:ext cx="9144000" cy="765175"/>
            <a:chOff x="0" y="0"/>
            <a:chExt cx="5760" cy="482"/>
          </a:xfrm>
        </p:grpSpPr>
        <p:sp>
          <p:nvSpPr>
            <p:cNvPr id="108556" name="Text Box 3"/>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8557" name="Line 4"/>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8558" name="Line 5"/>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8548" name="Text Box 13"/>
          <p:cNvSpPr txBox="1">
            <a:spLocks noChangeArrowheads="1"/>
          </p:cNvSpPr>
          <p:nvPr/>
        </p:nvSpPr>
        <p:spPr bwMode="auto">
          <a:xfrm>
            <a:off x="250825" y="908050"/>
            <a:ext cx="3168650" cy="5238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職業訓練生活津貼</a:t>
            </a:r>
          </a:p>
        </p:txBody>
      </p:sp>
      <p:sp>
        <p:nvSpPr>
          <p:cNvPr id="108549" name="Rectangle 9"/>
          <p:cNvSpPr>
            <a:spLocks noChangeArrowheads="1"/>
          </p:cNvSpPr>
          <p:nvPr/>
        </p:nvSpPr>
        <p:spPr bwMode="auto">
          <a:xfrm>
            <a:off x="2411413" y="4149725"/>
            <a:ext cx="4535487" cy="498475"/>
          </a:xfrm>
          <a:prstGeom prst="rect">
            <a:avLst/>
          </a:prstGeom>
          <a:solidFill>
            <a:srgbClr val="006699">
              <a:alpha val="25098"/>
            </a:srgbClr>
          </a:solidFill>
          <a:ln w="9525" algn="ctr">
            <a:solidFill>
              <a:schemeClr val="tx1"/>
            </a:solidFill>
            <a:miter lim="800000"/>
            <a:headEnd/>
            <a:tailEnd/>
          </a:ln>
        </p:spPr>
        <p:txBody>
          <a:bodyPr>
            <a:spAutoFit/>
          </a:bodyPr>
          <a:lstStyle/>
          <a:p>
            <a:pPr>
              <a:lnSpc>
                <a:spcPct val="110000"/>
              </a:lnSpc>
            </a:pPr>
            <a:r>
              <a:rPr kumimoji="0" lang="zh-TW" altLang="en-US" sz="2400">
                <a:latin typeface="新細明體" charset="-120"/>
              </a:rPr>
              <a:t>每</a:t>
            </a:r>
            <a:r>
              <a:rPr kumimoji="0" lang="en-US" altLang="zh-TW" sz="2400">
                <a:latin typeface="新細明體" charset="-120"/>
              </a:rPr>
              <a:t>1</a:t>
            </a:r>
            <a:r>
              <a:rPr kumimoji="0" lang="zh-TW" altLang="en-US" sz="2400">
                <a:latin typeface="新細明體" charset="-120"/>
              </a:rPr>
              <a:t>人</a:t>
            </a:r>
            <a:r>
              <a:rPr kumimoji="0" lang="zh-TW" altLang="en-US" sz="2400">
                <a:solidFill>
                  <a:schemeClr val="tx2"/>
                </a:solidFill>
                <a:latin typeface="新細明體" charset="-120"/>
              </a:rPr>
              <a:t>加給</a:t>
            </a:r>
            <a:r>
              <a:rPr kumimoji="0" lang="en-US" altLang="zh-TW" sz="2400">
                <a:solidFill>
                  <a:srgbClr val="0000FF"/>
                </a:solidFill>
                <a:latin typeface="新細明體" charset="-120"/>
              </a:rPr>
              <a:t>10%</a:t>
            </a:r>
            <a:r>
              <a:rPr kumimoji="0" lang="zh-TW" altLang="en-US" sz="2400">
                <a:latin typeface="新細明體" charset="-120"/>
              </a:rPr>
              <a:t>，最多計至</a:t>
            </a:r>
            <a:r>
              <a:rPr kumimoji="0" lang="en-US" altLang="zh-TW" sz="2400">
                <a:solidFill>
                  <a:srgbClr val="0000FF"/>
                </a:solidFill>
                <a:latin typeface="新細明體" charset="-120"/>
              </a:rPr>
              <a:t>20%</a:t>
            </a:r>
          </a:p>
        </p:txBody>
      </p:sp>
      <p:sp>
        <p:nvSpPr>
          <p:cNvPr id="108550" name="AutoShape 10"/>
          <p:cNvSpPr>
            <a:spLocks noChangeArrowheads="1"/>
          </p:cNvSpPr>
          <p:nvPr/>
        </p:nvSpPr>
        <p:spPr bwMode="auto">
          <a:xfrm>
            <a:off x="2627313" y="2636838"/>
            <a:ext cx="3743325" cy="935037"/>
          </a:xfrm>
          <a:prstGeom prst="roundRect">
            <a:avLst>
              <a:gd name="adj" fmla="val 16667"/>
            </a:avLst>
          </a:prstGeom>
          <a:solidFill>
            <a:srgbClr val="FFCCCC">
              <a:alpha val="65881"/>
            </a:srgbClr>
          </a:solidFill>
          <a:ln w="9525" algn="ctr">
            <a:solidFill>
              <a:schemeClr val="tx1"/>
            </a:solidFill>
            <a:prstDash val="dash"/>
            <a:round/>
            <a:headEnd/>
            <a:tailEnd/>
          </a:ln>
        </p:spPr>
        <p:txBody>
          <a:bodyPr anchor="ctr"/>
          <a:lstStyle/>
          <a:p>
            <a:pPr marL="261938" indent="-261938">
              <a:lnSpc>
                <a:spcPct val="110000"/>
              </a:lnSpc>
            </a:pPr>
            <a:r>
              <a:rPr kumimoji="0" lang="en-US" altLang="zh-TW" sz="2400">
                <a:latin typeface="新細明體" charset="-120"/>
              </a:rPr>
              <a:t>98.5.1</a:t>
            </a:r>
            <a:r>
              <a:rPr kumimoji="0" lang="zh-TW" altLang="en-US" sz="2400">
                <a:latin typeface="新細明體" charset="-120"/>
              </a:rPr>
              <a:t>起領取職業訓練生活津貼期間有扶養眷屬者</a:t>
            </a:r>
          </a:p>
        </p:txBody>
      </p:sp>
      <p:sp>
        <p:nvSpPr>
          <p:cNvPr id="108551" name="AutoShape 11"/>
          <p:cNvSpPr>
            <a:spLocks noChangeArrowheads="1"/>
          </p:cNvSpPr>
          <p:nvPr/>
        </p:nvSpPr>
        <p:spPr bwMode="auto">
          <a:xfrm>
            <a:off x="4211638" y="3716338"/>
            <a:ext cx="503237" cy="360362"/>
          </a:xfrm>
          <a:prstGeom prst="downArrow">
            <a:avLst>
              <a:gd name="adj1" fmla="val 50000"/>
              <a:gd name="adj2" fmla="val 25000"/>
            </a:avLst>
          </a:prstGeom>
          <a:solidFill>
            <a:srgbClr val="FFCC00"/>
          </a:solidFill>
          <a:ln w="9525" algn="ctr">
            <a:solidFill>
              <a:schemeClr val="tx1"/>
            </a:solidFill>
            <a:miter lim="800000"/>
            <a:headEnd/>
            <a:tailEnd/>
          </a:ln>
        </p:spPr>
        <p:txBody>
          <a:bodyPr wrap="none" anchor="ctr"/>
          <a:lstStyle/>
          <a:p>
            <a:endParaRPr kumimoji="0" lang="zh-TW" altLang="en-US"/>
          </a:p>
        </p:txBody>
      </p:sp>
      <p:sp>
        <p:nvSpPr>
          <p:cNvPr id="108552" name="Line 12"/>
          <p:cNvSpPr>
            <a:spLocks noChangeShapeType="1"/>
          </p:cNvSpPr>
          <p:nvPr/>
        </p:nvSpPr>
        <p:spPr bwMode="auto">
          <a:xfrm>
            <a:off x="323850" y="5013325"/>
            <a:ext cx="8353425" cy="0"/>
          </a:xfrm>
          <a:prstGeom prst="line">
            <a:avLst/>
          </a:prstGeom>
          <a:noFill/>
          <a:ln w="57150">
            <a:solidFill>
              <a:srgbClr val="5F5F5F"/>
            </a:solidFill>
            <a:prstDash val="sysDot"/>
            <a:round/>
            <a:headEnd/>
            <a:tailEnd/>
          </a:ln>
        </p:spPr>
        <p:txBody>
          <a:bodyPr/>
          <a:lstStyle/>
          <a:p>
            <a:endParaRPr lang="zh-TW" altLang="en-US"/>
          </a:p>
        </p:txBody>
      </p:sp>
      <p:sp>
        <p:nvSpPr>
          <p:cNvPr id="108553" name="Text Box 16"/>
          <p:cNvSpPr txBox="1">
            <a:spLocks noChangeArrowheads="1"/>
          </p:cNvSpPr>
          <p:nvPr/>
        </p:nvSpPr>
        <p:spPr bwMode="auto">
          <a:xfrm>
            <a:off x="755650" y="5157788"/>
            <a:ext cx="7632700" cy="762000"/>
          </a:xfrm>
          <a:prstGeom prst="rect">
            <a:avLst/>
          </a:prstGeom>
          <a:noFill/>
          <a:ln w="9525" algn="ctr">
            <a:noFill/>
            <a:miter lim="800000"/>
            <a:headEnd/>
            <a:tailEnd/>
          </a:ln>
        </p:spPr>
        <p:txBody>
          <a:bodyPr>
            <a:spAutoFit/>
          </a:bodyPr>
          <a:lstStyle/>
          <a:p>
            <a:pPr marL="266700" indent="-266700">
              <a:spcBef>
                <a:spcPct val="50000"/>
              </a:spcBef>
            </a:pPr>
            <a:r>
              <a:rPr kumimoji="0" lang="en-US" altLang="zh-TW" sz="2200">
                <a:solidFill>
                  <a:srgbClr val="990033"/>
                </a:solidFill>
              </a:rPr>
              <a:t>★</a:t>
            </a:r>
            <a:r>
              <a:rPr kumimoji="0" lang="zh-TW" altLang="en-US" sz="2200">
                <a:latin typeface="新細明體" charset="-120"/>
              </a:rPr>
              <a:t>所稱眷屬，指無工作收入之配偶、未成年子女或身心障礙子女。不包括未依民法相關規定收養之繼子女。</a:t>
            </a:r>
          </a:p>
        </p:txBody>
      </p:sp>
      <p:sp>
        <p:nvSpPr>
          <p:cNvPr id="108554" name="Rectangle 7"/>
          <p:cNvSpPr>
            <a:spLocks noChangeArrowheads="1"/>
          </p:cNvSpPr>
          <p:nvPr/>
        </p:nvSpPr>
        <p:spPr bwMode="auto">
          <a:xfrm>
            <a:off x="3492500" y="1844675"/>
            <a:ext cx="2139950" cy="503238"/>
          </a:xfrm>
          <a:prstGeom prst="rect">
            <a:avLst/>
          </a:prstGeom>
          <a:noFill/>
          <a:ln w="9525">
            <a:solidFill>
              <a:schemeClr val="hlink"/>
            </a:solidFill>
            <a:miter lim="800000"/>
            <a:headEnd/>
            <a:tailEnd/>
          </a:ln>
        </p:spPr>
        <p:txBody>
          <a:bodyPr anchor="ctr"/>
          <a:lstStyle/>
          <a:p>
            <a:pPr>
              <a:buFont typeface="Wingdings" pitchFamily="2" charset="2"/>
              <a:buNone/>
            </a:pPr>
            <a:r>
              <a:rPr kumimoji="0" lang="zh-TW" altLang="en-US" sz="2400">
                <a:solidFill>
                  <a:schemeClr val="tx2"/>
                </a:solidFill>
                <a:latin typeface="新細明體" charset="-120"/>
              </a:rPr>
              <a:t>加給眷屬津貼</a:t>
            </a:r>
          </a:p>
        </p:txBody>
      </p:sp>
      <p:sp>
        <p:nvSpPr>
          <p:cNvPr id="108555" name="Rectangle 15"/>
          <p:cNvSpPr>
            <a:spLocks noChangeArrowheads="1"/>
          </p:cNvSpPr>
          <p:nvPr/>
        </p:nvSpPr>
        <p:spPr bwMode="auto">
          <a:xfrm>
            <a:off x="323850" y="1557338"/>
            <a:ext cx="2089150"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給付標準</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編號版面配置區 3"/>
          <p:cNvSpPr>
            <a:spLocks noGrp="1"/>
          </p:cNvSpPr>
          <p:nvPr>
            <p:ph type="sldNum" sz="quarter" idx="12"/>
          </p:nvPr>
        </p:nvSpPr>
        <p:spPr>
          <a:xfrm>
            <a:off x="6588125" y="6308725"/>
            <a:ext cx="2133600" cy="280988"/>
          </a:xfrm>
          <a:noFill/>
        </p:spPr>
        <p:txBody>
          <a:bodyPr/>
          <a:lstStyle/>
          <a:p>
            <a:fld id="{35C048FE-7224-45F4-91DC-0934096EA3BC}" type="slidenum">
              <a:rPr lang="en-US" altLang="zh-TW" smtClean="0"/>
              <a:pPr/>
              <a:t>102</a:t>
            </a:fld>
            <a:endParaRPr lang="en-US" altLang="zh-TW" smtClean="0"/>
          </a:p>
        </p:txBody>
      </p:sp>
      <p:grpSp>
        <p:nvGrpSpPr>
          <p:cNvPr id="109571" name="Group 3"/>
          <p:cNvGrpSpPr>
            <a:grpSpLocks/>
          </p:cNvGrpSpPr>
          <p:nvPr/>
        </p:nvGrpSpPr>
        <p:grpSpPr bwMode="auto">
          <a:xfrm>
            <a:off x="0" y="0"/>
            <a:ext cx="9144000" cy="765175"/>
            <a:chOff x="0" y="0"/>
            <a:chExt cx="5760" cy="482"/>
          </a:xfrm>
        </p:grpSpPr>
        <p:sp>
          <p:nvSpPr>
            <p:cNvPr id="109578" name="Text Box 4"/>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rPr>
                <a:t>就保給付實務</a:t>
              </a:r>
            </a:p>
          </p:txBody>
        </p:sp>
        <p:sp>
          <p:nvSpPr>
            <p:cNvPr id="109579" name="Line 5"/>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9580" name="Line 6"/>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9572" name="Text Box 8"/>
          <p:cNvSpPr txBox="1">
            <a:spLocks noChangeArrowheads="1"/>
          </p:cNvSpPr>
          <p:nvPr/>
        </p:nvSpPr>
        <p:spPr bwMode="auto">
          <a:xfrm>
            <a:off x="395288" y="908050"/>
            <a:ext cx="1873250" cy="9556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育嬰留職停薪津貼</a:t>
            </a:r>
          </a:p>
        </p:txBody>
      </p:sp>
      <p:sp>
        <p:nvSpPr>
          <p:cNvPr id="109573" name="AutoShape 14"/>
          <p:cNvSpPr>
            <a:spLocks noChangeArrowheads="1"/>
          </p:cNvSpPr>
          <p:nvPr/>
        </p:nvSpPr>
        <p:spPr bwMode="auto">
          <a:xfrm>
            <a:off x="2411413" y="4581525"/>
            <a:ext cx="5256212" cy="1296988"/>
          </a:xfrm>
          <a:prstGeom prst="roundRect">
            <a:avLst>
              <a:gd name="adj" fmla="val 16667"/>
            </a:avLst>
          </a:prstGeom>
          <a:solidFill>
            <a:schemeClr val="bg1"/>
          </a:solidFill>
          <a:ln w="38100">
            <a:solidFill>
              <a:schemeClr val="tx1"/>
            </a:solidFill>
            <a:prstDash val="sysDot"/>
            <a:round/>
            <a:headEnd/>
            <a:tailEnd/>
          </a:ln>
        </p:spPr>
        <p:txBody>
          <a:bodyPr anchor="ctr"/>
          <a:lstStyle/>
          <a:p>
            <a:pPr marL="261938" indent="-261938">
              <a:buFont typeface="Wingdings 3" pitchFamily="18" charset="2"/>
              <a:buNone/>
            </a:pPr>
            <a:r>
              <a:rPr kumimoji="0" lang="zh-TW" altLang="en-US" sz="2400">
                <a:solidFill>
                  <a:schemeClr val="tx2"/>
                </a:solidFill>
                <a:latin typeface="新細明體" charset="-120"/>
              </a:rPr>
              <a:t>以被保險人育嬰留職停薪當月起前</a:t>
            </a:r>
            <a:r>
              <a:rPr kumimoji="0" lang="en-US" altLang="zh-TW" sz="2400">
                <a:solidFill>
                  <a:schemeClr val="tx2"/>
                </a:solidFill>
                <a:latin typeface="新細明體" charset="-120"/>
              </a:rPr>
              <a:t>6</a:t>
            </a:r>
            <a:r>
              <a:rPr kumimoji="0" lang="zh-TW" altLang="en-US" sz="2400">
                <a:solidFill>
                  <a:schemeClr val="tx2"/>
                </a:solidFill>
                <a:latin typeface="新細明體" charset="-120"/>
              </a:rPr>
              <a:t>個月平均月投保薪資</a:t>
            </a:r>
            <a:r>
              <a:rPr kumimoji="0" lang="en-US" altLang="zh-TW" sz="2400">
                <a:solidFill>
                  <a:srgbClr val="FF0000"/>
                </a:solidFill>
                <a:latin typeface="新細明體" charset="-120"/>
              </a:rPr>
              <a:t>60%</a:t>
            </a:r>
            <a:r>
              <a:rPr kumimoji="0" lang="zh-TW" altLang="en-US" sz="2400">
                <a:solidFill>
                  <a:schemeClr val="tx2"/>
                </a:solidFill>
                <a:latin typeface="新細明體" charset="-120"/>
              </a:rPr>
              <a:t>發給。</a:t>
            </a:r>
          </a:p>
        </p:txBody>
      </p:sp>
      <p:sp>
        <p:nvSpPr>
          <p:cNvPr id="109574" name="Rectangle 15"/>
          <p:cNvSpPr>
            <a:spLocks noChangeArrowheads="1"/>
          </p:cNvSpPr>
          <p:nvPr/>
        </p:nvSpPr>
        <p:spPr bwMode="auto">
          <a:xfrm>
            <a:off x="395288" y="4437063"/>
            <a:ext cx="2089150"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給付標準</a:t>
            </a:r>
          </a:p>
        </p:txBody>
      </p:sp>
      <p:sp>
        <p:nvSpPr>
          <p:cNvPr id="109575" name="Line 16"/>
          <p:cNvSpPr>
            <a:spLocks noChangeShapeType="1"/>
          </p:cNvSpPr>
          <p:nvPr/>
        </p:nvSpPr>
        <p:spPr bwMode="auto">
          <a:xfrm>
            <a:off x="323850" y="4221163"/>
            <a:ext cx="8353425" cy="0"/>
          </a:xfrm>
          <a:prstGeom prst="line">
            <a:avLst/>
          </a:prstGeom>
          <a:noFill/>
          <a:ln w="57150">
            <a:solidFill>
              <a:srgbClr val="5F5F5F"/>
            </a:solidFill>
            <a:prstDash val="sysDot"/>
            <a:round/>
            <a:headEnd/>
            <a:tailEnd/>
          </a:ln>
        </p:spPr>
        <p:txBody>
          <a:bodyPr/>
          <a:lstStyle/>
          <a:p>
            <a:endParaRPr lang="zh-TW" altLang="en-US"/>
          </a:p>
        </p:txBody>
      </p:sp>
      <p:sp>
        <p:nvSpPr>
          <p:cNvPr id="109576" name="Rectangle 8"/>
          <p:cNvSpPr>
            <a:spLocks noChangeArrowheads="1"/>
          </p:cNvSpPr>
          <p:nvPr/>
        </p:nvSpPr>
        <p:spPr bwMode="auto">
          <a:xfrm>
            <a:off x="395288" y="1989138"/>
            <a:ext cx="2087562"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請領資格</a:t>
            </a:r>
          </a:p>
        </p:txBody>
      </p:sp>
      <p:sp>
        <p:nvSpPr>
          <p:cNvPr id="14" name="AutoShape 2"/>
          <p:cNvSpPr>
            <a:spLocks noChangeArrowheads="1"/>
          </p:cNvSpPr>
          <p:nvPr/>
        </p:nvSpPr>
        <p:spPr bwMode="auto">
          <a:xfrm>
            <a:off x="2411413" y="2205038"/>
            <a:ext cx="5759450" cy="1584325"/>
          </a:xfrm>
          <a:prstGeom prst="roundRect">
            <a:avLst>
              <a:gd name="adj" fmla="val 16667"/>
            </a:avLst>
          </a:prstGeom>
          <a:solidFill>
            <a:srgbClr val="FFCCCC">
              <a:alpha val="65881"/>
            </a:srgbClr>
          </a:solidFill>
          <a:ln w="38100">
            <a:solidFill>
              <a:srgbClr val="CC0066"/>
            </a:solidFill>
            <a:prstDash val="sysDot"/>
            <a:round/>
            <a:headEnd/>
            <a:tailEnd/>
          </a:ln>
        </p:spPr>
        <p:txBody>
          <a:bodyPr anchor="ctr"/>
          <a:lstStyle/>
          <a:p>
            <a:pPr marL="261938" indent="-261938">
              <a:lnSpc>
                <a:spcPct val="125000"/>
              </a:lnSpc>
              <a:spcAft>
                <a:spcPct val="15000"/>
              </a:spcAft>
              <a:defRPr/>
            </a:pPr>
            <a:r>
              <a:rPr kumimoji="0" lang="en-US" altLang="zh-TW" sz="2000" dirty="0">
                <a:latin typeface="新細明體" pitchFamily="18" charset="-120"/>
                <a:ea typeface="新細明體" pitchFamily="18" charset="-120"/>
              </a:rPr>
              <a:t>1.</a:t>
            </a:r>
            <a:r>
              <a:rPr kumimoji="0" lang="zh-TW" altLang="en-US" sz="2000" dirty="0">
                <a:latin typeface="新細明體" pitchFamily="18" charset="-120"/>
                <a:ea typeface="新細明體" pitchFamily="18" charset="-120"/>
              </a:rPr>
              <a:t>被保險人</a:t>
            </a:r>
            <a:r>
              <a:rPr kumimoji="0" lang="zh-TW" altLang="en-US" sz="2000" dirty="0">
                <a:effectLst>
                  <a:outerShdw blurRad="38100" dist="38100" dir="2700000" algn="tl">
                    <a:srgbClr val="FFFFFF"/>
                  </a:outerShdw>
                </a:effectLst>
                <a:latin typeface="新細明體" pitchFamily="18" charset="-120"/>
                <a:ea typeface="新細明體" pitchFamily="18" charset="-120"/>
              </a:rPr>
              <a:t>之就業</a:t>
            </a:r>
            <a:r>
              <a:rPr kumimoji="0" lang="zh-TW" altLang="en-US" sz="2000" dirty="0">
                <a:latin typeface="新細明體" pitchFamily="18" charset="-120"/>
                <a:ea typeface="新細明體" pitchFamily="18" charset="-120"/>
              </a:rPr>
              <a:t>保險年資合計滿 </a:t>
            </a:r>
            <a:r>
              <a:rPr kumimoji="0" lang="en-US" altLang="zh-TW" sz="2000" dirty="0">
                <a:solidFill>
                  <a:srgbClr val="FF0000"/>
                </a:solidFill>
                <a:latin typeface="新細明體" pitchFamily="18" charset="-120"/>
                <a:ea typeface="新細明體" pitchFamily="18" charset="-120"/>
              </a:rPr>
              <a:t>1</a:t>
            </a:r>
            <a:r>
              <a:rPr kumimoji="0" lang="zh-TW" altLang="en-US" sz="2000" dirty="0">
                <a:solidFill>
                  <a:srgbClr val="FF0000"/>
                </a:solidFill>
                <a:latin typeface="新細明體" pitchFamily="18" charset="-120"/>
                <a:ea typeface="新細明體" pitchFamily="18" charset="-120"/>
              </a:rPr>
              <a:t>年</a:t>
            </a:r>
            <a:r>
              <a:rPr kumimoji="0" lang="zh-TW" altLang="en-US" sz="2000" dirty="0">
                <a:latin typeface="新細明體" pitchFamily="18" charset="-120"/>
                <a:ea typeface="新細明體" pitchFamily="18" charset="-120"/>
              </a:rPr>
              <a:t>以上。</a:t>
            </a:r>
          </a:p>
          <a:p>
            <a:pPr marL="261938" indent="-261938">
              <a:lnSpc>
                <a:spcPct val="125000"/>
              </a:lnSpc>
              <a:spcAft>
                <a:spcPct val="15000"/>
              </a:spcAft>
              <a:defRPr/>
            </a:pPr>
            <a:r>
              <a:rPr kumimoji="0" lang="en-US" altLang="zh-TW" sz="2000" dirty="0">
                <a:latin typeface="新細明體" pitchFamily="18" charset="-120"/>
                <a:ea typeface="新細明體" pitchFamily="18" charset="-120"/>
              </a:rPr>
              <a:t>2.</a:t>
            </a:r>
            <a:r>
              <a:rPr kumimoji="0" lang="zh-TW" altLang="en-US" sz="2000" dirty="0">
                <a:latin typeface="新細明體" pitchFamily="18" charset="-120"/>
                <a:ea typeface="新細明體" pitchFamily="18" charset="-120"/>
              </a:rPr>
              <a:t>子女滿</a:t>
            </a:r>
            <a:r>
              <a:rPr kumimoji="0" lang="en-US" altLang="zh-TW" sz="2000" dirty="0">
                <a:solidFill>
                  <a:srgbClr val="FF0000"/>
                </a:solidFill>
                <a:latin typeface="新細明體" pitchFamily="18" charset="-120"/>
                <a:ea typeface="新細明體" pitchFamily="18" charset="-120"/>
              </a:rPr>
              <a:t>3</a:t>
            </a:r>
            <a:r>
              <a:rPr kumimoji="0" lang="zh-TW" altLang="en-US" sz="2000" dirty="0">
                <a:solidFill>
                  <a:srgbClr val="FF0000"/>
                </a:solidFill>
                <a:latin typeface="新細明體" pitchFamily="18" charset="-120"/>
                <a:ea typeface="新細明體" pitchFamily="18" charset="-120"/>
              </a:rPr>
              <a:t>歲</a:t>
            </a:r>
            <a:r>
              <a:rPr kumimoji="0" lang="zh-TW" altLang="en-US" sz="2000" dirty="0">
                <a:latin typeface="新細明體" pitchFamily="18" charset="-120"/>
                <a:ea typeface="新細明體" pitchFamily="18" charset="-120"/>
              </a:rPr>
              <a:t>前。</a:t>
            </a:r>
            <a:endParaRPr kumimoji="0" lang="en-US" altLang="zh-TW" sz="2000" dirty="0">
              <a:latin typeface="新細明體" pitchFamily="18" charset="-120"/>
              <a:ea typeface="新細明體" pitchFamily="18" charset="-120"/>
            </a:endParaRPr>
          </a:p>
          <a:p>
            <a:pPr marL="261938" indent="-261938">
              <a:lnSpc>
                <a:spcPct val="125000"/>
              </a:lnSpc>
              <a:spcAft>
                <a:spcPct val="15000"/>
              </a:spcAft>
              <a:defRPr/>
            </a:pPr>
            <a:r>
              <a:rPr kumimoji="0" lang="en-US" altLang="zh-TW" sz="2000" dirty="0">
                <a:latin typeface="新細明體" pitchFamily="18" charset="-120"/>
                <a:ea typeface="新細明體" pitchFamily="18" charset="-120"/>
              </a:rPr>
              <a:t>3.</a:t>
            </a:r>
            <a:r>
              <a:rPr kumimoji="0" lang="zh-TW" altLang="en-US" sz="2000" dirty="0">
                <a:latin typeface="新細明體" pitchFamily="18" charset="-120"/>
                <a:ea typeface="新細明體" pitchFamily="18" charset="-120"/>
              </a:rPr>
              <a:t>依性別工作平等法規定，辦理育嬰留職停薪。</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編號版面配置區 3"/>
          <p:cNvSpPr>
            <a:spLocks noGrp="1"/>
          </p:cNvSpPr>
          <p:nvPr>
            <p:ph type="sldNum" sz="quarter" idx="12"/>
          </p:nvPr>
        </p:nvSpPr>
        <p:spPr>
          <a:xfrm>
            <a:off x="6516688" y="6308725"/>
            <a:ext cx="2133600" cy="425450"/>
          </a:xfrm>
          <a:noFill/>
        </p:spPr>
        <p:txBody>
          <a:bodyPr/>
          <a:lstStyle/>
          <a:p>
            <a:fld id="{F640EE0D-6A4B-4CE1-8396-05CF65724821}" type="slidenum">
              <a:rPr lang="en-US" altLang="zh-TW" smtClean="0"/>
              <a:pPr/>
              <a:t>103</a:t>
            </a:fld>
            <a:endParaRPr lang="en-US" altLang="zh-TW" smtClean="0"/>
          </a:p>
        </p:txBody>
      </p:sp>
      <p:grpSp>
        <p:nvGrpSpPr>
          <p:cNvPr id="110595" name="Group 5"/>
          <p:cNvGrpSpPr>
            <a:grpSpLocks/>
          </p:cNvGrpSpPr>
          <p:nvPr/>
        </p:nvGrpSpPr>
        <p:grpSpPr bwMode="auto">
          <a:xfrm>
            <a:off x="0" y="0"/>
            <a:ext cx="9144000" cy="765175"/>
            <a:chOff x="0" y="0"/>
            <a:chExt cx="5760" cy="482"/>
          </a:xfrm>
        </p:grpSpPr>
        <p:sp>
          <p:nvSpPr>
            <p:cNvPr id="110599" name="Text Box 6"/>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10600" name="Line 7"/>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10601" name="Line 8"/>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10596" name="Text Box 10"/>
          <p:cNvSpPr txBox="1">
            <a:spLocks noChangeArrowheads="1"/>
          </p:cNvSpPr>
          <p:nvPr/>
        </p:nvSpPr>
        <p:spPr bwMode="auto">
          <a:xfrm>
            <a:off x="323850" y="836613"/>
            <a:ext cx="1873250" cy="9556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育嬰留職停薪津貼</a:t>
            </a:r>
          </a:p>
        </p:txBody>
      </p:sp>
      <p:sp>
        <p:nvSpPr>
          <p:cNvPr id="11" name="AutoShape 3"/>
          <p:cNvSpPr>
            <a:spLocks noChangeArrowheads="1"/>
          </p:cNvSpPr>
          <p:nvPr/>
        </p:nvSpPr>
        <p:spPr bwMode="auto">
          <a:xfrm>
            <a:off x="1042988" y="2708275"/>
            <a:ext cx="7345362" cy="3024188"/>
          </a:xfrm>
          <a:prstGeom prst="roundRect">
            <a:avLst>
              <a:gd name="adj" fmla="val 16667"/>
            </a:avLst>
          </a:prstGeom>
          <a:solidFill>
            <a:srgbClr val="99CCFF">
              <a:alpha val="50980"/>
            </a:srgbClr>
          </a:solidFill>
          <a:ln w="38100">
            <a:solidFill>
              <a:schemeClr val="bg2"/>
            </a:solidFill>
            <a:prstDash val="sysDot"/>
            <a:round/>
            <a:headEnd/>
            <a:tailEnd/>
          </a:ln>
        </p:spPr>
        <p:txBody>
          <a:bodyPr anchor="ctr"/>
          <a:lstStyle/>
          <a:p>
            <a:pPr marL="361950" indent="-361950" fontAlgn="ctr">
              <a:lnSpc>
                <a:spcPct val="130000"/>
              </a:lnSpc>
              <a:buFont typeface="Wingdings 3" pitchFamily="18" charset="2"/>
              <a:buChar char="u"/>
              <a:defRPr/>
            </a:pPr>
            <a:r>
              <a:rPr kumimoji="0" lang="zh-TW" altLang="en-US" sz="2400" dirty="0">
                <a:latin typeface="新細明體" pitchFamily="18" charset="-120"/>
                <a:ea typeface="新細明體" pitchFamily="18" charset="-120"/>
              </a:rPr>
              <a:t>按月發給，每一子女</a:t>
            </a:r>
            <a:r>
              <a:rPr kumimoji="0" lang="zh-TW" altLang="en-US" sz="2400" dirty="0">
                <a:effectLst>
                  <a:outerShdw blurRad="38100" dist="38100" dir="2700000" algn="tl">
                    <a:srgbClr val="FFFFFF"/>
                  </a:outerShdw>
                </a:effectLst>
                <a:latin typeface="新細明體" pitchFamily="18" charset="-120"/>
                <a:ea typeface="新細明體" pitchFamily="18" charset="-120"/>
              </a:rPr>
              <a:t>合計</a:t>
            </a:r>
            <a:r>
              <a:rPr kumimoji="0" lang="zh-TW" altLang="en-US" sz="2400" dirty="0">
                <a:latin typeface="新細明體" pitchFamily="18" charset="-120"/>
                <a:ea typeface="新細明體" pitchFamily="18" charset="-120"/>
              </a:rPr>
              <a:t>最長發給 </a:t>
            </a:r>
            <a:r>
              <a:rPr kumimoji="0" lang="en-US" altLang="zh-TW" sz="2400" dirty="0">
                <a:latin typeface="新細明體" pitchFamily="18" charset="-120"/>
                <a:ea typeface="新細明體" pitchFamily="18" charset="-120"/>
              </a:rPr>
              <a:t>6</a:t>
            </a:r>
            <a:r>
              <a:rPr kumimoji="0" lang="zh-TW" altLang="en-US" sz="2400" dirty="0">
                <a:latin typeface="新細明體" pitchFamily="18" charset="-120"/>
                <a:ea typeface="新細明體" pitchFamily="18" charset="-120"/>
              </a:rPr>
              <a:t>個月。</a:t>
            </a:r>
            <a:r>
              <a:rPr kumimoji="0" lang="en-US" altLang="zh-TW" sz="2400" dirty="0">
                <a:latin typeface="新細明體" pitchFamily="18" charset="-120"/>
                <a:ea typeface="新細明體" pitchFamily="18" charset="-120"/>
              </a:rPr>
              <a:t>(</a:t>
            </a:r>
            <a:r>
              <a:rPr kumimoji="0" lang="zh-TW" altLang="en-US" sz="2400" dirty="0">
                <a:latin typeface="新細明體" pitchFamily="18" charset="-120"/>
                <a:ea typeface="新細明體" pitchFamily="18" charset="-120"/>
              </a:rPr>
              <a:t>收養未滿</a:t>
            </a:r>
            <a:r>
              <a:rPr kumimoji="0" lang="en-US" altLang="zh-TW" sz="2400" dirty="0">
                <a:latin typeface="新細明體" pitchFamily="18" charset="-120"/>
                <a:ea typeface="新細明體" pitchFamily="18" charset="-120"/>
              </a:rPr>
              <a:t>3</a:t>
            </a:r>
            <a:r>
              <a:rPr kumimoji="0" lang="zh-TW" altLang="en-US" sz="2400" dirty="0">
                <a:latin typeface="新細明體" pitchFamily="18" charset="-120"/>
                <a:ea typeface="新細明體" pitchFamily="18" charset="-120"/>
              </a:rPr>
              <a:t>歲兒童試養期間亦得請領</a:t>
            </a:r>
            <a:r>
              <a:rPr kumimoji="0" lang="en-US" altLang="zh-TW" sz="2400" dirty="0">
                <a:latin typeface="新細明體" pitchFamily="18" charset="-120"/>
                <a:ea typeface="新細明體" pitchFamily="18" charset="-120"/>
              </a:rPr>
              <a:t>)</a:t>
            </a:r>
            <a:endParaRPr kumimoji="0" lang="zh-TW" altLang="en-US" sz="2400" dirty="0">
              <a:latin typeface="新細明體" pitchFamily="18" charset="-120"/>
              <a:ea typeface="新細明體" pitchFamily="18" charset="-120"/>
            </a:endParaRPr>
          </a:p>
          <a:p>
            <a:pPr marL="361950" indent="-361950" fontAlgn="ctr">
              <a:lnSpc>
                <a:spcPct val="130000"/>
              </a:lnSpc>
              <a:buFont typeface="Wingdings 3" pitchFamily="18" charset="2"/>
              <a:buChar char="u"/>
              <a:defRPr/>
            </a:pPr>
            <a:r>
              <a:rPr kumimoji="0" lang="zh-TW" altLang="en-US" sz="2400" dirty="0">
                <a:latin typeface="新細明體" pitchFamily="18" charset="-120"/>
                <a:ea typeface="新細明體" pitchFamily="18" charset="-120"/>
              </a:rPr>
              <a:t>被保險人同時撫育</a:t>
            </a:r>
            <a:r>
              <a:rPr kumimoji="0" lang="en-US" altLang="zh-TW" sz="2400" dirty="0">
                <a:solidFill>
                  <a:srgbClr val="FF0000"/>
                </a:solidFill>
                <a:latin typeface="新細明體" pitchFamily="18" charset="-120"/>
                <a:ea typeface="新細明體" pitchFamily="18" charset="-120"/>
              </a:rPr>
              <a:t>2</a:t>
            </a:r>
            <a:r>
              <a:rPr kumimoji="0" lang="zh-TW" altLang="en-US" sz="2400" dirty="0">
                <a:solidFill>
                  <a:srgbClr val="FF0000"/>
                </a:solidFill>
                <a:latin typeface="新細明體" pitchFamily="18" charset="-120"/>
                <a:ea typeface="新細明體" pitchFamily="18" charset="-120"/>
              </a:rPr>
              <a:t>名以上未滿</a:t>
            </a:r>
            <a:r>
              <a:rPr kumimoji="0" lang="en-US" altLang="zh-TW" sz="2400" dirty="0">
                <a:solidFill>
                  <a:srgbClr val="FF0000"/>
                </a:solidFill>
                <a:latin typeface="新細明體" pitchFamily="18" charset="-120"/>
                <a:ea typeface="新細明體" pitchFamily="18" charset="-120"/>
              </a:rPr>
              <a:t>3</a:t>
            </a:r>
            <a:r>
              <a:rPr kumimoji="0" lang="zh-TW" altLang="en-US" sz="2400" dirty="0">
                <a:solidFill>
                  <a:srgbClr val="FF0000"/>
                </a:solidFill>
                <a:latin typeface="新細明體" pitchFamily="18" charset="-120"/>
                <a:ea typeface="新細明體" pitchFamily="18" charset="-120"/>
              </a:rPr>
              <a:t>歲子女</a:t>
            </a:r>
            <a:r>
              <a:rPr kumimoji="0" lang="zh-TW" altLang="en-US" sz="2400" dirty="0">
                <a:latin typeface="新細明體" pitchFamily="18" charset="-120"/>
                <a:ea typeface="新細明體" pitchFamily="18" charset="-120"/>
              </a:rPr>
              <a:t>，得先後申請津貼，期間不得重疊。</a:t>
            </a:r>
          </a:p>
          <a:p>
            <a:pPr marL="361950" indent="-361950" fontAlgn="ctr">
              <a:lnSpc>
                <a:spcPct val="130000"/>
              </a:lnSpc>
              <a:buFont typeface="Wingdings 3" pitchFamily="18" charset="2"/>
              <a:buChar char="u"/>
              <a:defRPr/>
            </a:pPr>
            <a:r>
              <a:rPr kumimoji="0" lang="zh-TW" altLang="en-US" sz="2400" dirty="0">
                <a:latin typeface="新細明體" pitchFamily="18" charset="-120"/>
                <a:ea typeface="新細明體" pitchFamily="18" charset="-120"/>
              </a:rPr>
              <a:t>父母同為被保險人並符合請領資格者，應分別請領，</a:t>
            </a:r>
            <a:r>
              <a:rPr kumimoji="0" lang="zh-TW" altLang="en-US" sz="2400" dirty="0">
                <a:solidFill>
                  <a:srgbClr val="FF0000"/>
                </a:solidFill>
                <a:latin typeface="新細明體" pitchFamily="18" charset="-120"/>
                <a:ea typeface="新細明體" pitchFamily="18" charset="-120"/>
              </a:rPr>
              <a:t>不得同時為之</a:t>
            </a:r>
            <a:r>
              <a:rPr kumimoji="0" lang="zh-TW" altLang="en-US" sz="2400" dirty="0">
                <a:latin typeface="新細明體" pitchFamily="18" charset="-120"/>
                <a:ea typeface="新細明體" pitchFamily="18" charset="-120"/>
              </a:rPr>
              <a:t>。</a:t>
            </a:r>
          </a:p>
        </p:txBody>
      </p:sp>
      <p:sp>
        <p:nvSpPr>
          <p:cNvPr id="110598" name="Rectangle 15"/>
          <p:cNvSpPr>
            <a:spLocks noChangeArrowheads="1"/>
          </p:cNvSpPr>
          <p:nvPr/>
        </p:nvSpPr>
        <p:spPr bwMode="auto">
          <a:xfrm>
            <a:off x="611188" y="1989138"/>
            <a:ext cx="2089150" cy="650875"/>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給付期限</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編號版面配置區 3"/>
          <p:cNvSpPr>
            <a:spLocks noGrp="1"/>
          </p:cNvSpPr>
          <p:nvPr>
            <p:ph type="sldNum" sz="quarter" idx="12"/>
          </p:nvPr>
        </p:nvSpPr>
        <p:spPr>
          <a:noFill/>
        </p:spPr>
        <p:txBody>
          <a:bodyPr/>
          <a:lstStyle/>
          <a:p>
            <a:fld id="{3E272BCA-B6B0-44C2-A7A9-08E716028824}" type="slidenum">
              <a:rPr lang="en-US" altLang="zh-TW" smtClean="0"/>
              <a:pPr/>
              <a:t>104</a:t>
            </a:fld>
            <a:endParaRPr lang="en-US" altLang="zh-TW" smtClean="0"/>
          </a:p>
        </p:txBody>
      </p:sp>
      <p:sp>
        <p:nvSpPr>
          <p:cNvPr id="111619" name="投影片編號版面配置區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C432BCD-0A65-47DA-8840-F2479DA70BAE}" type="slidenum">
              <a:rPr lang="en-US" altLang="zh-TW" sz="1400">
                <a:solidFill>
                  <a:srgbClr val="000000"/>
                </a:solidFill>
              </a:rPr>
              <a:pPr algn="r"/>
              <a:t>104</a:t>
            </a:fld>
            <a:endParaRPr lang="en-US" altLang="zh-TW" sz="1400">
              <a:solidFill>
                <a:srgbClr val="000000"/>
              </a:solidFill>
            </a:endParaRPr>
          </a:p>
        </p:txBody>
      </p:sp>
      <p:sp>
        <p:nvSpPr>
          <p:cNvPr id="111620" name="AutoShape 2"/>
          <p:cNvSpPr>
            <a:spLocks noChangeArrowheads="1"/>
          </p:cNvSpPr>
          <p:nvPr/>
        </p:nvSpPr>
        <p:spPr bwMode="auto">
          <a:xfrm>
            <a:off x="2411413" y="1412875"/>
            <a:ext cx="5976937" cy="2808288"/>
          </a:xfrm>
          <a:prstGeom prst="roundRect">
            <a:avLst>
              <a:gd name="adj" fmla="val 16667"/>
            </a:avLst>
          </a:prstGeom>
          <a:solidFill>
            <a:schemeClr val="bg1"/>
          </a:solidFill>
          <a:ln w="38100" algn="ctr">
            <a:solidFill>
              <a:schemeClr val="accent2"/>
            </a:solidFill>
            <a:prstDash val="sysDot"/>
            <a:round/>
            <a:headEnd/>
            <a:tailEnd/>
          </a:ln>
        </p:spPr>
        <p:txBody>
          <a:bodyPr anchor="ctr"/>
          <a:lstStyle/>
          <a:p>
            <a:pPr marL="276225" indent="-276225">
              <a:lnSpc>
                <a:spcPct val="110000"/>
              </a:lnSpc>
            </a:pPr>
            <a:r>
              <a:rPr lang="en-US" altLang="zh-TW" sz="2200">
                <a:solidFill>
                  <a:srgbClr val="333399"/>
                </a:solidFill>
                <a:latin typeface="新細明體" charset="-120"/>
              </a:rPr>
              <a:t>1.</a:t>
            </a:r>
            <a:r>
              <a:rPr lang="zh-TW" altLang="en-US" sz="2200">
                <a:solidFill>
                  <a:srgbClr val="333399"/>
                </a:solidFill>
                <a:latin typeface="新細明體" charset="-120"/>
              </a:rPr>
              <a:t>領取失業給付或職業訓練生活津貼之失業被保險人及其眷屬。</a:t>
            </a:r>
            <a:r>
              <a:rPr lang="zh-TW" altLang="en-US" sz="2200">
                <a:solidFill>
                  <a:srgbClr val="000000"/>
                </a:solidFill>
                <a:latin typeface="新細明體" charset="-120"/>
              </a:rPr>
              <a:t> </a:t>
            </a:r>
          </a:p>
          <a:p>
            <a:pPr marL="276225" indent="-276225">
              <a:lnSpc>
                <a:spcPct val="110000"/>
              </a:lnSpc>
            </a:pPr>
            <a:r>
              <a:rPr lang="en-US" altLang="zh-TW" sz="2200">
                <a:solidFill>
                  <a:srgbClr val="000000"/>
                </a:solidFill>
                <a:latin typeface="新細明體" charset="-120"/>
              </a:rPr>
              <a:t>2.</a:t>
            </a:r>
            <a:r>
              <a:rPr lang="zh-TW" altLang="en-US" sz="2200">
                <a:solidFill>
                  <a:srgbClr val="000000"/>
                </a:solidFill>
                <a:latin typeface="新細明體" charset="-120"/>
              </a:rPr>
              <a:t>所稱之眷屬，係指被保險人離職退保當時，隨同其參加全民健保之眷屬，且受補助期間為全民健康保險法第</a:t>
            </a:r>
            <a:r>
              <a:rPr lang="en-US" altLang="zh-TW" sz="2200">
                <a:solidFill>
                  <a:srgbClr val="000000"/>
                </a:solidFill>
                <a:latin typeface="新細明體" charset="-120"/>
              </a:rPr>
              <a:t>2</a:t>
            </a:r>
            <a:r>
              <a:rPr lang="zh-TW" altLang="en-US" sz="2200">
                <a:solidFill>
                  <a:srgbClr val="000000"/>
                </a:solidFill>
                <a:latin typeface="新細明體" charset="-120"/>
              </a:rPr>
              <a:t>條規定之眷屬或第</a:t>
            </a:r>
            <a:r>
              <a:rPr lang="en-US" altLang="zh-TW" sz="2200">
                <a:solidFill>
                  <a:srgbClr val="000000"/>
                </a:solidFill>
                <a:latin typeface="新細明體" charset="-120"/>
              </a:rPr>
              <a:t>6</a:t>
            </a:r>
            <a:r>
              <a:rPr lang="zh-TW" altLang="en-US" sz="2200">
                <a:solidFill>
                  <a:srgbClr val="000000"/>
                </a:solidFill>
                <a:latin typeface="新細明體" charset="-120"/>
              </a:rPr>
              <a:t>類規定之被保險人身分。</a:t>
            </a:r>
            <a:r>
              <a:rPr lang="zh-TW" altLang="en-US" sz="2200">
                <a:solidFill>
                  <a:srgbClr val="660033"/>
                </a:solidFill>
                <a:latin typeface="新細明體" charset="-120"/>
              </a:rPr>
              <a:t>但不包括被保險人離職退保後辦理追溯加保之眷屬</a:t>
            </a:r>
            <a:r>
              <a:rPr lang="zh-TW" altLang="en-US" sz="2200">
                <a:solidFill>
                  <a:srgbClr val="000000"/>
                </a:solidFill>
                <a:latin typeface="新細明體" charset="-120"/>
              </a:rPr>
              <a:t>。</a:t>
            </a:r>
          </a:p>
        </p:txBody>
      </p:sp>
      <p:grpSp>
        <p:nvGrpSpPr>
          <p:cNvPr id="111621" name="Group 3"/>
          <p:cNvGrpSpPr>
            <a:grpSpLocks/>
          </p:cNvGrpSpPr>
          <p:nvPr/>
        </p:nvGrpSpPr>
        <p:grpSpPr bwMode="auto">
          <a:xfrm>
            <a:off x="2484438" y="4652963"/>
            <a:ext cx="5903912" cy="1420812"/>
            <a:chOff x="1472" y="3235"/>
            <a:chExt cx="3719" cy="895"/>
          </a:xfrm>
        </p:grpSpPr>
        <p:sp>
          <p:nvSpPr>
            <p:cNvPr id="111631" name="AutoShape 4"/>
            <p:cNvSpPr>
              <a:spLocks noChangeArrowheads="1"/>
            </p:cNvSpPr>
            <p:nvPr/>
          </p:nvSpPr>
          <p:spPr bwMode="auto">
            <a:xfrm>
              <a:off x="1472" y="3235"/>
              <a:ext cx="3719" cy="895"/>
            </a:xfrm>
            <a:prstGeom prst="roundRect">
              <a:avLst>
                <a:gd name="adj" fmla="val 16667"/>
              </a:avLst>
            </a:prstGeom>
            <a:solidFill>
              <a:schemeClr val="bg1"/>
            </a:solidFill>
            <a:ln w="38100" algn="ctr">
              <a:solidFill>
                <a:srgbClr val="FF0066"/>
              </a:solidFill>
              <a:prstDash val="sysDot"/>
              <a:round/>
              <a:headEnd/>
              <a:tailEnd/>
            </a:ln>
          </p:spPr>
          <p:txBody>
            <a:bodyPr wrap="none" anchor="ctr"/>
            <a:lstStyle/>
            <a:p>
              <a:pPr>
                <a:lnSpc>
                  <a:spcPct val="115000"/>
                </a:lnSpc>
              </a:pPr>
              <a:endParaRPr lang="zh-TW" altLang="zh-TW" sz="2400">
                <a:solidFill>
                  <a:srgbClr val="000000"/>
                </a:solidFill>
              </a:endParaRPr>
            </a:p>
          </p:txBody>
        </p:sp>
        <p:sp>
          <p:nvSpPr>
            <p:cNvPr id="111632" name="Text Box 5"/>
            <p:cNvSpPr txBox="1">
              <a:spLocks noChangeArrowheads="1"/>
            </p:cNvSpPr>
            <p:nvPr/>
          </p:nvSpPr>
          <p:spPr bwMode="auto">
            <a:xfrm>
              <a:off x="1565" y="3294"/>
              <a:ext cx="3492" cy="259"/>
            </a:xfrm>
            <a:prstGeom prst="rect">
              <a:avLst/>
            </a:prstGeom>
            <a:noFill/>
            <a:ln w="9525">
              <a:noFill/>
              <a:miter lim="800000"/>
              <a:headEnd/>
              <a:tailEnd/>
            </a:ln>
          </p:spPr>
          <p:txBody>
            <a:bodyPr>
              <a:spAutoFit/>
            </a:bodyPr>
            <a:lstStyle/>
            <a:p>
              <a:pPr algn="just" fontAlgn="ctr">
                <a:lnSpc>
                  <a:spcPct val="115000"/>
                </a:lnSpc>
              </a:pPr>
              <a:endParaRPr lang="en-US" altLang="zh-TW">
                <a:solidFill>
                  <a:srgbClr val="000000"/>
                </a:solidFill>
                <a:latin typeface="新細明體" charset="-120"/>
              </a:endParaRPr>
            </a:p>
          </p:txBody>
        </p:sp>
      </p:grpSp>
      <p:sp>
        <p:nvSpPr>
          <p:cNvPr id="111622" name="Rectangle 6"/>
          <p:cNvSpPr>
            <a:spLocks noChangeArrowheads="1"/>
          </p:cNvSpPr>
          <p:nvPr/>
        </p:nvSpPr>
        <p:spPr bwMode="auto">
          <a:xfrm>
            <a:off x="250825" y="1773238"/>
            <a:ext cx="2089150" cy="5762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sp>
        <p:nvSpPr>
          <p:cNvPr id="111623" name="Rectangle 7"/>
          <p:cNvSpPr>
            <a:spLocks noChangeArrowheads="1"/>
          </p:cNvSpPr>
          <p:nvPr/>
        </p:nvSpPr>
        <p:spPr bwMode="auto">
          <a:xfrm>
            <a:off x="395288" y="4508500"/>
            <a:ext cx="2089150" cy="652463"/>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000000"/>
                </a:solidFill>
                <a:latin typeface="新細明體" charset="-120"/>
              </a:rPr>
              <a:t>給付標準</a:t>
            </a:r>
          </a:p>
        </p:txBody>
      </p:sp>
      <p:grpSp>
        <p:nvGrpSpPr>
          <p:cNvPr id="111624" name="Group 8"/>
          <p:cNvGrpSpPr>
            <a:grpSpLocks/>
          </p:cNvGrpSpPr>
          <p:nvPr/>
        </p:nvGrpSpPr>
        <p:grpSpPr bwMode="auto">
          <a:xfrm>
            <a:off x="0" y="0"/>
            <a:ext cx="9144000" cy="765175"/>
            <a:chOff x="0" y="0"/>
            <a:chExt cx="5760" cy="482"/>
          </a:xfrm>
        </p:grpSpPr>
        <p:sp>
          <p:nvSpPr>
            <p:cNvPr id="111628" name="Text Box 9"/>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rgbClr val="333399"/>
                  </a:solidFill>
                  <a:ea typeface="標楷體" pitchFamily="65" charset="-120"/>
                </a:rPr>
                <a:t>就保給付</a:t>
              </a:r>
            </a:p>
          </p:txBody>
        </p:sp>
        <p:sp>
          <p:nvSpPr>
            <p:cNvPr id="111629"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11630"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11625" name="Text Box 12"/>
          <p:cNvSpPr txBox="1">
            <a:spLocks noChangeArrowheads="1"/>
          </p:cNvSpPr>
          <p:nvPr/>
        </p:nvSpPr>
        <p:spPr bwMode="auto">
          <a:xfrm>
            <a:off x="179388" y="908050"/>
            <a:ext cx="2006600" cy="831850"/>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400">
                <a:solidFill>
                  <a:srgbClr val="FFFFFF"/>
                </a:solidFill>
              </a:rPr>
              <a:t>補助全民健康保險費</a:t>
            </a:r>
          </a:p>
        </p:txBody>
      </p:sp>
      <p:sp>
        <p:nvSpPr>
          <p:cNvPr id="111626" name="Line 13"/>
          <p:cNvSpPr>
            <a:spLocks noChangeShapeType="1"/>
          </p:cNvSpPr>
          <p:nvPr/>
        </p:nvSpPr>
        <p:spPr bwMode="auto">
          <a:xfrm>
            <a:off x="539750" y="4437063"/>
            <a:ext cx="7993063" cy="0"/>
          </a:xfrm>
          <a:prstGeom prst="line">
            <a:avLst/>
          </a:prstGeom>
          <a:noFill/>
          <a:ln w="57150">
            <a:solidFill>
              <a:srgbClr val="5F5F5F"/>
            </a:solidFill>
            <a:prstDash val="sysDot"/>
            <a:round/>
            <a:headEnd/>
            <a:tailEnd/>
          </a:ln>
        </p:spPr>
        <p:txBody>
          <a:bodyPr/>
          <a:lstStyle/>
          <a:p>
            <a:endParaRPr lang="zh-TW" altLang="en-US"/>
          </a:p>
        </p:txBody>
      </p:sp>
      <p:sp>
        <p:nvSpPr>
          <p:cNvPr id="111627" name="矩形 15"/>
          <p:cNvSpPr>
            <a:spLocks noChangeArrowheads="1"/>
          </p:cNvSpPr>
          <p:nvPr/>
        </p:nvSpPr>
        <p:spPr bwMode="auto">
          <a:xfrm>
            <a:off x="2555875" y="4724400"/>
            <a:ext cx="5832475" cy="1260475"/>
          </a:xfrm>
          <a:prstGeom prst="rect">
            <a:avLst/>
          </a:prstGeom>
          <a:noFill/>
          <a:ln w="9525">
            <a:noFill/>
            <a:miter lim="800000"/>
            <a:headEnd/>
            <a:tailEnd/>
          </a:ln>
        </p:spPr>
        <p:txBody>
          <a:bodyPr>
            <a:spAutoFit/>
          </a:bodyPr>
          <a:lstStyle/>
          <a:p>
            <a:pPr algn="just" fontAlgn="ctr">
              <a:lnSpc>
                <a:spcPct val="115000"/>
              </a:lnSpc>
            </a:pPr>
            <a:r>
              <a:rPr kumimoji="0" lang="zh-TW" altLang="en-US" sz="2200">
                <a:solidFill>
                  <a:srgbClr val="000000"/>
                </a:solidFill>
                <a:latin typeface="新細明體" charset="-120"/>
              </a:rPr>
              <a:t>以每次領取失業給付或職業訓練生活津貼末日之當月份，補助其參加全民健保應自付部分之保險費。</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編號版面配置區 3"/>
          <p:cNvSpPr>
            <a:spLocks noGrp="1"/>
          </p:cNvSpPr>
          <p:nvPr>
            <p:ph type="sldNum" sz="quarter" idx="12"/>
          </p:nvPr>
        </p:nvSpPr>
        <p:spPr>
          <a:xfrm>
            <a:off x="6588125" y="6308725"/>
            <a:ext cx="2133600" cy="425450"/>
          </a:xfrm>
          <a:noFill/>
        </p:spPr>
        <p:txBody>
          <a:bodyPr/>
          <a:lstStyle/>
          <a:p>
            <a:fld id="{D96DC74D-BF33-4346-AC20-3540407B9301}" type="slidenum">
              <a:rPr lang="en-US" altLang="zh-TW" smtClean="0"/>
              <a:pPr/>
              <a:t>105</a:t>
            </a:fld>
            <a:endParaRPr lang="en-US" altLang="zh-TW" smtClean="0"/>
          </a:p>
        </p:txBody>
      </p:sp>
      <p:grpSp>
        <p:nvGrpSpPr>
          <p:cNvPr id="112643" name="Group 8"/>
          <p:cNvGrpSpPr>
            <a:grpSpLocks/>
          </p:cNvGrpSpPr>
          <p:nvPr/>
        </p:nvGrpSpPr>
        <p:grpSpPr bwMode="auto">
          <a:xfrm>
            <a:off x="0" y="0"/>
            <a:ext cx="9144000" cy="765175"/>
            <a:chOff x="0" y="0"/>
            <a:chExt cx="5760" cy="482"/>
          </a:xfrm>
        </p:grpSpPr>
        <p:sp>
          <p:nvSpPr>
            <p:cNvPr id="112646" name="Text Box 9"/>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12647"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12648"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12644" name="Text Box 5"/>
          <p:cNvSpPr txBox="1">
            <a:spLocks noChangeArrowheads="1"/>
          </p:cNvSpPr>
          <p:nvPr/>
        </p:nvSpPr>
        <p:spPr bwMode="auto">
          <a:xfrm>
            <a:off x="323850" y="836613"/>
            <a:ext cx="1943100" cy="528637"/>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注意事項</a:t>
            </a:r>
          </a:p>
        </p:txBody>
      </p:sp>
      <p:sp>
        <p:nvSpPr>
          <p:cNvPr id="112645" name="AutoShape 6"/>
          <p:cNvSpPr>
            <a:spLocks noChangeArrowheads="1"/>
          </p:cNvSpPr>
          <p:nvPr/>
        </p:nvSpPr>
        <p:spPr bwMode="auto">
          <a:xfrm>
            <a:off x="323850" y="1484313"/>
            <a:ext cx="8424863" cy="4681537"/>
          </a:xfrm>
          <a:prstGeom prst="roundRect">
            <a:avLst>
              <a:gd name="adj" fmla="val 16667"/>
            </a:avLst>
          </a:prstGeom>
          <a:solidFill>
            <a:schemeClr val="bg1"/>
          </a:solidFill>
          <a:ln w="38100" algn="ctr">
            <a:solidFill>
              <a:srgbClr val="FF0066"/>
            </a:solidFill>
            <a:prstDash val="sysDot"/>
            <a:round/>
            <a:headEnd/>
            <a:tailEnd/>
          </a:ln>
        </p:spPr>
        <p:txBody>
          <a:bodyPr wrap="none" anchor="ctr"/>
          <a:lstStyle/>
          <a:p>
            <a:pPr>
              <a:lnSpc>
                <a:spcPct val="115000"/>
              </a:lnSpc>
            </a:pPr>
            <a:endParaRPr kumimoji="0" lang="en-US" altLang="zh-TW" sz="2400"/>
          </a:p>
          <a:p>
            <a:pPr>
              <a:lnSpc>
                <a:spcPct val="115000"/>
              </a:lnSpc>
            </a:pPr>
            <a:endParaRPr kumimoji="0" lang="en-US" altLang="zh-TW" sz="2400"/>
          </a:p>
          <a:p>
            <a:pPr>
              <a:lnSpc>
                <a:spcPct val="115000"/>
              </a:lnSpc>
            </a:pPr>
            <a:endParaRPr kumimoji="0" lang="en-US" altLang="zh-TW" sz="2400"/>
          </a:p>
          <a:p>
            <a:pPr>
              <a:lnSpc>
                <a:spcPct val="115000"/>
              </a:lnSpc>
            </a:pPr>
            <a:endParaRPr kumimoji="0" lang="en-US" altLang="zh-TW" sz="2400"/>
          </a:p>
          <a:p>
            <a:pPr>
              <a:lnSpc>
                <a:spcPct val="115000"/>
              </a:lnSpc>
            </a:pPr>
            <a:endParaRPr kumimoji="0" lang="en-US" altLang="zh-TW" sz="2000"/>
          </a:p>
          <a:p>
            <a:pPr>
              <a:lnSpc>
                <a:spcPct val="115000"/>
              </a:lnSpc>
            </a:pPr>
            <a:r>
              <a:rPr kumimoji="0" lang="en-US" altLang="zh-TW" sz="2200"/>
              <a:t> 1.</a:t>
            </a:r>
            <a:r>
              <a:rPr kumimoji="0" lang="zh-TW" altLang="zh-TW" sz="2100"/>
              <a:t>負責人不得請領就業保險各項給付。</a:t>
            </a:r>
            <a:endParaRPr kumimoji="0" lang="en-US" altLang="zh-TW" sz="2100"/>
          </a:p>
          <a:p>
            <a:pPr>
              <a:lnSpc>
                <a:spcPct val="115000"/>
              </a:lnSpc>
            </a:pPr>
            <a:r>
              <a:rPr kumimoji="0" lang="en-US" altLang="zh-TW" sz="2100"/>
              <a:t> 2.</a:t>
            </a:r>
            <a:r>
              <a:rPr kumimoji="0" lang="zh-TW" altLang="zh-TW" sz="2100"/>
              <a:t>已領取勞保老年給付者，不得請領</a:t>
            </a:r>
            <a:r>
              <a:rPr kumimoji="0" lang="zh-TW" altLang="en-US" sz="2100"/>
              <a:t>就保</a:t>
            </a:r>
            <a:r>
              <a:rPr kumimoji="0" lang="zh-TW" altLang="zh-TW" sz="2100"/>
              <a:t>失業給付或職業訓練生</a:t>
            </a:r>
            <a:endParaRPr kumimoji="0" lang="zh-TW" altLang="en-US" sz="2100"/>
          </a:p>
          <a:p>
            <a:pPr>
              <a:lnSpc>
                <a:spcPct val="115000"/>
              </a:lnSpc>
            </a:pPr>
            <a:r>
              <a:rPr kumimoji="0" lang="zh-TW" altLang="en-US" sz="2100"/>
              <a:t>    </a:t>
            </a:r>
            <a:r>
              <a:rPr kumimoji="0" lang="zh-TW" altLang="zh-TW" sz="2100"/>
              <a:t>活津貼。</a:t>
            </a:r>
            <a:endParaRPr kumimoji="0" lang="en-US" altLang="zh-TW" sz="2100"/>
          </a:p>
          <a:p>
            <a:pPr>
              <a:lnSpc>
                <a:spcPct val="115000"/>
              </a:lnSpc>
            </a:pPr>
            <a:r>
              <a:rPr kumimoji="0" lang="en-US" altLang="zh-TW" sz="2100"/>
              <a:t> 3.</a:t>
            </a:r>
            <a:r>
              <a:rPr kumimoji="0" lang="zh-TW" altLang="zh-TW" sz="2100"/>
              <a:t>領取勞保傷病給付期間不得同時領取就保</a:t>
            </a:r>
            <a:r>
              <a:rPr kumimoji="0" lang="zh-TW" altLang="en-US" sz="2100"/>
              <a:t>失業給付、</a:t>
            </a:r>
            <a:r>
              <a:rPr kumimoji="0" lang="zh-TW" altLang="zh-TW" sz="2100"/>
              <a:t>職業訓練</a:t>
            </a:r>
            <a:endParaRPr kumimoji="0" lang="zh-TW" altLang="en-US" sz="2100"/>
          </a:p>
          <a:p>
            <a:pPr>
              <a:lnSpc>
                <a:spcPct val="115000"/>
              </a:lnSpc>
            </a:pPr>
            <a:r>
              <a:rPr kumimoji="0" lang="zh-TW" altLang="en-US" sz="2100"/>
              <a:t>    </a:t>
            </a:r>
            <a:r>
              <a:rPr kumimoji="0" lang="zh-TW" altLang="zh-TW" sz="2100"/>
              <a:t>生活津貼或育嬰留職停薪津貼。</a:t>
            </a:r>
            <a:endParaRPr kumimoji="0" lang="en-US" altLang="zh-TW" sz="2100"/>
          </a:p>
          <a:p>
            <a:pPr>
              <a:lnSpc>
                <a:spcPct val="115000"/>
              </a:lnSpc>
            </a:pPr>
            <a:r>
              <a:rPr kumimoji="0" lang="en-US" altLang="zh-TW" sz="2100"/>
              <a:t> 4.</a:t>
            </a:r>
            <a:r>
              <a:rPr kumimoji="0" lang="zh-TW" altLang="zh-TW" sz="2100"/>
              <a:t>受訓期間另有工作，或於職業工會、漁會或農會辦理參加勞保</a:t>
            </a:r>
            <a:endParaRPr kumimoji="0" lang="zh-TW" altLang="en-US" sz="2100"/>
          </a:p>
          <a:p>
            <a:pPr>
              <a:lnSpc>
                <a:spcPct val="115000"/>
              </a:lnSpc>
            </a:pPr>
            <a:r>
              <a:rPr kumimoji="0" lang="zh-TW" altLang="en-US" sz="2100"/>
              <a:t>    </a:t>
            </a:r>
            <a:r>
              <a:rPr kumimoji="0" lang="zh-TW" altLang="zh-TW" sz="2100"/>
              <a:t>或農保者，不得繼續請領職業訓練生活津貼。</a:t>
            </a:r>
            <a:endParaRPr kumimoji="0" lang="en-US" altLang="zh-TW" sz="2100"/>
          </a:p>
          <a:p>
            <a:r>
              <a:rPr kumimoji="0" lang="en-US" altLang="zh-TW" sz="2100"/>
              <a:t> 5.</a:t>
            </a:r>
            <a:r>
              <a:rPr kumimoji="0" lang="zh-TW" altLang="zh-TW" sz="2100"/>
              <a:t>育嬰留職停薪津貼期間另有工作 ，或於</a:t>
            </a:r>
            <a:r>
              <a:rPr kumimoji="0" lang="zh-TW" altLang="en-US" sz="2100"/>
              <a:t>受訓單位上課</a:t>
            </a:r>
            <a:r>
              <a:rPr kumimoji="0" lang="zh-TW" altLang="zh-TW" sz="2100"/>
              <a:t>領有職訓</a:t>
            </a:r>
            <a:endParaRPr kumimoji="0" lang="en-US" altLang="zh-TW" sz="2100"/>
          </a:p>
          <a:p>
            <a:r>
              <a:rPr kumimoji="0" lang="zh-TW" altLang="en-US" sz="2100"/>
              <a:t>    </a:t>
            </a:r>
            <a:r>
              <a:rPr kumimoji="0" lang="zh-TW" altLang="zh-TW" sz="2100"/>
              <a:t>津貼，或於</a:t>
            </a:r>
            <a:r>
              <a:rPr kumimoji="0" lang="zh-TW" altLang="en-US" sz="2100"/>
              <a:t>職業工會</a:t>
            </a:r>
            <a:r>
              <a:rPr kumimoji="0" lang="zh-TW" altLang="zh-TW" sz="2100"/>
              <a:t>、漁會</a:t>
            </a:r>
            <a:r>
              <a:rPr kumimoji="0" lang="zh-TW" altLang="en-US" sz="2100"/>
              <a:t>或</a:t>
            </a:r>
            <a:r>
              <a:rPr kumimoji="0" lang="zh-TW" altLang="zh-TW" sz="2100"/>
              <a:t>農會參加勞保或農保者，不得繼</a:t>
            </a:r>
            <a:endParaRPr kumimoji="0" lang="en-US" altLang="zh-TW" sz="2100"/>
          </a:p>
          <a:p>
            <a:r>
              <a:rPr kumimoji="0" lang="zh-TW" altLang="en-US" sz="2100"/>
              <a:t>    </a:t>
            </a:r>
            <a:r>
              <a:rPr kumimoji="0" lang="zh-TW" altLang="zh-TW" sz="2100"/>
              <a:t>續請領育嬰留職停薪津貼。</a:t>
            </a:r>
          </a:p>
          <a:p>
            <a:r>
              <a:rPr kumimoji="0" lang="en-US" altLang="zh-TW" sz="2100"/>
              <a:t> 6.</a:t>
            </a:r>
            <a:r>
              <a:rPr kumimoji="0" lang="zh-TW" altLang="en-US" sz="2100"/>
              <a:t>就保專戶為專供勞保局存入就保各項給付之用的帳戶，專戶內</a:t>
            </a:r>
          </a:p>
          <a:p>
            <a:r>
              <a:rPr kumimoji="0" lang="zh-TW" altLang="en-US" sz="2100"/>
              <a:t>    之存款，不得作為抵押、扣押、供擔保或強制執行之標的。</a:t>
            </a:r>
            <a:endParaRPr kumimoji="0" lang="zh-TW" altLang="zh-TW" sz="2100"/>
          </a:p>
          <a:p>
            <a:r>
              <a:rPr kumimoji="0" lang="en-US" altLang="zh-TW" sz="2400"/>
              <a:t> </a:t>
            </a:r>
            <a:endParaRPr kumimoji="0" lang="zh-TW" altLang="zh-TW" sz="2400"/>
          </a:p>
          <a:p>
            <a:pPr>
              <a:lnSpc>
                <a:spcPct val="115000"/>
              </a:lnSpc>
            </a:pPr>
            <a:endParaRPr kumimoji="0" lang="zh-TW" altLang="zh-TW" sz="2400"/>
          </a:p>
          <a:p>
            <a:pPr>
              <a:lnSpc>
                <a:spcPct val="115000"/>
              </a:lnSpc>
            </a:pPr>
            <a:endParaRPr kumimoji="0" lang="zh-TW" altLang="zh-TW" sz="2400"/>
          </a:p>
          <a:p>
            <a:pPr>
              <a:lnSpc>
                <a:spcPct val="115000"/>
              </a:lnSpc>
            </a:pPr>
            <a:endParaRPr kumimoji="0" lang="en-US" altLang="zh-TW" sz="2400"/>
          </a:p>
          <a:p>
            <a:pPr>
              <a:lnSpc>
                <a:spcPct val="115000"/>
              </a:lnSpc>
            </a:pPr>
            <a:endParaRPr lang="zh-TW" altLang="zh-TW" sz="22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250825" y="1412875"/>
            <a:ext cx="8642350" cy="4713288"/>
          </a:xfrm>
        </p:spPr>
        <p:txBody>
          <a:bodyPr/>
          <a:lstStyle/>
          <a:p>
            <a:pPr marL="609600" indent="-609600" eaLnBrk="1" hangingPunct="1">
              <a:buFontTx/>
              <a:buNone/>
              <a:defRPr/>
            </a:pPr>
            <a:r>
              <a:rPr lang="en-US" altLang="zh-TW" sz="7200" b="1" smtClean="0">
                <a:ea typeface="新細明體" charset="-120"/>
              </a:rPr>
              <a:t> </a:t>
            </a:r>
            <a:endParaRPr lang="en-US" altLang="zh-TW" sz="8000" b="1" smtClean="0">
              <a:solidFill>
                <a:srgbClr val="003300"/>
              </a:solidFill>
              <a:effectLst>
                <a:outerShdw blurRad="38100" dist="38100" dir="2700000" algn="tl">
                  <a:srgbClr val="C0C0C0"/>
                </a:outerShdw>
              </a:effectLst>
              <a:ea typeface="新細明體" charset="-120"/>
            </a:endParaRPr>
          </a:p>
        </p:txBody>
      </p:sp>
      <p:sp>
        <p:nvSpPr>
          <p:cNvPr id="113667" name="Rectangle 25"/>
          <p:cNvSpPr>
            <a:spLocks noChangeArrowheads="1"/>
          </p:cNvSpPr>
          <p:nvPr/>
        </p:nvSpPr>
        <p:spPr bwMode="auto">
          <a:xfrm>
            <a:off x="7308850" y="1557338"/>
            <a:ext cx="1511300" cy="1368425"/>
          </a:xfrm>
          <a:prstGeom prst="rect">
            <a:avLst/>
          </a:prstGeom>
          <a:noFill/>
          <a:ln w="38100">
            <a:solidFill>
              <a:schemeClr val="accent2"/>
            </a:solidFill>
            <a:miter lim="800000"/>
            <a:headEnd/>
            <a:tailEnd/>
          </a:ln>
        </p:spPr>
        <p:txBody>
          <a:bodyPr anchor="ctr"/>
          <a:lstStyle/>
          <a:p>
            <a:endParaRPr kumimoji="0" lang="zh-TW" altLang="en-US"/>
          </a:p>
        </p:txBody>
      </p:sp>
      <p:sp>
        <p:nvSpPr>
          <p:cNvPr id="113668" name="Rectangle 26"/>
          <p:cNvSpPr>
            <a:spLocks noChangeArrowheads="1"/>
          </p:cNvSpPr>
          <p:nvPr/>
        </p:nvSpPr>
        <p:spPr bwMode="auto">
          <a:xfrm>
            <a:off x="6588125" y="2349500"/>
            <a:ext cx="936625" cy="936625"/>
          </a:xfrm>
          <a:prstGeom prst="rect">
            <a:avLst/>
          </a:prstGeom>
          <a:solidFill>
            <a:srgbClr val="FF0066"/>
          </a:solidFill>
          <a:ln w="57150">
            <a:noFill/>
            <a:miter lim="800000"/>
            <a:headEnd/>
            <a:tailEnd/>
          </a:ln>
        </p:spPr>
        <p:txBody>
          <a:bodyPr anchor="ctr"/>
          <a:lstStyle/>
          <a:p>
            <a:endParaRPr kumimoji="0" lang="zh-TW" altLang="en-US"/>
          </a:p>
        </p:txBody>
      </p:sp>
      <p:sp>
        <p:nvSpPr>
          <p:cNvPr id="317467" name="Rectangle 27"/>
          <p:cNvSpPr>
            <a:spLocks noChangeArrowheads="1"/>
          </p:cNvSpPr>
          <p:nvPr/>
        </p:nvSpPr>
        <p:spPr bwMode="auto">
          <a:xfrm>
            <a:off x="971550" y="981075"/>
            <a:ext cx="6840538" cy="1035050"/>
          </a:xfrm>
          <a:prstGeom prst="rect">
            <a:avLst/>
          </a:prstGeom>
          <a:solidFill>
            <a:srgbClr val="FFFFCC"/>
          </a:solidFill>
          <a:ln w="28575">
            <a:solidFill>
              <a:schemeClr val="bg1"/>
            </a:solidFill>
            <a:miter lim="800000"/>
            <a:headEnd/>
            <a:tailEnd/>
          </a:ln>
          <a:effectLst>
            <a:outerShdw dist="107763" dir="2700000" algn="ctr" rotWithShape="0">
              <a:schemeClr val="bg2"/>
            </a:outerShdw>
          </a:effectLst>
        </p:spPr>
        <p:txBody>
          <a:bodyPr>
            <a:spAutoFit/>
          </a:bodyPr>
          <a:lstStyle/>
          <a:p>
            <a:pPr>
              <a:spcBef>
                <a:spcPct val="50000"/>
              </a:spcBef>
              <a:defRPr/>
            </a:pPr>
            <a:r>
              <a:rPr lang="zh-TW" altLang="en-US" sz="6000" dirty="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ea typeface="微軟正黑體" pitchFamily="34" charset="-120"/>
              </a:rPr>
              <a:t>積欠工資墊償基金</a:t>
            </a:r>
          </a:p>
        </p:txBody>
      </p:sp>
      <p:pic>
        <p:nvPicPr>
          <p:cNvPr id="113670" name="Picture 28"/>
          <p:cNvPicPr>
            <a:picLocks noChangeAspect="1" noChangeArrowheads="1"/>
          </p:cNvPicPr>
          <p:nvPr/>
        </p:nvPicPr>
        <p:blipFill>
          <a:blip r:embed="rId2" cstate="print"/>
          <a:srcRect/>
          <a:stretch>
            <a:fillRect/>
          </a:stretch>
        </p:blipFill>
        <p:spPr bwMode="auto">
          <a:xfrm>
            <a:off x="395288" y="3284538"/>
            <a:ext cx="3455987" cy="223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4213" y="260350"/>
            <a:ext cx="8229600" cy="1143000"/>
          </a:xfrm>
        </p:spPr>
        <p:txBody>
          <a:bodyPr/>
          <a:lstStyle/>
          <a:p>
            <a:pPr eaLnBrk="1" hangingPunct="1">
              <a:defRPr/>
            </a:pPr>
            <a:r>
              <a:rPr lang="zh-TW" altLang="en-US" b="1" dirty="0" smtClean="0">
                <a:solidFill>
                  <a:srgbClr val="006600"/>
                </a:solidFill>
                <a:effectLst>
                  <a:outerShdw blurRad="38100" dist="38100" dir="2700000" algn="tl">
                    <a:srgbClr val="C0C0C0"/>
                  </a:outerShdw>
                </a:effectLst>
                <a:ea typeface="標楷體" pitchFamily="65" charset="-120"/>
              </a:rPr>
              <a:t>積欠工資墊償基金</a:t>
            </a:r>
            <a:r>
              <a:rPr lang="en-US" altLang="zh-TW" b="1" dirty="0" smtClean="0">
                <a:solidFill>
                  <a:srgbClr val="006600"/>
                </a:solidFill>
                <a:effectLst>
                  <a:outerShdw blurRad="38100" dist="38100" dir="2700000" algn="tl">
                    <a:srgbClr val="C0C0C0"/>
                  </a:outerShdw>
                </a:effectLst>
                <a:ea typeface="標楷體" pitchFamily="65" charset="-120"/>
              </a:rPr>
              <a:t>(</a:t>
            </a:r>
            <a:r>
              <a:rPr lang="zh-TW" altLang="en-US" b="1" dirty="0" smtClean="0">
                <a:solidFill>
                  <a:srgbClr val="006600"/>
                </a:solidFill>
                <a:effectLst>
                  <a:outerShdw blurRad="38100" dist="38100" dir="2700000" algn="tl">
                    <a:srgbClr val="C0C0C0"/>
                  </a:outerShdw>
                </a:effectLst>
                <a:ea typeface="標楷體" pitchFamily="65" charset="-120"/>
              </a:rPr>
              <a:t>提繳業務</a:t>
            </a:r>
            <a:r>
              <a:rPr lang="en-US" altLang="zh-TW" b="1" dirty="0" smtClean="0">
                <a:solidFill>
                  <a:srgbClr val="006600"/>
                </a:solidFill>
                <a:effectLst>
                  <a:outerShdw blurRad="38100" dist="38100" dir="2700000" algn="tl">
                    <a:srgbClr val="C0C0C0"/>
                  </a:outerShdw>
                </a:effectLst>
                <a:ea typeface="標楷體" pitchFamily="65" charset="-120"/>
              </a:rPr>
              <a:t>)</a:t>
            </a:r>
            <a:endParaRPr lang="zh-TW" altLang="en-US" b="1" dirty="0" smtClean="0">
              <a:solidFill>
                <a:srgbClr val="006600"/>
              </a:solidFill>
              <a:effectLst>
                <a:outerShdw blurRad="38100" dist="38100" dir="2700000" algn="tl">
                  <a:srgbClr val="C0C0C0"/>
                </a:outerShdw>
              </a:effectLst>
              <a:ea typeface="標楷體" pitchFamily="65" charset="-120"/>
            </a:endParaRPr>
          </a:p>
        </p:txBody>
      </p:sp>
      <p:sp>
        <p:nvSpPr>
          <p:cNvPr id="66563" name="Rectangle 3"/>
          <p:cNvSpPr>
            <a:spLocks noGrp="1" noChangeArrowheads="1"/>
          </p:cNvSpPr>
          <p:nvPr>
            <p:ph type="body" idx="1"/>
          </p:nvPr>
        </p:nvSpPr>
        <p:spPr>
          <a:xfrm>
            <a:off x="1928813" y="1500188"/>
            <a:ext cx="6624637" cy="4114800"/>
          </a:xfrm>
        </p:spPr>
        <p:txBody>
          <a:bodyPr/>
          <a:lstStyle/>
          <a:p>
            <a:pPr eaLnBrk="1" hangingPunct="1">
              <a:lnSpc>
                <a:spcPct val="90000"/>
              </a:lnSpc>
              <a:defRPr/>
            </a:pPr>
            <a:endParaRPr lang="en-US" altLang="zh-TW" sz="2400" dirty="0" smtClean="0">
              <a:ea typeface="標楷體" pitchFamily="65" charset="-120"/>
            </a:endParaRPr>
          </a:p>
          <a:p>
            <a:pPr eaLnBrk="1" hangingPunct="1">
              <a:lnSpc>
                <a:spcPts val="3600"/>
              </a:lnSpc>
              <a:spcAft>
                <a:spcPts val="1200"/>
              </a:spcAft>
              <a:defRPr/>
            </a:pPr>
            <a:r>
              <a:rPr lang="zh-TW" altLang="en-US" sz="2800" b="1" dirty="0" smtClean="0">
                <a:solidFill>
                  <a:srgbClr val="003399"/>
                </a:solidFill>
                <a:effectLst>
                  <a:outerShdw blurRad="38100" dist="38100" dir="2700000" algn="tl">
                    <a:srgbClr val="C0C0C0"/>
                  </a:outerShdw>
                </a:effectLst>
                <a:ea typeface="標楷體" pitchFamily="65" charset="-120"/>
              </a:rPr>
              <a:t>凡適用勞動基準法之投保單位</a:t>
            </a:r>
            <a:r>
              <a:rPr lang="en-US" altLang="zh-TW" sz="2800" b="1" dirty="0" smtClean="0">
                <a:solidFill>
                  <a:srgbClr val="003399"/>
                </a:solidFill>
                <a:effectLst>
                  <a:outerShdw blurRad="38100" dist="38100" dir="2700000" algn="tl">
                    <a:srgbClr val="C0C0C0"/>
                  </a:outerShdw>
                </a:effectLst>
                <a:ea typeface="標楷體" pitchFamily="65" charset="-120"/>
              </a:rPr>
              <a:t>(</a:t>
            </a:r>
            <a:r>
              <a:rPr lang="zh-TW" altLang="en-US" sz="2800" b="1" dirty="0" smtClean="0">
                <a:solidFill>
                  <a:srgbClr val="003399"/>
                </a:solidFill>
                <a:effectLst>
                  <a:outerShdw blurRad="38100" dist="38100" dir="2700000" algn="tl">
                    <a:srgbClr val="C0C0C0"/>
                  </a:outerShdw>
                </a:effectLst>
                <a:ea typeface="標楷體" pitchFamily="65" charset="-120"/>
              </a:rPr>
              <a:t>含僅參加就業保險單位</a:t>
            </a:r>
            <a:r>
              <a:rPr lang="en-US" altLang="zh-TW" sz="2800" b="1" dirty="0" smtClean="0">
                <a:solidFill>
                  <a:srgbClr val="003399"/>
                </a:solidFill>
                <a:effectLst>
                  <a:outerShdw blurRad="38100" dist="38100" dir="2700000" algn="tl">
                    <a:srgbClr val="C0C0C0"/>
                  </a:outerShdw>
                </a:effectLst>
                <a:ea typeface="標楷體" pitchFamily="65" charset="-120"/>
              </a:rPr>
              <a:t>)</a:t>
            </a:r>
            <a:r>
              <a:rPr lang="zh-TW" altLang="en-US" sz="2800" b="1" dirty="0" smtClean="0">
                <a:solidFill>
                  <a:srgbClr val="003399"/>
                </a:solidFill>
                <a:effectLst>
                  <a:outerShdw blurRad="38100" dist="38100" dir="2700000" algn="tl">
                    <a:srgbClr val="C0C0C0"/>
                  </a:outerShdw>
                </a:effectLst>
                <a:ea typeface="標楷體" pitchFamily="65" charset="-120"/>
              </a:rPr>
              <a:t>，依同法第</a:t>
            </a:r>
            <a:r>
              <a:rPr lang="en-US" altLang="zh-TW" sz="2800" b="1" dirty="0" smtClean="0">
                <a:solidFill>
                  <a:srgbClr val="CC00CC"/>
                </a:solidFill>
                <a:effectLst>
                  <a:outerShdw blurRad="38100" dist="38100" dir="2700000" algn="tl">
                    <a:srgbClr val="C0C0C0"/>
                  </a:outerShdw>
                </a:effectLst>
                <a:ea typeface="標楷體" pitchFamily="65" charset="-120"/>
              </a:rPr>
              <a:t>28</a:t>
            </a:r>
            <a:r>
              <a:rPr lang="zh-TW" altLang="en-US" sz="2800" b="1" dirty="0" smtClean="0">
                <a:solidFill>
                  <a:srgbClr val="003399"/>
                </a:solidFill>
                <a:effectLst>
                  <a:outerShdw blurRad="38100" dist="38100" dir="2700000" algn="tl">
                    <a:srgbClr val="C0C0C0"/>
                  </a:outerShdw>
                </a:effectLst>
                <a:ea typeface="標楷體" pitchFamily="65" charset="-120"/>
              </a:rPr>
              <a:t>條規定，均應提繳。</a:t>
            </a:r>
          </a:p>
          <a:p>
            <a:pPr eaLnBrk="1" hangingPunct="1">
              <a:lnSpc>
                <a:spcPts val="3600"/>
              </a:lnSpc>
              <a:spcAft>
                <a:spcPts val="1200"/>
              </a:spcAft>
              <a:defRPr/>
            </a:pPr>
            <a:r>
              <a:rPr lang="zh-TW" altLang="en-US" sz="2800" b="1" dirty="0" smtClean="0">
                <a:solidFill>
                  <a:srgbClr val="2424CA"/>
                </a:solidFill>
                <a:effectLst>
                  <a:outerShdw blurRad="38100" dist="38100" dir="2700000" algn="tl">
                    <a:srgbClr val="C0C0C0"/>
                  </a:outerShdw>
                </a:effectLst>
                <a:ea typeface="標楷體" pitchFamily="65" charset="-120"/>
              </a:rPr>
              <a:t>按當月僱用勞工投保薪資總額及規定費率（目前為</a:t>
            </a:r>
            <a:r>
              <a:rPr lang="zh-TW" altLang="en-US" sz="2800" b="1" dirty="0" smtClean="0">
                <a:solidFill>
                  <a:srgbClr val="CC00CC"/>
                </a:solidFill>
                <a:effectLst>
                  <a:outerShdw blurRad="38100" dist="38100" dir="2700000" algn="tl">
                    <a:srgbClr val="C0C0C0"/>
                  </a:outerShdw>
                </a:effectLst>
                <a:ea typeface="標楷體" pitchFamily="65" charset="-120"/>
              </a:rPr>
              <a:t>萬分之</a:t>
            </a:r>
            <a:r>
              <a:rPr lang="en-US" altLang="zh-TW" sz="2800" b="1" dirty="0" smtClean="0">
                <a:solidFill>
                  <a:srgbClr val="CC00CC"/>
                </a:solidFill>
                <a:effectLst>
                  <a:outerShdw blurRad="38100" dist="38100" dir="2700000" algn="tl">
                    <a:srgbClr val="C0C0C0"/>
                  </a:outerShdw>
                </a:effectLst>
                <a:ea typeface="標楷體" pitchFamily="65" charset="-120"/>
              </a:rPr>
              <a:t>2.5</a:t>
            </a:r>
            <a:r>
              <a:rPr lang="zh-TW" altLang="en-US" sz="2800" b="1" dirty="0" smtClean="0">
                <a:solidFill>
                  <a:srgbClr val="2424CA"/>
                </a:solidFill>
                <a:effectLst>
                  <a:outerShdw blurRad="38100" dist="38100" dir="2700000" algn="tl">
                    <a:srgbClr val="C0C0C0"/>
                  </a:outerShdw>
                </a:effectLst>
                <a:ea typeface="標楷體" pitchFamily="65" charset="-120"/>
              </a:rPr>
              <a:t>），由</a:t>
            </a:r>
            <a:r>
              <a:rPr lang="zh-TW" altLang="en-US" sz="2800" b="1" dirty="0" smtClean="0">
                <a:solidFill>
                  <a:srgbClr val="CC00CC"/>
                </a:solidFill>
                <a:effectLst>
                  <a:outerShdw blurRad="38100" dist="38100" dir="2700000" algn="tl">
                    <a:srgbClr val="C0C0C0"/>
                  </a:outerShdw>
                </a:effectLst>
                <a:ea typeface="標楷體" pitchFamily="65" charset="-120"/>
              </a:rPr>
              <a:t>雇主</a:t>
            </a:r>
            <a:r>
              <a:rPr lang="zh-TW" altLang="en-US" sz="2800" b="1" dirty="0" smtClean="0">
                <a:solidFill>
                  <a:srgbClr val="2424CA"/>
                </a:solidFill>
                <a:effectLst>
                  <a:outerShdw blurRad="38100" dist="38100" dir="2700000" algn="tl">
                    <a:srgbClr val="C0C0C0"/>
                  </a:outerShdw>
                </a:effectLst>
                <a:ea typeface="標楷體" pitchFamily="65" charset="-120"/>
              </a:rPr>
              <a:t>負擔。</a:t>
            </a:r>
          </a:p>
          <a:p>
            <a:pPr eaLnBrk="1" hangingPunct="1">
              <a:lnSpc>
                <a:spcPts val="3600"/>
              </a:lnSpc>
              <a:defRPr/>
            </a:pPr>
            <a:r>
              <a:rPr lang="zh-TW" altLang="en-US" sz="2800" b="1" dirty="0" smtClean="0">
                <a:solidFill>
                  <a:srgbClr val="CC3399"/>
                </a:solidFill>
                <a:effectLst>
                  <a:outerShdw blurRad="38100" dist="38100" dir="2700000" algn="tl">
                    <a:srgbClr val="C0C0C0"/>
                  </a:outerShdw>
                </a:effectLst>
                <a:ea typeface="標楷體" pitchFamily="65" charset="-120"/>
              </a:rPr>
              <a:t>應提繳之費用併入當月份勞保費繳款單內繳納。</a:t>
            </a:r>
          </a:p>
        </p:txBody>
      </p:sp>
      <p:grpSp>
        <p:nvGrpSpPr>
          <p:cNvPr id="2" name="群組 11"/>
          <p:cNvGrpSpPr>
            <a:grpSpLocks/>
          </p:cNvGrpSpPr>
          <p:nvPr/>
        </p:nvGrpSpPr>
        <p:grpSpPr bwMode="auto">
          <a:xfrm>
            <a:off x="285750" y="1928813"/>
            <a:ext cx="1928813" cy="3362325"/>
            <a:chOff x="214244" y="2071678"/>
            <a:chExt cx="1928864" cy="3362348"/>
          </a:xfrm>
        </p:grpSpPr>
        <p:sp>
          <p:nvSpPr>
            <p:cNvPr id="114694" name="AutoShape 4"/>
            <p:cNvSpPr>
              <a:spLocks noChangeArrowheads="1"/>
            </p:cNvSpPr>
            <p:nvPr/>
          </p:nvSpPr>
          <p:spPr bwMode="auto">
            <a:xfrm>
              <a:off x="285720" y="2071678"/>
              <a:ext cx="1857388" cy="574675"/>
            </a:xfrm>
            <a:prstGeom prst="chevron">
              <a:avLst>
                <a:gd name="adj" fmla="val 62711"/>
              </a:avLst>
            </a:prstGeom>
            <a:solidFill>
              <a:schemeClr val="accent1"/>
            </a:solidFill>
            <a:ln w="38100">
              <a:solidFill>
                <a:srgbClr val="008000"/>
              </a:solidFill>
              <a:miter lim="800000"/>
              <a:headEnd/>
              <a:tailEnd/>
            </a:ln>
          </p:spPr>
          <p:txBody>
            <a:bodyPr wrap="none" anchor="ctr"/>
            <a:lstStyle/>
            <a:p>
              <a:pPr algn="r"/>
              <a:r>
                <a:rPr kumimoji="0" lang="zh-TW" altLang="en-US" sz="2800">
                  <a:solidFill>
                    <a:srgbClr val="7030A0"/>
                  </a:solidFill>
                  <a:latin typeface="Times New Roman" pitchFamily="18" charset="0"/>
                  <a:ea typeface="標楷體" pitchFamily="65" charset="-120"/>
                </a:rPr>
                <a:t>依據</a:t>
              </a:r>
            </a:p>
          </p:txBody>
        </p:sp>
        <p:sp>
          <p:nvSpPr>
            <p:cNvPr id="114695" name="AutoShape 5"/>
            <p:cNvSpPr>
              <a:spLocks noChangeArrowheads="1"/>
            </p:cNvSpPr>
            <p:nvPr/>
          </p:nvSpPr>
          <p:spPr bwMode="auto">
            <a:xfrm>
              <a:off x="285720" y="3571876"/>
              <a:ext cx="1857388" cy="574675"/>
            </a:xfrm>
            <a:prstGeom prst="chevron">
              <a:avLst>
                <a:gd name="adj" fmla="val 68996"/>
              </a:avLst>
            </a:prstGeom>
            <a:solidFill>
              <a:schemeClr val="accent1"/>
            </a:solidFill>
            <a:ln w="38100">
              <a:solidFill>
                <a:srgbClr val="008000"/>
              </a:solidFill>
              <a:miter lim="800000"/>
              <a:headEnd/>
              <a:tailEnd/>
            </a:ln>
          </p:spPr>
          <p:txBody>
            <a:bodyPr wrap="none" anchor="ctr"/>
            <a:lstStyle/>
            <a:p>
              <a:pPr algn="r"/>
              <a:r>
                <a:rPr kumimoji="0" lang="zh-TW" altLang="en-US" sz="2800">
                  <a:solidFill>
                    <a:srgbClr val="7030A0"/>
                  </a:solidFill>
                  <a:latin typeface="Times New Roman" pitchFamily="18" charset="0"/>
                  <a:ea typeface="標楷體" pitchFamily="65" charset="-120"/>
                </a:rPr>
                <a:t>費用</a:t>
              </a:r>
            </a:p>
          </p:txBody>
        </p:sp>
        <p:sp>
          <p:nvSpPr>
            <p:cNvPr id="114696" name="AutoShape 6"/>
            <p:cNvSpPr>
              <a:spLocks noChangeArrowheads="1"/>
            </p:cNvSpPr>
            <p:nvPr/>
          </p:nvSpPr>
          <p:spPr bwMode="auto">
            <a:xfrm>
              <a:off x="214244" y="4786326"/>
              <a:ext cx="1911561" cy="647700"/>
            </a:xfrm>
            <a:prstGeom prst="chevron">
              <a:avLst>
                <a:gd name="adj" fmla="val 65325"/>
              </a:avLst>
            </a:prstGeom>
            <a:solidFill>
              <a:schemeClr val="accent1"/>
            </a:solidFill>
            <a:ln w="38100">
              <a:solidFill>
                <a:srgbClr val="008000"/>
              </a:solidFill>
              <a:miter lim="800000"/>
              <a:headEnd/>
              <a:tailEnd/>
            </a:ln>
          </p:spPr>
          <p:txBody>
            <a:bodyPr wrap="none" lIns="108000" rIns="0" anchor="ctr"/>
            <a:lstStyle/>
            <a:p>
              <a:pPr algn="r"/>
              <a:r>
                <a:rPr kumimoji="0" lang="zh-TW" altLang="en-US" sz="2800">
                  <a:latin typeface="Times New Roman" pitchFamily="18" charset="0"/>
                  <a:ea typeface="標楷體" pitchFamily="65" charset="-120"/>
                </a:rPr>
                <a:t>          </a:t>
              </a:r>
              <a:r>
                <a:rPr kumimoji="0" lang="zh-TW" altLang="en-US" sz="2800">
                  <a:solidFill>
                    <a:srgbClr val="7030A0"/>
                  </a:solidFill>
                  <a:latin typeface="Times New Roman" pitchFamily="18" charset="0"/>
                  <a:ea typeface="標楷體" pitchFamily="65" charset="-120"/>
                </a:rPr>
                <a:t>繳款單</a:t>
              </a:r>
            </a:p>
          </p:txBody>
        </p:sp>
      </p:grpSp>
      <p:sp>
        <p:nvSpPr>
          <p:cNvPr id="100359" name="AutoShape 7"/>
          <p:cNvSpPr>
            <a:spLocks noChangeArrowheads="1"/>
          </p:cNvSpPr>
          <p:nvPr/>
        </p:nvSpPr>
        <p:spPr bwMode="auto">
          <a:xfrm>
            <a:off x="2214563" y="1714500"/>
            <a:ext cx="6388100" cy="4143375"/>
          </a:xfrm>
          <a:prstGeom prst="foldedCorner">
            <a:avLst>
              <a:gd name="adj" fmla="val 12500"/>
            </a:avLst>
          </a:prstGeom>
          <a:solidFill>
            <a:srgbClr val="FFC1E0">
              <a:alpha val="0"/>
            </a:srgbClr>
          </a:solidFill>
          <a:ln w="25400">
            <a:solidFill>
              <a:srgbClr val="008000"/>
            </a:solidFill>
            <a:round/>
            <a:headEnd/>
            <a:tailEnd/>
          </a:ln>
          <a:effectLst/>
        </p:spPr>
        <p:txBody>
          <a:bodyPr wrap="none" lIns="90000" tIns="46800" rIns="90000" bIns="46800" anchor="ctr"/>
          <a:lstStyle/>
          <a:p>
            <a:pPr algn="ctr">
              <a:defRPr/>
            </a:pPr>
            <a:endParaRPr kumimoji="0" lang="zh-TW" altLang="zh-TW" dirty="0">
              <a:ln w="18000">
                <a:solidFill>
                  <a:schemeClr val="accent2">
                    <a:satMod val="140000"/>
                  </a:schemeClr>
                </a:solidFill>
                <a:prstDash val="solid"/>
                <a:miter lim="800000"/>
              </a:ln>
              <a:solidFill>
                <a:srgbClr val="800080"/>
              </a:solidFill>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blinds(horizontal)">
                                      <p:cBhvr>
                                        <p:cTn id="7" dur="500"/>
                                        <p:tgtEl>
                                          <p:spTgt spid="100359"/>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4213" y="260350"/>
            <a:ext cx="8229600" cy="1143000"/>
          </a:xfrm>
        </p:spPr>
        <p:txBody>
          <a:bodyPr/>
          <a:lstStyle/>
          <a:p>
            <a:pPr eaLnBrk="1" hangingPunct="1">
              <a:defRPr/>
            </a:pPr>
            <a:r>
              <a:rPr lang="zh-TW" altLang="en-US" b="1" dirty="0" smtClean="0">
                <a:solidFill>
                  <a:srgbClr val="006600"/>
                </a:solidFill>
                <a:effectLst>
                  <a:outerShdw blurRad="38100" dist="38100" dir="2700000" algn="tl">
                    <a:srgbClr val="C0C0C0"/>
                  </a:outerShdw>
                </a:effectLst>
                <a:ea typeface="標楷體" pitchFamily="65" charset="-120"/>
              </a:rPr>
              <a:t>積欠工資墊償基金</a:t>
            </a:r>
            <a:r>
              <a:rPr lang="en-US" altLang="zh-TW" b="1" dirty="0" smtClean="0">
                <a:solidFill>
                  <a:srgbClr val="006600"/>
                </a:solidFill>
                <a:effectLst>
                  <a:outerShdw blurRad="38100" dist="38100" dir="2700000" algn="tl">
                    <a:srgbClr val="C0C0C0"/>
                  </a:outerShdw>
                </a:effectLst>
                <a:ea typeface="標楷體" pitchFamily="65" charset="-120"/>
              </a:rPr>
              <a:t>(</a:t>
            </a:r>
            <a:r>
              <a:rPr lang="zh-TW" altLang="en-US" b="1" dirty="0" smtClean="0">
                <a:solidFill>
                  <a:srgbClr val="006600"/>
                </a:solidFill>
                <a:effectLst>
                  <a:outerShdw blurRad="38100" dist="38100" dir="2700000" algn="tl">
                    <a:srgbClr val="C0C0C0"/>
                  </a:outerShdw>
                </a:effectLst>
                <a:ea typeface="標楷體" pitchFamily="65" charset="-120"/>
              </a:rPr>
              <a:t>墊償業務</a:t>
            </a:r>
            <a:r>
              <a:rPr lang="en-US" altLang="zh-TW" b="1" dirty="0" smtClean="0">
                <a:solidFill>
                  <a:srgbClr val="006600"/>
                </a:solidFill>
                <a:effectLst>
                  <a:outerShdw blurRad="38100" dist="38100" dir="2700000" algn="tl">
                    <a:srgbClr val="C0C0C0"/>
                  </a:outerShdw>
                </a:effectLst>
                <a:ea typeface="標楷體" pitchFamily="65" charset="-120"/>
              </a:rPr>
              <a:t>)</a:t>
            </a:r>
            <a:endParaRPr lang="zh-TW" altLang="en-US" b="1" dirty="0" smtClean="0">
              <a:solidFill>
                <a:srgbClr val="006600"/>
              </a:solidFill>
              <a:effectLst>
                <a:outerShdw blurRad="38100" dist="38100" dir="2700000" algn="tl">
                  <a:srgbClr val="C0C0C0"/>
                </a:outerShdw>
              </a:effectLst>
              <a:ea typeface="標楷體" pitchFamily="65" charset="-120"/>
            </a:endParaRPr>
          </a:p>
        </p:txBody>
      </p:sp>
      <p:sp>
        <p:nvSpPr>
          <p:cNvPr id="115715" name="內容版面配置區 1"/>
          <p:cNvSpPr>
            <a:spLocks noGrp="1"/>
          </p:cNvSpPr>
          <p:nvPr>
            <p:ph idx="1"/>
          </p:nvPr>
        </p:nvSpPr>
        <p:spPr>
          <a:xfrm>
            <a:off x="468313" y="1484313"/>
            <a:ext cx="8505825" cy="4681537"/>
          </a:xfrm>
        </p:spPr>
        <p:txBody>
          <a:bodyPr/>
          <a:lstStyle/>
          <a:p>
            <a:r>
              <a:rPr kumimoji="1" lang="zh-TW" altLang="en-US" b="1" smtClean="0">
                <a:solidFill>
                  <a:srgbClr val="000000"/>
                </a:solidFill>
                <a:ea typeface="新細明體" charset="-120"/>
              </a:rPr>
              <a:t>墊償範圍</a:t>
            </a:r>
            <a:r>
              <a:rPr kumimoji="1" lang="en-US" altLang="zh-TW" sz="2400" b="1" smtClean="0">
                <a:solidFill>
                  <a:srgbClr val="FF0000"/>
                </a:solidFill>
                <a:ea typeface="新細明體" charset="-120"/>
              </a:rPr>
              <a:t>(</a:t>
            </a:r>
            <a:r>
              <a:rPr kumimoji="1" lang="zh-TW" altLang="en-US" sz="2400" b="1" smtClean="0">
                <a:solidFill>
                  <a:srgbClr val="FF0000"/>
                </a:solidFill>
                <a:ea typeface="新細明體" charset="-120"/>
              </a:rPr>
              <a:t>雇主有歇業、清算或宣告破產時</a:t>
            </a:r>
            <a:r>
              <a:rPr kumimoji="1" lang="en-US" altLang="zh-TW" sz="2400" b="1" smtClean="0">
                <a:solidFill>
                  <a:srgbClr val="FF0000"/>
                </a:solidFill>
                <a:ea typeface="新細明體" charset="-120"/>
              </a:rPr>
              <a:t>)</a:t>
            </a:r>
          </a:p>
          <a:p>
            <a:pPr>
              <a:buFontTx/>
              <a:buAutoNum type="arabicParenR"/>
            </a:pPr>
            <a:r>
              <a:rPr kumimoji="1" lang="zh-TW" altLang="en-US" sz="2000" b="1" smtClean="0">
                <a:solidFill>
                  <a:srgbClr val="000000"/>
                </a:solidFill>
                <a:ea typeface="新細明體" charset="-120"/>
              </a:rPr>
              <a:t>雇主本於勞動契約所積欠之工資未滿</a:t>
            </a:r>
            <a:r>
              <a:rPr kumimoji="1" lang="en-US" altLang="zh-TW" sz="2000" b="1" smtClean="0">
                <a:solidFill>
                  <a:srgbClr val="000000"/>
                </a:solidFill>
                <a:ea typeface="新細明體" charset="-120"/>
              </a:rPr>
              <a:t>6</a:t>
            </a:r>
            <a:r>
              <a:rPr kumimoji="1" lang="zh-TW" altLang="en-US" sz="2000" b="1" smtClean="0">
                <a:solidFill>
                  <a:srgbClr val="000000"/>
                </a:solidFill>
                <a:ea typeface="新細明體" charset="-120"/>
              </a:rPr>
              <a:t>個月部分。</a:t>
            </a:r>
            <a:endParaRPr kumimoji="1" lang="en-US" altLang="zh-TW" sz="2000" b="1" smtClean="0">
              <a:solidFill>
                <a:srgbClr val="000000"/>
              </a:solidFill>
              <a:ea typeface="新細明體" charset="-120"/>
            </a:endParaRPr>
          </a:p>
          <a:p>
            <a:pPr>
              <a:buFontTx/>
              <a:buAutoNum type="arabicParenR"/>
            </a:pPr>
            <a:r>
              <a:rPr kumimoji="1" lang="zh-TW" altLang="en-US" sz="2000" b="1" smtClean="0">
                <a:solidFill>
                  <a:srgbClr val="000000"/>
                </a:solidFill>
                <a:ea typeface="新細明體" charset="-120"/>
              </a:rPr>
              <a:t>雇主未依勞基法給付之退休金、資遣費。</a:t>
            </a:r>
            <a:endParaRPr kumimoji="1" lang="en-US" altLang="zh-TW" sz="2000" b="1" smtClean="0">
              <a:solidFill>
                <a:srgbClr val="000000"/>
              </a:solidFill>
              <a:ea typeface="新細明體" charset="-120"/>
            </a:endParaRPr>
          </a:p>
          <a:p>
            <a:pPr>
              <a:buFontTx/>
              <a:buAutoNum type="arabicParenR"/>
            </a:pPr>
            <a:r>
              <a:rPr kumimoji="1" lang="zh-TW" altLang="en-US" sz="2000" b="1" smtClean="0">
                <a:solidFill>
                  <a:srgbClr val="000000"/>
                </a:solidFill>
                <a:ea typeface="新細明體" charset="-120"/>
              </a:rPr>
              <a:t>雇主未依勞工退休金條例給付之資遣費。</a:t>
            </a:r>
            <a:endParaRPr kumimoji="1" lang="en-US" altLang="zh-TW" sz="2000" b="1" smtClean="0">
              <a:solidFill>
                <a:srgbClr val="000000"/>
              </a:solidFill>
              <a:ea typeface="新細明體" charset="-120"/>
            </a:endParaRPr>
          </a:p>
          <a:p>
            <a:pPr>
              <a:spcBef>
                <a:spcPct val="0"/>
              </a:spcBef>
              <a:buFontTx/>
              <a:buNone/>
            </a:pPr>
            <a:endParaRPr kumimoji="1" lang="en-US" altLang="zh-TW" sz="2000" smtClean="0">
              <a:solidFill>
                <a:srgbClr val="000000"/>
              </a:solidFill>
              <a:ea typeface="新細明體" charset="-120"/>
            </a:endParaRPr>
          </a:p>
          <a:p>
            <a:pPr>
              <a:spcBef>
                <a:spcPct val="0"/>
              </a:spcBef>
            </a:pPr>
            <a:r>
              <a:rPr kumimoji="1" lang="zh-TW" altLang="en-US" b="1" smtClean="0">
                <a:solidFill>
                  <a:srgbClr val="0000FF"/>
                </a:solidFill>
                <a:ea typeface="新細明體" charset="-120"/>
              </a:rPr>
              <a:t>墊償對象</a:t>
            </a:r>
            <a:endParaRPr kumimoji="1" lang="en-US" altLang="zh-TW" b="1" smtClean="0">
              <a:solidFill>
                <a:srgbClr val="0000FF"/>
              </a:solidFill>
              <a:ea typeface="新細明體" charset="-120"/>
            </a:endParaRPr>
          </a:p>
          <a:p>
            <a:pPr>
              <a:buFontTx/>
              <a:buNone/>
            </a:pPr>
            <a:r>
              <a:rPr kumimoji="1" lang="zh-TW" altLang="en-US" sz="2000" b="1" smtClean="0">
                <a:solidFill>
                  <a:srgbClr val="0000FF"/>
                </a:solidFill>
                <a:ea typeface="新細明體" charset="-120"/>
              </a:rPr>
              <a:t>勞動基準法第</a:t>
            </a:r>
            <a:r>
              <a:rPr kumimoji="1" lang="en-US" altLang="en-US" sz="2000" b="1" smtClean="0">
                <a:solidFill>
                  <a:srgbClr val="0000FF"/>
                </a:solidFill>
                <a:ea typeface="新細明體" charset="-120"/>
              </a:rPr>
              <a:t>2</a:t>
            </a:r>
            <a:r>
              <a:rPr kumimoji="1" lang="zh-TW" altLang="en-US" sz="2000" b="1" smtClean="0">
                <a:solidFill>
                  <a:srgbClr val="0000FF"/>
                </a:solidFill>
                <a:ea typeface="新細明體" charset="-120"/>
              </a:rPr>
              <a:t>條第</a:t>
            </a:r>
            <a:r>
              <a:rPr kumimoji="1" lang="en-US" altLang="en-US" sz="2000" b="1" smtClean="0">
                <a:solidFill>
                  <a:srgbClr val="0000FF"/>
                </a:solidFill>
                <a:ea typeface="新細明體" charset="-120"/>
              </a:rPr>
              <a:t>1</a:t>
            </a:r>
            <a:r>
              <a:rPr kumimoji="1" lang="zh-TW" altLang="en-US" sz="2000" b="1" smtClean="0">
                <a:solidFill>
                  <a:srgbClr val="0000FF"/>
                </a:solidFill>
                <a:ea typeface="新細明體" charset="-120"/>
              </a:rPr>
              <a:t>項所謂勞工，係受雇主僱用從事工作獲致工資者。事業單位的負責人或與事業單位具委任關係的人員，或承攬契約與訓練人員均非墊償對象。</a:t>
            </a:r>
            <a:endParaRPr kumimoji="1" lang="en-US" altLang="zh-TW" sz="2000" b="1" smtClean="0">
              <a:solidFill>
                <a:srgbClr val="0000FF"/>
              </a:solidFill>
              <a:ea typeface="新細明體" charset="-120"/>
            </a:endParaRPr>
          </a:p>
          <a:p>
            <a:pPr>
              <a:spcBef>
                <a:spcPct val="0"/>
              </a:spcBef>
              <a:buFontTx/>
              <a:buNone/>
            </a:pPr>
            <a:endParaRPr kumimoji="1" lang="en-US" altLang="zh-TW" sz="2000" smtClean="0">
              <a:solidFill>
                <a:srgbClr val="000000"/>
              </a:solidFill>
              <a:ea typeface="新細明體" charset="-120"/>
            </a:endParaRPr>
          </a:p>
          <a:p>
            <a:pPr>
              <a:spcBef>
                <a:spcPct val="0"/>
              </a:spcBef>
            </a:pPr>
            <a:r>
              <a:rPr kumimoji="1" lang="zh-TW" altLang="en-US" b="1" smtClean="0">
                <a:solidFill>
                  <a:srgbClr val="FF0000"/>
                </a:solidFill>
                <a:ea typeface="新細明體" charset="-120"/>
              </a:rPr>
              <a:t>追償</a:t>
            </a:r>
            <a:endParaRPr kumimoji="1" lang="en-US" altLang="zh-TW" b="1" smtClean="0">
              <a:solidFill>
                <a:srgbClr val="FF0000"/>
              </a:solidFill>
              <a:ea typeface="新細明體" charset="-120"/>
            </a:endParaRPr>
          </a:p>
          <a:p>
            <a:pPr>
              <a:spcAft>
                <a:spcPts val="2400"/>
              </a:spcAft>
              <a:buFontTx/>
              <a:buNone/>
            </a:pPr>
            <a:r>
              <a:rPr kumimoji="1" lang="zh-TW" altLang="en-US" sz="2000" b="1" smtClean="0">
                <a:solidFill>
                  <a:srgbClr val="FF0000"/>
                </a:solidFill>
                <a:ea typeface="新細明體" charset="-120"/>
              </a:rPr>
              <a:t>雇主應於規定期限內，將墊款償還本基金；逾期償還者，加計利息。</a:t>
            </a:r>
          </a:p>
          <a:p>
            <a:endParaRPr lang="zh-TW" altLang="en-US" smtClean="0">
              <a:ea typeface="新細明體" charset="-120"/>
            </a:endParaRPr>
          </a:p>
        </p:txBody>
      </p:sp>
      <p:sp>
        <p:nvSpPr>
          <p:cNvPr id="5" name="圓角矩形 4"/>
          <p:cNvSpPr/>
          <p:nvPr/>
        </p:nvSpPr>
        <p:spPr bwMode="auto">
          <a:xfrm>
            <a:off x="6232525" y="2457450"/>
            <a:ext cx="2447925" cy="792163"/>
          </a:xfrm>
          <a:prstGeom prst="roundRect">
            <a:avLst/>
          </a:prstGeom>
          <a:solidFill>
            <a:srgbClr val="FFFF66"/>
          </a:solidFill>
          <a:ln w="25400" cap="flat" cmpd="sng" algn="ctr">
            <a:solidFill>
              <a:srgbClr val="FF0000"/>
            </a:solidFill>
            <a:prstDash val="solid"/>
            <a:headEnd type="none" w="med" len="med"/>
            <a:tailEnd type="none" w="med" len="med"/>
          </a:ln>
          <a:effectLst/>
          <a:extLst/>
        </p:spPr>
        <p:txBody>
          <a:bodyPr lIns="90000" tIns="46800" rIns="90000" bIns="46800" anchor="ctr"/>
          <a:lstStyle/>
          <a:p>
            <a:pPr eaLnBrk="0" hangingPunct="0">
              <a:lnSpc>
                <a:spcPct val="150000"/>
              </a:lnSpc>
              <a:spcBef>
                <a:spcPts val="600"/>
              </a:spcBef>
              <a:spcAft>
                <a:spcPts val="600"/>
              </a:spcAft>
              <a:defRPr/>
            </a:pPr>
            <a:r>
              <a:rPr kumimoji="0" lang="zh-TW" altLang="en-US" sz="1400" b="1" kern="0" dirty="0">
                <a:solidFill>
                  <a:srgbClr val="0000FF"/>
                </a:solidFill>
                <a:ea typeface="新細明體" pitchFamily="18" charset="-120"/>
              </a:rPr>
              <a:t>左列退休金及資遣費合計數額以</a:t>
            </a:r>
            <a:r>
              <a:rPr kumimoji="0" lang="en-US" altLang="zh-TW" sz="1400" b="1" kern="0" dirty="0">
                <a:solidFill>
                  <a:srgbClr val="0000FF"/>
                </a:solidFill>
                <a:ea typeface="新細明體" pitchFamily="18" charset="-120"/>
              </a:rPr>
              <a:t>6</a:t>
            </a:r>
            <a:r>
              <a:rPr kumimoji="0" lang="zh-TW" altLang="en-US" sz="1400" b="1" kern="0" dirty="0">
                <a:solidFill>
                  <a:srgbClr val="0000FF"/>
                </a:solidFill>
                <a:ea typeface="新細明體" pitchFamily="18" charset="-120"/>
              </a:rPr>
              <a:t>個月平均工資為限。</a:t>
            </a:r>
          </a:p>
        </p:txBody>
      </p:sp>
      <p:cxnSp>
        <p:nvCxnSpPr>
          <p:cNvPr id="4" name="直線單箭頭接點 3"/>
          <p:cNvCxnSpPr/>
          <p:nvPr/>
        </p:nvCxnSpPr>
        <p:spPr bwMode="auto">
          <a:xfrm>
            <a:off x="5795963" y="2636838"/>
            <a:ext cx="431800" cy="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7" name="直線單箭頭接點 6"/>
          <p:cNvCxnSpPr/>
          <p:nvPr/>
        </p:nvCxnSpPr>
        <p:spPr bwMode="auto">
          <a:xfrm>
            <a:off x="5795963" y="2960688"/>
            <a:ext cx="436562" cy="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7056438" y="3355975"/>
            <a:ext cx="1511300" cy="1368425"/>
          </a:xfrm>
          <a:prstGeom prst="rect">
            <a:avLst/>
          </a:prstGeom>
          <a:noFill/>
          <a:ln w="38100">
            <a:solidFill>
              <a:schemeClr val="accent2"/>
            </a:solidFill>
            <a:miter lim="800000"/>
            <a:headEnd/>
            <a:tailEnd/>
          </a:ln>
        </p:spPr>
        <p:txBody>
          <a:bodyPr anchor="ctr"/>
          <a:lstStyle/>
          <a:p>
            <a:endParaRPr kumimoji="0" lang="zh-TW" altLang="en-US"/>
          </a:p>
        </p:txBody>
      </p:sp>
      <p:sp>
        <p:nvSpPr>
          <p:cNvPr id="116739" name="Rectangle 4"/>
          <p:cNvSpPr>
            <a:spLocks noChangeArrowheads="1"/>
          </p:cNvSpPr>
          <p:nvPr/>
        </p:nvSpPr>
        <p:spPr bwMode="auto">
          <a:xfrm>
            <a:off x="7777163" y="2924175"/>
            <a:ext cx="936625" cy="936625"/>
          </a:xfrm>
          <a:prstGeom prst="rect">
            <a:avLst/>
          </a:prstGeom>
          <a:solidFill>
            <a:srgbClr val="FF0066"/>
          </a:solidFill>
          <a:ln w="57150">
            <a:noFill/>
            <a:miter lim="800000"/>
            <a:headEnd/>
            <a:tailEnd/>
          </a:ln>
        </p:spPr>
        <p:txBody>
          <a:bodyPr anchor="ctr"/>
          <a:lstStyle/>
          <a:p>
            <a:endParaRPr kumimoji="0" lang="zh-TW" altLang="en-US"/>
          </a:p>
        </p:txBody>
      </p:sp>
      <p:sp>
        <p:nvSpPr>
          <p:cNvPr id="115717" name="Rectangle 5"/>
          <p:cNvSpPr>
            <a:spLocks noChangeArrowheads="1"/>
          </p:cNvSpPr>
          <p:nvPr/>
        </p:nvSpPr>
        <p:spPr bwMode="auto">
          <a:xfrm>
            <a:off x="684213" y="1916113"/>
            <a:ext cx="6840537" cy="2314575"/>
          </a:xfrm>
          <a:prstGeom prst="rect">
            <a:avLst/>
          </a:prstGeom>
          <a:solidFill>
            <a:srgbClr val="FFFFCC"/>
          </a:solidFill>
          <a:ln w="28575">
            <a:solidFill>
              <a:schemeClr val="bg1"/>
            </a:solidFill>
            <a:miter lim="800000"/>
            <a:headEnd/>
            <a:tailEnd/>
          </a:ln>
          <a:effectLst>
            <a:outerShdw dist="107763" dir="2700000" algn="ctr" rotWithShape="0">
              <a:schemeClr val="bg2"/>
            </a:outerShdw>
          </a:effectLst>
        </p:spPr>
        <p:txBody>
          <a:bodyPr>
            <a:spAutoFit/>
          </a:bodyPr>
          <a:lstStyle/>
          <a:p>
            <a:pPr algn="ctr">
              <a:defRPr/>
            </a:pPr>
            <a:r>
              <a:rPr kumimoji="0" lang="zh-TW" altLang="en-US" sz="600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微軟正黑體" pitchFamily="34" charset="-120"/>
                <a:ea typeface="微軟正黑體" pitchFamily="34" charset="-120"/>
              </a:rPr>
              <a:t>勞工退休金新制      </a:t>
            </a:r>
          </a:p>
          <a:p>
            <a:pPr algn="ctr">
              <a:defRPr/>
            </a:pPr>
            <a:r>
              <a:rPr kumimoji="0" lang="zh-TW" altLang="en-US" sz="600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微軟正黑體" pitchFamily="34" charset="-120"/>
                <a:ea typeface="微軟正黑體" pitchFamily="34" charset="-120"/>
              </a:rPr>
              <a:t>個人專戶</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12"/>
          </p:nvPr>
        </p:nvSpPr>
        <p:spPr>
          <a:xfrm>
            <a:off x="6804025" y="6237288"/>
            <a:ext cx="2133600" cy="476250"/>
          </a:xfrm>
          <a:noFill/>
        </p:spPr>
        <p:txBody>
          <a:bodyPr/>
          <a:lstStyle/>
          <a:p>
            <a:fld id="{1EAB1215-A839-4697-89B0-89D09BA3297E}" type="slidenum">
              <a:rPr lang="en-US" altLang="zh-TW" smtClean="0"/>
              <a:pPr/>
              <a:t>11</a:t>
            </a:fld>
            <a:endParaRPr lang="en-US" altLang="zh-TW" smtClean="0"/>
          </a:p>
        </p:txBody>
      </p:sp>
      <p:sp>
        <p:nvSpPr>
          <p:cNvPr id="334850"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334851" name="Text Box 3"/>
          <p:cNvSpPr txBox="1">
            <a:spLocks noChangeArrowheads="1"/>
          </p:cNvSpPr>
          <p:nvPr/>
        </p:nvSpPr>
        <p:spPr bwMode="auto">
          <a:xfrm>
            <a:off x="539750" y="1773238"/>
            <a:ext cx="8064500" cy="3076575"/>
          </a:xfrm>
          <a:prstGeom prst="rect">
            <a:avLst/>
          </a:prstGeom>
          <a:gradFill rotWithShape="1">
            <a:gsLst>
              <a:gs pos="0">
                <a:schemeClr val="accent1"/>
              </a:gs>
              <a:gs pos="100000">
                <a:srgbClr val="FFFF99"/>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ts val="0"/>
              </a:spcBef>
              <a:defRPr/>
            </a:pPr>
            <a:endParaRPr lang="en-US" altLang="zh-TW" sz="3000" dirty="0">
              <a:latin typeface="標楷體" pitchFamily="65" charset="-120"/>
              <a:ea typeface="標楷體" pitchFamily="65" charset="-120"/>
            </a:endParaRPr>
          </a:p>
          <a:p>
            <a:pPr>
              <a:spcBef>
                <a:spcPts val="0"/>
              </a:spcBef>
              <a:defRPr/>
            </a:pPr>
            <a:r>
              <a:rPr lang="zh-TW" altLang="en-US" sz="3600" dirty="0">
                <a:latin typeface="標楷體" pitchFamily="65" charset="-120"/>
                <a:ea typeface="標楷體" pitchFamily="65" charset="-120"/>
              </a:rPr>
              <a:t>目前「</a:t>
            </a:r>
            <a:r>
              <a:rPr lang="zh-TW" altLang="en-US" sz="3600" dirty="0">
                <a:solidFill>
                  <a:schemeClr val="accent2"/>
                </a:solidFill>
                <a:latin typeface="標楷體" pitchFamily="65" charset="-120"/>
                <a:ea typeface="標楷體" pitchFamily="65" charset="-120"/>
              </a:rPr>
              <a:t>勞工保險投保薪資分級表</a:t>
            </a:r>
            <a:r>
              <a:rPr lang="zh-TW" altLang="en-US" sz="3600" dirty="0">
                <a:latin typeface="標楷體" pitchFamily="65" charset="-120"/>
                <a:ea typeface="標楷體" pitchFamily="65" charset="-120"/>
              </a:rPr>
              <a:t>」自</a:t>
            </a:r>
            <a:endParaRPr lang="en-US" altLang="zh-TW" sz="3600" dirty="0">
              <a:latin typeface="標楷體" pitchFamily="65" charset="-120"/>
              <a:ea typeface="標楷體" pitchFamily="65" charset="-120"/>
            </a:endParaRPr>
          </a:p>
          <a:p>
            <a:pPr>
              <a:spcBef>
                <a:spcPts val="0"/>
              </a:spcBef>
              <a:defRPr/>
            </a:pPr>
            <a:r>
              <a:rPr lang="en-US" altLang="zh-TW" sz="3600" dirty="0">
                <a:solidFill>
                  <a:srgbClr val="333399"/>
                </a:solidFill>
                <a:latin typeface="標楷體" pitchFamily="65" charset="-120"/>
                <a:ea typeface="標楷體" pitchFamily="65" charset="-120"/>
              </a:rPr>
              <a:t>104</a:t>
            </a:r>
            <a:r>
              <a:rPr lang="zh-TW" altLang="en-US" sz="3600" dirty="0">
                <a:solidFill>
                  <a:srgbClr val="333399"/>
                </a:solidFill>
                <a:latin typeface="標楷體" pitchFamily="65" charset="-120"/>
                <a:ea typeface="標楷體" pitchFamily="65" charset="-120"/>
              </a:rPr>
              <a:t>年</a:t>
            </a:r>
            <a:r>
              <a:rPr lang="en-US" altLang="zh-TW" sz="3600" dirty="0">
                <a:solidFill>
                  <a:srgbClr val="333399"/>
                </a:solidFill>
                <a:latin typeface="標楷體" pitchFamily="65" charset="-120"/>
                <a:ea typeface="標楷體" pitchFamily="65" charset="-120"/>
              </a:rPr>
              <a:t>7</a:t>
            </a:r>
            <a:r>
              <a:rPr lang="zh-TW" altLang="en-US" sz="3600" dirty="0">
                <a:solidFill>
                  <a:srgbClr val="333399"/>
                </a:solidFill>
                <a:latin typeface="標楷體" pitchFamily="65" charset="-120"/>
                <a:ea typeface="標楷體" pitchFamily="65" charset="-120"/>
              </a:rPr>
              <a:t>月</a:t>
            </a:r>
            <a:r>
              <a:rPr lang="en-US" altLang="zh-TW" sz="3600" dirty="0">
                <a:solidFill>
                  <a:srgbClr val="333399"/>
                </a:solidFill>
                <a:latin typeface="標楷體" pitchFamily="65" charset="-120"/>
                <a:ea typeface="標楷體" pitchFamily="65" charset="-120"/>
              </a:rPr>
              <a:t>1</a:t>
            </a:r>
            <a:r>
              <a:rPr lang="zh-TW" altLang="en-US" sz="3600" dirty="0">
                <a:solidFill>
                  <a:srgbClr val="333399"/>
                </a:solidFill>
                <a:latin typeface="標楷體" pitchFamily="65" charset="-120"/>
                <a:ea typeface="標楷體" pitchFamily="65" charset="-120"/>
              </a:rPr>
              <a:t>日</a:t>
            </a:r>
            <a:r>
              <a:rPr lang="zh-TW" altLang="en-US" sz="3600" dirty="0">
                <a:latin typeface="標楷體" pitchFamily="65" charset="-120"/>
                <a:ea typeface="標楷體" pitchFamily="65" charset="-120"/>
              </a:rPr>
              <a:t>施行，第</a:t>
            </a:r>
            <a:r>
              <a:rPr lang="en-US" altLang="zh-TW" sz="3600" dirty="0">
                <a:latin typeface="標楷體" pitchFamily="65" charset="-120"/>
                <a:ea typeface="標楷體" pitchFamily="65" charset="-120"/>
              </a:rPr>
              <a:t>1</a:t>
            </a:r>
            <a:r>
              <a:rPr lang="zh-TW" altLang="en-US" sz="3600" dirty="0">
                <a:latin typeface="標楷體" pitchFamily="65" charset="-120"/>
                <a:ea typeface="標楷體" pitchFamily="65" charset="-120"/>
              </a:rPr>
              <a:t>級為</a:t>
            </a:r>
            <a:r>
              <a:rPr lang="en-US" altLang="zh-TW" sz="3600" dirty="0">
                <a:solidFill>
                  <a:srgbClr val="FF0000"/>
                </a:solidFill>
                <a:latin typeface="標楷體" pitchFamily="65" charset="-120"/>
                <a:ea typeface="標楷體" pitchFamily="65" charset="-120"/>
              </a:rPr>
              <a:t>20,008</a:t>
            </a:r>
            <a:r>
              <a:rPr lang="zh-TW" altLang="en-US" sz="3600" dirty="0">
                <a:solidFill>
                  <a:srgbClr val="FF0000"/>
                </a:solidFill>
                <a:latin typeface="標楷體" pitchFamily="65" charset="-120"/>
                <a:ea typeface="標楷體" pitchFamily="65" charset="-120"/>
              </a:rPr>
              <a:t>元、</a:t>
            </a:r>
            <a:endParaRPr lang="en-US" altLang="zh-TW" sz="3600" dirty="0">
              <a:solidFill>
                <a:srgbClr val="FF0000"/>
              </a:solidFill>
              <a:latin typeface="標楷體" pitchFamily="65" charset="-120"/>
              <a:ea typeface="標楷體" pitchFamily="65" charset="-120"/>
            </a:endParaRPr>
          </a:p>
          <a:p>
            <a:pPr>
              <a:spcBef>
                <a:spcPts val="0"/>
              </a:spcBef>
              <a:defRPr/>
            </a:pPr>
            <a:r>
              <a:rPr lang="zh-TW" altLang="en-US" sz="3600" dirty="0">
                <a:latin typeface="標楷體" pitchFamily="65" charset="-120"/>
                <a:ea typeface="標楷體" pitchFamily="65" charset="-120"/>
              </a:rPr>
              <a:t>第</a:t>
            </a:r>
            <a:r>
              <a:rPr lang="en-US" altLang="zh-TW" sz="3600" dirty="0">
                <a:latin typeface="標楷體" pitchFamily="65" charset="-120"/>
                <a:ea typeface="標楷體" pitchFamily="65" charset="-120"/>
              </a:rPr>
              <a:t>2</a:t>
            </a:r>
            <a:r>
              <a:rPr lang="zh-TW" altLang="en-US" sz="3600" dirty="0">
                <a:latin typeface="標楷體" pitchFamily="65" charset="-120"/>
                <a:ea typeface="標楷體" pitchFamily="65" charset="-120"/>
              </a:rPr>
              <a:t>級為</a:t>
            </a:r>
            <a:r>
              <a:rPr lang="en-US" altLang="zh-TW" sz="3600" dirty="0">
                <a:solidFill>
                  <a:srgbClr val="FF0000"/>
                </a:solidFill>
                <a:latin typeface="標楷體" pitchFamily="65" charset="-120"/>
                <a:ea typeface="標楷體" pitchFamily="65" charset="-120"/>
              </a:rPr>
              <a:t>20,100</a:t>
            </a:r>
            <a:r>
              <a:rPr lang="zh-TW" altLang="en-US" sz="3600" dirty="0">
                <a:solidFill>
                  <a:srgbClr val="FF0000"/>
                </a:solidFill>
                <a:latin typeface="標楷體" pitchFamily="65" charset="-120"/>
                <a:ea typeface="標楷體" pitchFamily="65" charset="-120"/>
              </a:rPr>
              <a:t>元</a:t>
            </a:r>
            <a:r>
              <a:rPr lang="zh-TW" altLang="en-US" sz="3600" dirty="0">
                <a:latin typeface="標楷體" pitchFamily="65" charset="-120"/>
                <a:ea typeface="標楷體" pitchFamily="65" charset="-120"/>
              </a:rPr>
              <a:t>，第</a:t>
            </a:r>
            <a:r>
              <a:rPr lang="en-US" altLang="zh-TW" sz="3600" dirty="0">
                <a:latin typeface="標楷體" pitchFamily="65" charset="-120"/>
                <a:ea typeface="標楷體" pitchFamily="65" charset="-120"/>
              </a:rPr>
              <a:t>19</a:t>
            </a:r>
            <a:r>
              <a:rPr lang="zh-TW" altLang="en-US" sz="3600" dirty="0">
                <a:latin typeface="標楷體" pitchFamily="65" charset="-120"/>
                <a:ea typeface="標楷體" pitchFamily="65" charset="-120"/>
              </a:rPr>
              <a:t>級為</a:t>
            </a:r>
            <a:r>
              <a:rPr lang="en-US" altLang="zh-TW" sz="3600" dirty="0">
                <a:solidFill>
                  <a:srgbClr val="FF0000"/>
                </a:solidFill>
                <a:latin typeface="標楷體" pitchFamily="65" charset="-120"/>
                <a:ea typeface="標楷體" pitchFamily="65" charset="-120"/>
              </a:rPr>
              <a:t>43,900</a:t>
            </a:r>
            <a:r>
              <a:rPr lang="zh-TW" altLang="en-US" sz="3600" dirty="0">
                <a:solidFill>
                  <a:srgbClr val="FF0000"/>
                </a:solidFill>
                <a:latin typeface="標楷體" pitchFamily="65" charset="-120"/>
                <a:ea typeface="標楷體" pitchFamily="65" charset="-120"/>
              </a:rPr>
              <a:t>元</a:t>
            </a:r>
            <a:r>
              <a:rPr lang="zh-TW" altLang="en-US" sz="3600" dirty="0">
                <a:latin typeface="標楷體" pitchFamily="65" charset="-120"/>
                <a:ea typeface="標楷體" pitchFamily="65" charset="-120"/>
              </a:rPr>
              <a:t>。</a:t>
            </a:r>
            <a:endParaRPr lang="en-US" altLang="zh-TW" sz="3600" dirty="0">
              <a:latin typeface="標楷體" pitchFamily="65" charset="-120"/>
              <a:ea typeface="標楷體" pitchFamily="65" charset="-120"/>
            </a:endParaRPr>
          </a:p>
          <a:p>
            <a:pPr>
              <a:defRPr/>
            </a:pPr>
            <a:endParaRPr lang="en-US" altLang="zh-TW" sz="2800" dirty="0">
              <a:latin typeface="標楷體" pitchFamily="65" charset="-120"/>
              <a:ea typeface="標楷體" pitchFamily="65" charset="-120"/>
            </a:endParaRPr>
          </a:p>
          <a:p>
            <a:pPr>
              <a:defRPr/>
            </a:pPr>
            <a:endParaRPr lang="zh-TW" altLang="en-US" sz="2800" dirty="0">
              <a:latin typeface="標楷體" pitchFamily="65" charset="-120"/>
              <a:ea typeface="標楷體" pitchFamily="65" charset="-120"/>
            </a:endParaRPr>
          </a:p>
        </p:txBody>
      </p:sp>
      <p:pic>
        <p:nvPicPr>
          <p:cNvPr id="17413" name="Picture 22" descr="j0429345[1]"/>
          <p:cNvPicPr>
            <a:picLocks noChangeAspect="1" noChangeArrowheads="1"/>
          </p:cNvPicPr>
          <p:nvPr/>
        </p:nvPicPr>
        <p:blipFill>
          <a:blip r:embed="rId3" cstate="print"/>
          <a:srcRect/>
          <a:stretch>
            <a:fillRect/>
          </a:stretch>
        </p:blipFill>
        <p:spPr bwMode="auto">
          <a:xfrm>
            <a:off x="6372225" y="4365625"/>
            <a:ext cx="2232025" cy="2087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7"/>
          <p:cNvGrpSpPr>
            <a:grpSpLocks/>
          </p:cNvGrpSpPr>
          <p:nvPr/>
        </p:nvGrpSpPr>
        <p:grpSpPr bwMode="auto">
          <a:xfrm>
            <a:off x="960438" y="153988"/>
            <a:ext cx="5588000" cy="1133475"/>
            <a:chOff x="581" y="105"/>
            <a:chExt cx="3520" cy="714"/>
          </a:xfrm>
        </p:grpSpPr>
        <p:sp>
          <p:nvSpPr>
            <p:cNvPr id="116744" name="Text Box 8"/>
            <p:cNvSpPr txBox="1">
              <a:spLocks noChangeArrowheads="1"/>
            </p:cNvSpPr>
            <p:nvPr/>
          </p:nvSpPr>
          <p:spPr bwMode="auto">
            <a:xfrm>
              <a:off x="581" y="454"/>
              <a:ext cx="633" cy="365"/>
            </a:xfrm>
            <a:prstGeom prst="rect">
              <a:avLst/>
            </a:prstGeom>
            <a:noFill/>
            <a:ln>
              <a:noFill/>
            </a:ln>
            <a:effectLst>
              <a:outerShdw dist="35921" dir="2700000" algn="ctr" rotWithShape="0">
                <a:srgbClr val="4D4D4D"/>
              </a:outerShdw>
            </a:effectLst>
            <a:extLst>
              <a:ext uri="{909E8E84-426E-40DD-AFC4-6F175D3DCCD1}"/>
              <a:ext uri="{91240B29-F687-4F45-9708-019B960494DF}"/>
            </a:extLst>
          </p:spPr>
          <p:txBody>
            <a:bodyPr>
              <a:spAutoFit/>
            </a:bodyPr>
            <a:lstStyle>
              <a:lvl1pPr>
                <a:tabLst>
                  <a:tab pos="892175" algn="l"/>
                </a:tabLst>
                <a:defRPr kumimoji="1">
                  <a:solidFill>
                    <a:schemeClr val="tx1"/>
                  </a:solidFill>
                  <a:latin typeface="Arial" charset="0"/>
                  <a:ea typeface="新細明體" pitchFamily="18" charset="-120"/>
                </a:defRPr>
              </a:lvl1pPr>
              <a:lvl2pPr marL="534988">
                <a:tabLst>
                  <a:tab pos="892175" algn="l"/>
                </a:tabLst>
                <a:defRPr kumimoji="1">
                  <a:solidFill>
                    <a:schemeClr val="tx1"/>
                  </a:solidFill>
                  <a:latin typeface="Arial" charset="0"/>
                  <a:ea typeface="新細明體" pitchFamily="18" charset="-120"/>
                </a:defRPr>
              </a:lvl2pPr>
              <a:lvl3pPr>
                <a:tabLst>
                  <a:tab pos="892175" algn="l"/>
                </a:tabLst>
                <a:defRPr kumimoji="1">
                  <a:solidFill>
                    <a:schemeClr val="tx1"/>
                  </a:solidFill>
                  <a:latin typeface="Arial" charset="0"/>
                  <a:ea typeface="新細明體" pitchFamily="18" charset="-120"/>
                </a:defRPr>
              </a:lvl3pPr>
              <a:lvl4pPr>
                <a:tabLst>
                  <a:tab pos="892175" algn="l"/>
                </a:tabLst>
                <a:defRPr kumimoji="1">
                  <a:solidFill>
                    <a:schemeClr val="tx1"/>
                  </a:solidFill>
                  <a:latin typeface="Arial" charset="0"/>
                  <a:ea typeface="新細明體" pitchFamily="18" charset="-120"/>
                </a:defRPr>
              </a:lvl4pPr>
              <a:lvl5pPr>
                <a:tabLst>
                  <a:tab pos="892175" algn="l"/>
                </a:tabLst>
                <a:defRPr kumimoji="1">
                  <a:solidFill>
                    <a:schemeClr val="tx1"/>
                  </a:solidFill>
                  <a:latin typeface="Arial" charset="0"/>
                  <a:ea typeface="新細明體" pitchFamily="18" charset="-120"/>
                </a:defRPr>
              </a:lvl5pPr>
              <a:lvl6pPr fontAlgn="base">
                <a:spcBef>
                  <a:spcPct val="0"/>
                </a:spcBef>
                <a:spcAft>
                  <a:spcPct val="0"/>
                </a:spcAft>
                <a:tabLst>
                  <a:tab pos="892175" algn="l"/>
                </a:tabLst>
                <a:defRPr kumimoji="1">
                  <a:solidFill>
                    <a:schemeClr val="tx1"/>
                  </a:solidFill>
                  <a:latin typeface="Arial" charset="0"/>
                  <a:ea typeface="新細明體" pitchFamily="18" charset="-120"/>
                </a:defRPr>
              </a:lvl6pPr>
              <a:lvl7pPr fontAlgn="base">
                <a:spcBef>
                  <a:spcPct val="0"/>
                </a:spcBef>
                <a:spcAft>
                  <a:spcPct val="0"/>
                </a:spcAft>
                <a:tabLst>
                  <a:tab pos="892175" algn="l"/>
                </a:tabLst>
                <a:defRPr kumimoji="1">
                  <a:solidFill>
                    <a:schemeClr val="tx1"/>
                  </a:solidFill>
                  <a:latin typeface="Arial" charset="0"/>
                  <a:ea typeface="新細明體" pitchFamily="18" charset="-120"/>
                </a:defRPr>
              </a:lvl7pPr>
              <a:lvl8pPr fontAlgn="base">
                <a:spcBef>
                  <a:spcPct val="0"/>
                </a:spcBef>
                <a:spcAft>
                  <a:spcPct val="0"/>
                </a:spcAft>
                <a:tabLst>
                  <a:tab pos="892175" algn="l"/>
                </a:tabLst>
                <a:defRPr kumimoji="1">
                  <a:solidFill>
                    <a:schemeClr val="tx1"/>
                  </a:solidFill>
                  <a:latin typeface="Arial" charset="0"/>
                  <a:ea typeface="新細明體" pitchFamily="18" charset="-120"/>
                </a:defRPr>
              </a:lvl8pPr>
              <a:lvl9pPr fontAlgn="base">
                <a:spcBef>
                  <a:spcPct val="0"/>
                </a:spcBef>
                <a:spcAft>
                  <a:spcPct val="0"/>
                </a:spcAft>
                <a:tabLst>
                  <a:tab pos="892175" algn="l"/>
                </a:tabLst>
                <a:defRPr kumimoji="1">
                  <a:solidFill>
                    <a:schemeClr val="tx1"/>
                  </a:solidFill>
                  <a:latin typeface="Arial" charset="0"/>
                  <a:ea typeface="新細明體" pitchFamily="18" charset="-120"/>
                </a:defRPr>
              </a:lvl9pPr>
            </a:lstStyle>
            <a:p>
              <a:pPr>
                <a:spcBef>
                  <a:spcPct val="50000"/>
                </a:spcBef>
                <a:defRPr/>
              </a:pPr>
              <a:endParaRPr lang="zh-TW" altLang="zh-TW" sz="3200" smtClean="0">
                <a:solidFill>
                  <a:srgbClr val="FF6699"/>
                </a:solidFill>
                <a:effectLst>
                  <a:outerShdw blurRad="38100" dist="38100" dir="2700000" algn="tl">
                    <a:srgbClr val="C0C0C0"/>
                  </a:outerShdw>
                </a:effectLst>
                <a:ea typeface="標楷體" pitchFamily="65" charset="-120"/>
              </a:endParaRPr>
            </a:p>
          </p:txBody>
        </p:sp>
        <p:sp>
          <p:nvSpPr>
            <p:cNvPr id="116745" name="Text Box 9"/>
            <p:cNvSpPr txBox="1">
              <a:spLocks noChangeArrowheads="1"/>
            </p:cNvSpPr>
            <p:nvPr/>
          </p:nvSpPr>
          <p:spPr bwMode="auto">
            <a:xfrm>
              <a:off x="1657" y="105"/>
              <a:ext cx="2444" cy="442"/>
            </a:xfrm>
            <a:prstGeom prst="rect">
              <a:avLst/>
            </a:prstGeom>
            <a:noFill/>
            <a:ln>
              <a:noFill/>
            </a:ln>
            <a:effectLst>
              <a:outerShdw dist="45791" dir="2021404" algn="ctr" rotWithShape="0">
                <a:srgbClr val="FFFF99">
                  <a:alpha val="50000"/>
                </a:srgbClr>
              </a:outerShdw>
            </a:effectLst>
            <a:extLst>
              <a:ext uri="{909E8E84-426E-40DD-AFC4-6F175D3DCCD1}"/>
              <a:ext uri="{91240B29-F687-4F45-9708-019B960494DF}"/>
            </a:extLst>
          </p:spPr>
          <p:txBody>
            <a:bodyPr>
              <a:spAutoFit/>
            </a:bodyPr>
            <a:lstStyle>
              <a:lvl1pPr>
                <a:defRPr kumimoji="1">
                  <a:solidFill>
                    <a:schemeClr val="tx1"/>
                  </a:solidFill>
                  <a:latin typeface="Arial" charset="0"/>
                  <a:ea typeface="新細明體" pitchFamily="18" charset="-120"/>
                </a:defRPr>
              </a:lvl1pPr>
              <a:lvl2pPr marL="542925">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lgn="ctr">
                <a:spcBef>
                  <a:spcPct val="50000"/>
                </a:spcBef>
                <a:defRPr/>
              </a:pPr>
              <a:r>
                <a:rPr lang="zh-TW" altLang="en-US" sz="4000" smtClean="0">
                  <a:solidFill>
                    <a:srgbClr val="FF0066"/>
                  </a:solidFill>
                  <a:effectLst>
                    <a:outerShdw blurRad="38100" dist="38100" dir="2700000" algn="tl">
                      <a:srgbClr val="C0C0C0"/>
                    </a:outerShdw>
                  </a:effectLst>
                  <a:ea typeface="標楷體" pitchFamily="65" charset="-120"/>
                </a:rPr>
                <a:t>勞退新制簡介</a:t>
              </a:r>
            </a:p>
          </p:txBody>
        </p:sp>
      </p:grpSp>
      <p:sp>
        <p:nvSpPr>
          <p:cNvPr id="116748" name="Text Box 12"/>
          <p:cNvSpPr txBox="1">
            <a:spLocks noChangeArrowheads="1"/>
          </p:cNvSpPr>
          <p:nvPr/>
        </p:nvSpPr>
        <p:spPr bwMode="auto">
          <a:xfrm>
            <a:off x="2884488" y="3652838"/>
            <a:ext cx="5694362" cy="1004887"/>
          </a:xfrm>
          <a:prstGeom prst="rect">
            <a:avLst/>
          </a:prstGeom>
          <a:noFill/>
          <a:ln>
            <a:noFill/>
          </a:ln>
          <a:effectLst>
            <a:outerShdw dist="28398" dir="1593903" algn="ctr" rotWithShape="0">
              <a:srgbClr val="1C1C1C"/>
            </a:outerShdw>
          </a:effectLst>
          <a:extLst>
            <a:ext uri="{909E8E84-426E-40DD-AFC4-6F175D3DCCD1}"/>
            <a:ext uri="{91240B29-F687-4F45-9708-019B960494DF}"/>
          </a:extLst>
        </p:spPr>
        <p:txBody>
          <a:bodyPr>
            <a:spAutoFit/>
          </a:bodyPr>
          <a:lstStyle>
            <a:lvl1pPr>
              <a:defRPr kumimoji="1">
                <a:solidFill>
                  <a:schemeClr val="tx1"/>
                </a:solidFill>
                <a:latin typeface="Arial" charset="0"/>
                <a:ea typeface="新細明體" pitchFamily="18" charset="-120"/>
              </a:defRPr>
            </a:lvl1pPr>
            <a:lvl2pPr marL="542925">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spcBef>
                <a:spcPct val="50000"/>
              </a:spcBef>
              <a:defRPr/>
            </a:pPr>
            <a:endParaRPr lang="en-US" altLang="zh-TW" sz="2400" smtClean="0">
              <a:solidFill>
                <a:srgbClr val="FFFF00"/>
              </a:solidFill>
              <a:effectLst>
                <a:outerShdw blurRad="38100" dist="38100" dir="2700000" algn="tl">
                  <a:srgbClr val="C0C0C0"/>
                </a:outerShdw>
              </a:effectLst>
              <a:latin typeface="標楷體" pitchFamily="65" charset="-120"/>
              <a:ea typeface="標楷體" pitchFamily="65" charset="-120"/>
            </a:endParaRPr>
          </a:p>
          <a:p>
            <a:pPr>
              <a:spcBef>
                <a:spcPct val="50000"/>
              </a:spcBef>
              <a:defRPr/>
            </a:pPr>
            <a:endParaRPr lang="en-US" altLang="zh-TW" sz="2400" smtClean="0">
              <a:solidFill>
                <a:srgbClr val="FFFF00"/>
              </a:solidFill>
              <a:effectLst>
                <a:outerShdw blurRad="38100" dist="38100" dir="2700000" algn="tl">
                  <a:srgbClr val="C0C0C0"/>
                </a:outerShdw>
              </a:effectLst>
              <a:latin typeface="標楷體" pitchFamily="65" charset="-120"/>
              <a:ea typeface="標楷體" pitchFamily="65" charset="-120"/>
            </a:endParaRPr>
          </a:p>
        </p:txBody>
      </p:sp>
      <p:sp>
        <p:nvSpPr>
          <p:cNvPr id="117764" name="AutoShape 17"/>
          <p:cNvSpPr>
            <a:spLocks noChangeArrowheads="1"/>
          </p:cNvSpPr>
          <p:nvPr/>
        </p:nvSpPr>
        <p:spPr bwMode="auto">
          <a:xfrm>
            <a:off x="3067050" y="1790700"/>
            <a:ext cx="5619750" cy="1352550"/>
          </a:xfrm>
          <a:prstGeom prst="roundRect">
            <a:avLst>
              <a:gd name="adj" fmla="val 16667"/>
            </a:avLst>
          </a:prstGeom>
          <a:noFill/>
          <a:ln w="76200" algn="ctr">
            <a:noFill/>
            <a:prstDash val="sysDot"/>
            <a:round/>
            <a:headEnd/>
            <a:tailEnd/>
          </a:ln>
        </p:spPr>
        <p:txBody>
          <a:bodyPr wrap="none" anchor="ctr">
            <a:spAutoFit/>
          </a:bodyPr>
          <a:lstStyle/>
          <a:p>
            <a:endParaRPr kumimoji="0" lang="zh-TW" altLang="en-US"/>
          </a:p>
        </p:txBody>
      </p:sp>
      <p:sp>
        <p:nvSpPr>
          <p:cNvPr id="116754" name="AutoShape 18"/>
          <p:cNvSpPr>
            <a:spLocks noChangeArrowheads="1"/>
          </p:cNvSpPr>
          <p:nvPr/>
        </p:nvSpPr>
        <p:spPr bwMode="auto">
          <a:xfrm>
            <a:off x="3071813" y="1000125"/>
            <a:ext cx="5449887" cy="2193925"/>
          </a:xfrm>
          <a:prstGeom prst="roundRect">
            <a:avLst>
              <a:gd name="adj" fmla="val 16667"/>
            </a:avLst>
          </a:prstGeom>
          <a:solidFill>
            <a:srgbClr val="FFFFCC"/>
          </a:solidFill>
          <a:ln w="76200" algn="ctr">
            <a:solidFill>
              <a:srgbClr val="FFCC00"/>
            </a:solidFill>
            <a:round/>
            <a:headEnd/>
            <a:tailEnd/>
          </a:ln>
        </p:spPr>
        <p:txBody>
          <a:bodyPr anchor="ctr">
            <a:spAutoFit/>
          </a:bodyPr>
          <a:lstStyle/>
          <a:p>
            <a:pPr>
              <a:lnSpc>
                <a:spcPts val="2900"/>
              </a:lnSpc>
              <a:spcBef>
                <a:spcPct val="50000"/>
              </a:spcBef>
            </a:pPr>
            <a:r>
              <a:rPr lang="zh-TW" altLang="en-US" sz="2200">
                <a:solidFill>
                  <a:srgbClr val="0000FF"/>
                </a:solidFill>
                <a:latin typeface="Bookman Old Style" pitchFamily="18" charset="0"/>
                <a:ea typeface="標楷體" pitchFamily="65" charset="-120"/>
              </a:rPr>
              <a:t>雇主應為適用勞基法之勞工（含本國籍、外籍配偶、陸港澳地區配偶），按月提繳不低於勞工每月工資</a:t>
            </a:r>
            <a:r>
              <a:rPr lang="en-US" altLang="zh-TW" sz="2200">
                <a:solidFill>
                  <a:srgbClr val="0000FF"/>
                </a:solidFill>
                <a:latin typeface="Bookman Old Style" pitchFamily="18" charset="0"/>
                <a:ea typeface="標楷體" pitchFamily="65" charset="-120"/>
              </a:rPr>
              <a:t>6</a:t>
            </a:r>
            <a:r>
              <a:rPr lang="zh-TW" altLang="en-US" sz="2200">
                <a:solidFill>
                  <a:srgbClr val="0000FF"/>
                </a:solidFill>
                <a:latin typeface="Bookman Old Style" pitchFamily="18" charset="0"/>
                <a:ea typeface="標楷體" pitchFamily="65" charset="-120"/>
              </a:rPr>
              <a:t>％之退休金，儲存於本局設立之勞工退休金個人專戶。</a:t>
            </a:r>
            <a:endParaRPr lang="en-US" altLang="zh-TW" sz="2200">
              <a:solidFill>
                <a:srgbClr val="0000FF"/>
              </a:solidFill>
              <a:latin typeface="Bookman Old Style" pitchFamily="18" charset="0"/>
              <a:ea typeface="標楷體" pitchFamily="65" charset="-120"/>
            </a:endParaRPr>
          </a:p>
          <a:p>
            <a:pPr>
              <a:lnSpc>
                <a:spcPts val="1700"/>
              </a:lnSpc>
              <a:spcBef>
                <a:spcPct val="50000"/>
              </a:spcBef>
            </a:pPr>
            <a:r>
              <a:rPr lang="zh-TW" altLang="en-US" sz="2300">
                <a:solidFill>
                  <a:srgbClr val="0000FF"/>
                </a:solidFill>
                <a:latin typeface="Bookman Old Style" pitchFamily="18" charset="0"/>
                <a:ea typeface="標楷體" pitchFamily="65" charset="-120"/>
              </a:rPr>
              <a:t>              </a:t>
            </a:r>
            <a:r>
              <a:rPr lang="zh-TW" altLang="en-US" sz="2400">
                <a:solidFill>
                  <a:srgbClr val="FFFF00"/>
                </a:solidFill>
                <a:latin typeface="Bookman Old Style" pitchFamily="18" charset="0"/>
                <a:ea typeface="標楷體" pitchFamily="65" charset="-120"/>
              </a:rPr>
              <a:t>          </a:t>
            </a:r>
            <a:r>
              <a:rPr lang="zh-TW" altLang="en-US" sz="2400">
                <a:solidFill>
                  <a:srgbClr val="008000"/>
                </a:solidFill>
                <a:latin typeface="Bookman Old Style" pitchFamily="18" charset="0"/>
                <a:ea typeface="標楷體" pitchFamily="65" charset="-120"/>
              </a:rPr>
              <a:t>雇主提繳率</a:t>
            </a:r>
            <a:r>
              <a:rPr lang="zh-TW" altLang="zh-TW" sz="2400">
                <a:solidFill>
                  <a:srgbClr val="FF0000"/>
                </a:solidFill>
                <a:latin typeface="Bookman Old Style" pitchFamily="18" charset="0"/>
                <a:ea typeface="標楷體" pitchFamily="65" charset="-120"/>
              </a:rPr>
              <a:t>≧</a:t>
            </a:r>
            <a:r>
              <a:rPr lang="en-US" altLang="zh-TW" sz="2400">
                <a:solidFill>
                  <a:srgbClr val="008000"/>
                </a:solidFill>
                <a:latin typeface="Bookman Old Style" pitchFamily="18" charset="0"/>
                <a:ea typeface="標楷體" pitchFamily="65" charset="-120"/>
              </a:rPr>
              <a:t>6%</a:t>
            </a:r>
          </a:p>
        </p:txBody>
      </p:sp>
      <p:sp>
        <p:nvSpPr>
          <p:cNvPr id="116755" name="AutoShape 19"/>
          <p:cNvSpPr>
            <a:spLocks noChangeArrowheads="1"/>
          </p:cNvSpPr>
          <p:nvPr/>
        </p:nvSpPr>
        <p:spPr bwMode="auto">
          <a:xfrm>
            <a:off x="3070225" y="3357563"/>
            <a:ext cx="5518150" cy="1370012"/>
          </a:xfrm>
          <a:prstGeom prst="roundRect">
            <a:avLst>
              <a:gd name="adj" fmla="val 16667"/>
            </a:avLst>
          </a:prstGeom>
          <a:solidFill>
            <a:srgbClr val="FFFFCC"/>
          </a:solidFill>
          <a:ln w="76200" algn="ctr">
            <a:solidFill>
              <a:srgbClr val="FFCC00"/>
            </a:solidFill>
            <a:round/>
            <a:headEnd/>
            <a:tailEnd/>
          </a:ln>
        </p:spPr>
        <p:txBody>
          <a:bodyPr anchor="ctr">
            <a:spAutoFit/>
          </a:bodyPr>
          <a:lstStyle/>
          <a:p>
            <a:pPr>
              <a:lnSpc>
                <a:spcPts val="2900"/>
              </a:lnSpc>
              <a:spcBef>
                <a:spcPct val="50000"/>
              </a:spcBef>
            </a:pPr>
            <a:r>
              <a:rPr lang="zh-TW" altLang="en-US" sz="2300">
                <a:solidFill>
                  <a:srgbClr val="0000FF"/>
                </a:solidFill>
                <a:latin typeface="Bookman Old Style" pitchFamily="18" charset="0"/>
                <a:ea typeface="標楷體" pitchFamily="65" charset="-120"/>
              </a:rPr>
              <a:t>勞工亦得在每月工資</a:t>
            </a:r>
            <a:r>
              <a:rPr lang="en-US" altLang="zh-TW" sz="2300">
                <a:solidFill>
                  <a:srgbClr val="0000FF"/>
                </a:solidFill>
                <a:latin typeface="Bookman Old Style" pitchFamily="18" charset="0"/>
                <a:ea typeface="標楷體" pitchFamily="65" charset="-120"/>
              </a:rPr>
              <a:t>6</a:t>
            </a:r>
            <a:r>
              <a:rPr lang="zh-TW" altLang="en-US" sz="2300">
                <a:solidFill>
                  <a:srgbClr val="0000FF"/>
                </a:solidFill>
                <a:latin typeface="Bookman Old Style" pitchFamily="18" charset="0"/>
                <a:ea typeface="標楷體" pitchFamily="65" charset="-120"/>
              </a:rPr>
              <a:t>％範圍內，個人自願另行提繳退休金。</a:t>
            </a:r>
            <a:r>
              <a:rPr lang="zh-TW" altLang="en-US" sz="2300">
                <a:solidFill>
                  <a:srgbClr val="FFFF00"/>
                </a:solidFill>
                <a:latin typeface="Bookman Old Style" pitchFamily="18" charset="0"/>
                <a:ea typeface="標楷體" pitchFamily="65" charset="-120"/>
              </a:rPr>
              <a:t>　</a:t>
            </a:r>
            <a:r>
              <a:rPr lang="zh-TW" altLang="en-US" sz="2400">
                <a:solidFill>
                  <a:srgbClr val="FFFF00"/>
                </a:solidFill>
                <a:latin typeface="Bookman Old Style" pitchFamily="18" charset="0"/>
                <a:ea typeface="標楷體" pitchFamily="65" charset="-120"/>
              </a:rPr>
              <a:t>　　　　　　</a:t>
            </a:r>
          </a:p>
          <a:p>
            <a:pPr>
              <a:lnSpc>
                <a:spcPts val="1700"/>
              </a:lnSpc>
              <a:spcBef>
                <a:spcPct val="50000"/>
              </a:spcBef>
            </a:pPr>
            <a:r>
              <a:rPr lang="zh-TW" altLang="en-US" sz="2400">
                <a:solidFill>
                  <a:srgbClr val="FFFF00"/>
                </a:solidFill>
                <a:latin typeface="Bookman Old Style" pitchFamily="18" charset="0"/>
                <a:ea typeface="標楷體" pitchFamily="65" charset="-120"/>
              </a:rPr>
              <a:t>　　　　　　    </a:t>
            </a:r>
            <a:r>
              <a:rPr lang="zh-TW" altLang="en-US" sz="2400">
                <a:solidFill>
                  <a:srgbClr val="008000"/>
                </a:solidFill>
                <a:latin typeface="Bookman Old Style" pitchFamily="18" charset="0"/>
                <a:ea typeface="標楷體" pitchFamily="65" charset="-120"/>
              </a:rPr>
              <a:t>個人自願提繳率</a:t>
            </a:r>
            <a:r>
              <a:rPr lang="zh-TW" altLang="zh-TW" sz="2400">
                <a:solidFill>
                  <a:srgbClr val="FF0000"/>
                </a:solidFill>
                <a:latin typeface="Bookman Old Style" pitchFamily="18" charset="0"/>
                <a:ea typeface="標楷體" pitchFamily="65" charset="-120"/>
              </a:rPr>
              <a:t>≦</a:t>
            </a:r>
            <a:r>
              <a:rPr lang="en-US" altLang="zh-TW" sz="2400">
                <a:solidFill>
                  <a:srgbClr val="008000"/>
                </a:solidFill>
                <a:latin typeface="Bookman Old Style" pitchFamily="18" charset="0"/>
                <a:ea typeface="標楷體" pitchFamily="65" charset="-120"/>
              </a:rPr>
              <a:t>6%</a:t>
            </a:r>
          </a:p>
        </p:txBody>
      </p:sp>
      <p:sp>
        <p:nvSpPr>
          <p:cNvPr id="117767" name="Text Box 21"/>
          <p:cNvSpPr txBox="1">
            <a:spLocks noChangeArrowheads="1"/>
          </p:cNvSpPr>
          <p:nvPr/>
        </p:nvSpPr>
        <p:spPr bwMode="auto">
          <a:xfrm>
            <a:off x="2076450" y="5391150"/>
            <a:ext cx="4953000" cy="427038"/>
          </a:xfrm>
          <a:prstGeom prst="rect">
            <a:avLst/>
          </a:prstGeom>
          <a:noFill/>
          <a:ln w="76200" algn="ctr">
            <a:noFill/>
            <a:prstDash val="sysDot"/>
            <a:miter lim="800000"/>
            <a:headEnd/>
            <a:tailEnd/>
          </a:ln>
        </p:spPr>
        <p:txBody>
          <a:bodyPr>
            <a:spAutoFit/>
          </a:bodyPr>
          <a:lstStyle/>
          <a:p>
            <a:pPr>
              <a:spcBef>
                <a:spcPct val="50000"/>
              </a:spcBef>
            </a:pPr>
            <a:endParaRPr lang="zh-TW" altLang="zh-TW" sz="2200">
              <a:solidFill>
                <a:srgbClr val="5F5F5F"/>
              </a:solidFill>
              <a:latin typeface="Bookman Old Style" pitchFamily="18" charset="0"/>
              <a:ea typeface="標楷體" pitchFamily="65" charset="-120"/>
            </a:endParaRPr>
          </a:p>
        </p:txBody>
      </p:sp>
      <p:sp>
        <p:nvSpPr>
          <p:cNvPr id="116760" name="AutoShape 24"/>
          <p:cNvSpPr>
            <a:spLocks noChangeArrowheads="1"/>
          </p:cNvSpPr>
          <p:nvPr/>
        </p:nvSpPr>
        <p:spPr bwMode="auto">
          <a:xfrm>
            <a:off x="684213" y="5084763"/>
            <a:ext cx="914400" cy="914400"/>
          </a:xfrm>
          <a:prstGeom prst="sun">
            <a:avLst>
              <a:gd name="adj" fmla="val 25000"/>
            </a:avLst>
          </a:prstGeom>
          <a:solidFill>
            <a:srgbClr val="FFFF00"/>
          </a:solidFill>
          <a:ln w="9525">
            <a:solidFill>
              <a:schemeClr val="tx1"/>
            </a:solidFill>
            <a:miter lim="800000"/>
            <a:headEnd/>
            <a:tailEnd/>
          </a:ln>
        </p:spPr>
        <p:txBody>
          <a:bodyPr wrap="none" anchor="ctr"/>
          <a:lstStyle/>
          <a:p>
            <a:endParaRPr kumimoji="0" lang="zh-TW" altLang="en-US"/>
          </a:p>
        </p:txBody>
      </p:sp>
      <p:sp>
        <p:nvSpPr>
          <p:cNvPr id="116761" name="Text Box 25"/>
          <p:cNvSpPr txBox="1">
            <a:spLocks noChangeArrowheads="1"/>
          </p:cNvSpPr>
          <p:nvPr/>
        </p:nvSpPr>
        <p:spPr bwMode="auto">
          <a:xfrm>
            <a:off x="2051050" y="5013325"/>
            <a:ext cx="6454775" cy="946150"/>
          </a:xfrm>
          <a:prstGeom prst="rect">
            <a:avLst/>
          </a:prstGeom>
          <a:gradFill rotWithShape="0">
            <a:gsLst>
              <a:gs pos="0">
                <a:srgbClr val="FFE3D1"/>
              </a:gs>
              <a:gs pos="100000">
                <a:srgbClr val="FF6600"/>
              </a:gs>
            </a:gsLst>
            <a:lin ang="189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9966"/>
            </a:extrusionClr>
          </a:sp3d>
        </p:spPr>
        <p:txBody>
          <a:bodyPr>
            <a:spAutoFit/>
            <a:flatTx/>
          </a:bodyPr>
          <a:lstStyle/>
          <a:p>
            <a:pPr>
              <a:spcBef>
                <a:spcPct val="50000"/>
              </a:spcBef>
            </a:pPr>
            <a:r>
              <a:rPr lang="zh-TW" altLang="en-US" sz="2800">
                <a:solidFill>
                  <a:srgbClr val="002060"/>
                </a:solidFill>
                <a:ea typeface="標楷體" pitchFamily="65" charset="-120"/>
              </a:rPr>
              <a:t>勞工</a:t>
            </a:r>
            <a:r>
              <a:rPr lang="zh-TW" altLang="en-US" sz="2800">
                <a:solidFill>
                  <a:srgbClr val="C00000"/>
                </a:solidFill>
                <a:ea typeface="標楷體" pitchFamily="65" charset="-120"/>
              </a:rPr>
              <a:t>個人自願提繳</a:t>
            </a:r>
            <a:r>
              <a:rPr lang="zh-TW" altLang="en-US" sz="2800">
                <a:solidFill>
                  <a:srgbClr val="002060"/>
                </a:solidFill>
                <a:ea typeface="標楷體" pitchFamily="65" charset="-120"/>
              </a:rPr>
              <a:t>部分，得自當年度個人綜合所得總額中全數扣除。</a:t>
            </a:r>
          </a:p>
        </p:txBody>
      </p:sp>
      <p:grpSp>
        <p:nvGrpSpPr>
          <p:cNvPr id="117770" name="Group 40"/>
          <p:cNvGrpSpPr>
            <a:grpSpLocks/>
          </p:cNvGrpSpPr>
          <p:nvPr/>
        </p:nvGrpSpPr>
        <p:grpSpPr bwMode="auto">
          <a:xfrm>
            <a:off x="684213" y="1484313"/>
            <a:ext cx="2016125" cy="977900"/>
            <a:chOff x="431" y="935"/>
            <a:chExt cx="1270" cy="616"/>
          </a:xfrm>
        </p:grpSpPr>
        <p:sp>
          <p:nvSpPr>
            <p:cNvPr id="117775" name="AutoShape 30"/>
            <p:cNvSpPr>
              <a:spLocks noChangeArrowheads="1"/>
            </p:cNvSpPr>
            <p:nvPr/>
          </p:nvSpPr>
          <p:spPr bwMode="auto">
            <a:xfrm>
              <a:off x="521" y="1025"/>
              <a:ext cx="1180" cy="526"/>
            </a:xfrm>
            <a:prstGeom prst="homePlate">
              <a:avLst>
                <a:gd name="adj" fmla="val 56084"/>
              </a:avLst>
            </a:prstGeom>
            <a:solidFill>
              <a:srgbClr val="C0C0C0"/>
            </a:solidFill>
            <a:ln w="25400" algn="ctr">
              <a:noFill/>
              <a:miter lim="800000"/>
              <a:headEnd/>
              <a:tailEnd/>
            </a:ln>
          </p:spPr>
          <p:txBody>
            <a:bodyPr wrap="none" lIns="90000" tIns="46800" rIns="90000" bIns="46800" anchor="ctr"/>
            <a:lstStyle/>
            <a:p>
              <a:endParaRPr kumimoji="0" lang="zh-TW" altLang="en-US" sz="2800"/>
            </a:p>
          </p:txBody>
        </p:sp>
        <p:sp>
          <p:nvSpPr>
            <p:cNvPr id="117776" name="AutoShape 33"/>
            <p:cNvSpPr>
              <a:spLocks noChangeArrowheads="1"/>
            </p:cNvSpPr>
            <p:nvPr/>
          </p:nvSpPr>
          <p:spPr bwMode="auto">
            <a:xfrm>
              <a:off x="476" y="980"/>
              <a:ext cx="1225" cy="526"/>
            </a:xfrm>
            <a:prstGeom prst="homePlate">
              <a:avLst>
                <a:gd name="adj" fmla="val 58222"/>
              </a:avLst>
            </a:prstGeom>
            <a:solidFill>
              <a:srgbClr val="FFCC99"/>
            </a:solidFill>
            <a:ln w="25400" algn="ctr">
              <a:noFill/>
              <a:miter lim="800000"/>
              <a:headEnd/>
              <a:tailEnd/>
            </a:ln>
          </p:spPr>
          <p:txBody>
            <a:bodyPr wrap="none" lIns="90000" tIns="46800" rIns="90000" bIns="46800" anchor="ctr"/>
            <a:lstStyle/>
            <a:p>
              <a:endParaRPr kumimoji="0" lang="zh-TW" altLang="en-US" sz="2800"/>
            </a:p>
          </p:txBody>
        </p:sp>
        <p:sp>
          <p:nvSpPr>
            <p:cNvPr id="117777" name="AutoShape 34"/>
            <p:cNvSpPr>
              <a:spLocks noChangeArrowheads="1"/>
            </p:cNvSpPr>
            <p:nvPr/>
          </p:nvSpPr>
          <p:spPr bwMode="auto">
            <a:xfrm>
              <a:off x="431" y="935"/>
              <a:ext cx="1270" cy="526"/>
            </a:xfrm>
            <a:prstGeom prst="homePlate">
              <a:avLst>
                <a:gd name="adj" fmla="val 60361"/>
              </a:avLst>
            </a:prstGeom>
            <a:solidFill>
              <a:srgbClr val="CCFFFF"/>
            </a:solidFill>
            <a:ln w="25400" algn="ctr">
              <a:noFill/>
              <a:miter lim="800000"/>
              <a:headEnd/>
              <a:tailEnd/>
            </a:ln>
          </p:spPr>
          <p:txBody>
            <a:bodyPr wrap="none" lIns="90000" tIns="46800" rIns="90000" bIns="46800" anchor="ctr"/>
            <a:lstStyle/>
            <a:p>
              <a:pPr algn="ctr"/>
              <a:r>
                <a:rPr lang="zh-TW" altLang="en-US" sz="2800">
                  <a:solidFill>
                    <a:srgbClr val="CC0099"/>
                  </a:solidFill>
                  <a:ea typeface="標楷體" pitchFamily="65" charset="-120"/>
                </a:rPr>
                <a:t>雇主強制</a:t>
              </a:r>
            </a:p>
            <a:p>
              <a:pPr algn="ctr"/>
              <a:r>
                <a:rPr lang="zh-TW" altLang="en-US" sz="2800">
                  <a:solidFill>
                    <a:srgbClr val="CC0099"/>
                  </a:solidFill>
                  <a:ea typeface="標楷體" pitchFamily="65" charset="-120"/>
                </a:rPr>
                <a:t>提繳</a:t>
              </a:r>
            </a:p>
          </p:txBody>
        </p:sp>
      </p:grpSp>
      <p:grpSp>
        <p:nvGrpSpPr>
          <p:cNvPr id="117771" name="Group 36"/>
          <p:cNvGrpSpPr>
            <a:grpSpLocks/>
          </p:cNvGrpSpPr>
          <p:nvPr/>
        </p:nvGrpSpPr>
        <p:grpSpPr bwMode="auto">
          <a:xfrm>
            <a:off x="714375" y="3429000"/>
            <a:ext cx="2016125" cy="977900"/>
            <a:chOff x="431" y="210"/>
            <a:chExt cx="1270" cy="616"/>
          </a:xfrm>
        </p:grpSpPr>
        <p:sp>
          <p:nvSpPr>
            <p:cNvPr id="117772" name="AutoShape 37"/>
            <p:cNvSpPr>
              <a:spLocks noChangeArrowheads="1"/>
            </p:cNvSpPr>
            <p:nvPr/>
          </p:nvSpPr>
          <p:spPr bwMode="auto">
            <a:xfrm>
              <a:off x="521" y="300"/>
              <a:ext cx="1180" cy="526"/>
            </a:xfrm>
            <a:prstGeom prst="homePlate">
              <a:avLst>
                <a:gd name="adj" fmla="val 56084"/>
              </a:avLst>
            </a:prstGeom>
            <a:solidFill>
              <a:srgbClr val="C0C0C0"/>
            </a:solidFill>
            <a:ln w="25400" algn="ctr">
              <a:noFill/>
              <a:miter lim="800000"/>
              <a:headEnd/>
              <a:tailEnd/>
            </a:ln>
          </p:spPr>
          <p:txBody>
            <a:bodyPr wrap="none" lIns="90000" tIns="46800" rIns="90000" bIns="46800" anchor="ctr"/>
            <a:lstStyle/>
            <a:p>
              <a:endParaRPr kumimoji="0" lang="zh-TW" altLang="en-US" sz="2800"/>
            </a:p>
          </p:txBody>
        </p:sp>
        <p:sp>
          <p:nvSpPr>
            <p:cNvPr id="117773" name="AutoShape 38"/>
            <p:cNvSpPr>
              <a:spLocks noChangeArrowheads="1"/>
            </p:cNvSpPr>
            <p:nvPr/>
          </p:nvSpPr>
          <p:spPr bwMode="auto">
            <a:xfrm>
              <a:off x="476" y="255"/>
              <a:ext cx="1225" cy="526"/>
            </a:xfrm>
            <a:prstGeom prst="homePlate">
              <a:avLst>
                <a:gd name="adj" fmla="val 58222"/>
              </a:avLst>
            </a:prstGeom>
            <a:solidFill>
              <a:srgbClr val="FFCC99"/>
            </a:solidFill>
            <a:ln w="25400" algn="ctr">
              <a:noFill/>
              <a:miter lim="800000"/>
              <a:headEnd/>
              <a:tailEnd/>
            </a:ln>
          </p:spPr>
          <p:txBody>
            <a:bodyPr wrap="none" lIns="90000" tIns="46800" rIns="90000" bIns="46800" anchor="ctr"/>
            <a:lstStyle/>
            <a:p>
              <a:endParaRPr kumimoji="0" lang="zh-TW" altLang="en-US" sz="2800"/>
            </a:p>
          </p:txBody>
        </p:sp>
        <p:sp>
          <p:nvSpPr>
            <p:cNvPr id="117774" name="AutoShape 39"/>
            <p:cNvSpPr>
              <a:spLocks noChangeArrowheads="1"/>
            </p:cNvSpPr>
            <p:nvPr/>
          </p:nvSpPr>
          <p:spPr bwMode="auto">
            <a:xfrm>
              <a:off x="431" y="210"/>
              <a:ext cx="1270" cy="526"/>
            </a:xfrm>
            <a:prstGeom prst="homePlate">
              <a:avLst>
                <a:gd name="adj" fmla="val 60361"/>
              </a:avLst>
            </a:prstGeom>
            <a:solidFill>
              <a:srgbClr val="CCFFCC"/>
            </a:solidFill>
            <a:ln w="25400" algn="ctr">
              <a:noFill/>
              <a:miter lim="800000"/>
              <a:headEnd/>
              <a:tailEnd/>
            </a:ln>
          </p:spPr>
          <p:txBody>
            <a:bodyPr wrap="none" lIns="90000" tIns="46800" rIns="90000" bIns="46800" anchor="ctr"/>
            <a:lstStyle/>
            <a:p>
              <a:pPr algn="ctr"/>
              <a:r>
                <a:rPr lang="zh-TW" altLang="en-US" sz="2800">
                  <a:solidFill>
                    <a:srgbClr val="CC0099"/>
                  </a:solidFill>
                  <a:ea typeface="標楷體" pitchFamily="65" charset="-120"/>
                </a:rPr>
                <a:t>勞工自願</a:t>
              </a:r>
            </a:p>
            <a:p>
              <a:pPr algn="ctr"/>
              <a:r>
                <a:rPr lang="zh-TW" altLang="en-US" sz="2800">
                  <a:solidFill>
                    <a:srgbClr val="CC0099"/>
                  </a:solidFill>
                  <a:ea typeface="標楷體" pitchFamily="65" charset="-120"/>
                </a:rPr>
                <a:t>提繳</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6754"/>
                                        </p:tgtEl>
                                        <p:attrNameLst>
                                          <p:attrName>style.visibility</p:attrName>
                                        </p:attrNameLst>
                                      </p:cBhvr>
                                      <p:to>
                                        <p:strVal val="visible"/>
                                      </p:to>
                                    </p:set>
                                    <p:anim calcmode="lin" valueType="num">
                                      <p:cBhvr additive="base">
                                        <p:cTn id="7" dur="500" fill="hold"/>
                                        <p:tgtEl>
                                          <p:spTgt spid="116754"/>
                                        </p:tgtEl>
                                        <p:attrNameLst>
                                          <p:attrName>ppt_x</p:attrName>
                                        </p:attrNameLst>
                                      </p:cBhvr>
                                      <p:tavLst>
                                        <p:tav tm="0">
                                          <p:val>
                                            <p:strVal val="1+#ppt_w/2"/>
                                          </p:val>
                                        </p:tav>
                                        <p:tav tm="100000">
                                          <p:val>
                                            <p:strVal val="#ppt_x"/>
                                          </p:val>
                                        </p:tav>
                                      </p:tavLst>
                                    </p:anim>
                                    <p:anim calcmode="lin" valueType="num">
                                      <p:cBhvr additive="base">
                                        <p:cTn id="8" dur="500" fill="hold"/>
                                        <p:tgtEl>
                                          <p:spTgt spid="1167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6755"/>
                                        </p:tgtEl>
                                        <p:attrNameLst>
                                          <p:attrName>style.visibility</p:attrName>
                                        </p:attrNameLst>
                                      </p:cBhvr>
                                      <p:to>
                                        <p:strVal val="visible"/>
                                      </p:to>
                                    </p:set>
                                    <p:anim calcmode="lin" valueType="num">
                                      <p:cBhvr additive="base">
                                        <p:cTn id="11" dur="500" fill="hold"/>
                                        <p:tgtEl>
                                          <p:spTgt spid="116755"/>
                                        </p:tgtEl>
                                        <p:attrNameLst>
                                          <p:attrName>ppt_x</p:attrName>
                                        </p:attrNameLst>
                                      </p:cBhvr>
                                      <p:tavLst>
                                        <p:tav tm="0">
                                          <p:val>
                                            <p:strVal val="1+#ppt_w/2"/>
                                          </p:val>
                                        </p:tav>
                                        <p:tav tm="100000">
                                          <p:val>
                                            <p:strVal val="#ppt_x"/>
                                          </p:val>
                                        </p:tav>
                                      </p:tavLst>
                                    </p:anim>
                                    <p:anim calcmode="lin" valueType="num">
                                      <p:cBhvr additive="base">
                                        <p:cTn id="12" dur="500" fill="hold"/>
                                        <p:tgtEl>
                                          <p:spTgt spid="1167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16760"/>
                                        </p:tgtEl>
                                        <p:attrNameLst>
                                          <p:attrName>style.visibility</p:attrName>
                                        </p:attrNameLst>
                                      </p:cBhvr>
                                      <p:to>
                                        <p:strVal val="visible"/>
                                      </p:to>
                                    </p:set>
                                    <p:animEffect transition="in" filter="blinds(horizontal)">
                                      <p:cBhvr>
                                        <p:cTn id="16" dur="500"/>
                                        <p:tgtEl>
                                          <p:spTgt spid="1167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6761"/>
                                        </p:tgtEl>
                                        <p:attrNameLst>
                                          <p:attrName>style.visibility</p:attrName>
                                        </p:attrNameLst>
                                      </p:cBhvr>
                                      <p:to>
                                        <p:strVal val="visible"/>
                                      </p:to>
                                    </p:set>
                                    <p:animEffect transition="in" filter="blinds(horizontal)">
                                      <p:cBhvr>
                                        <p:cTn id="19" dur="500"/>
                                        <p:tgtEl>
                                          <p:spTgt spid="116761"/>
                                        </p:tgtEl>
                                      </p:cBhvr>
                                    </p:animEffect>
                                  </p:childTnLst>
                                </p:cTn>
                              </p:par>
                            </p:childTnLst>
                          </p:cTn>
                        </p:par>
                        <p:par>
                          <p:cTn id="20" fill="hold" nodeType="afterGroup">
                            <p:stCondLst>
                              <p:cond delay="1000"/>
                            </p:stCondLst>
                            <p:childTnLst>
                              <p:par>
                                <p:cTn id="21" presetID="26" presetClass="emph" presetSubtype="0" fill="hold" grpId="1" nodeType="afterEffect">
                                  <p:stCondLst>
                                    <p:cond delay="0"/>
                                  </p:stCondLst>
                                  <p:childTnLst>
                                    <p:animEffect transition="out" filter="fade">
                                      <p:cBhvr>
                                        <p:cTn id="22" dur="2000" tmFilter="0, 0; .2, .5; .8, .5; 1, 0"/>
                                        <p:tgtEl>
                                          <p:spTgt spid="116760"/>
                                        </p:tgtEl>
                                      </p:cBhvr>
                                    </p:animEffect>
                                    <p:animScale>
                                      <p:cBhvr>
                                        <p:cTn id="23" dur="1000" autoRev="1" fill="hold"/>
                                        <p:tgtEl>
                                          <p:spTgt spid="1167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animBg="1"/>
      <p:bldP spid="116755" grpId="0" animBg="1"/>
      <p:bldP spid="116760" grpId="0" animBg="1"/>
      <p:bldP spid="116760" grpId="1" animBg="1"/>
      <p:bldP spid="11676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Line 3"/>
          <p:cNvSpPr>
            <a:spLocks noChangeShapeType="1"/>
          </p:cNvSpPr>
          <p:nvPr/>
        </p:nvSpPr>
        <p:spPr bwMode="auto">
          <a:xfrm flipV="1">
            <a:off x="319088" y="3549650"/>
            <a:ext cx="8396287" cy="46038"/>
          </a:xfrm>
          <a:prstGeom prst="line">
            <a:avLst/>
          </a:prstGeom>
          <a:noFill/>
          <a:ln w="76200">
            <a:solidFill>
              <a:srgbClr val="F70F5C"/>
            </a:solidFill>
            <a:round/>
            <a:headEnd type="stealth" w="med" len="med"/>
            <a:tailEnd type="stealth" w="med" len="med"/>
          </a:ln>
        </p:spPr>
        <p:txBody>
          <a:bodyPr/>
          <a:lstStyle/>
          <a:p>
            <a:endParaRPr lang="zh-TW" altLang="en-US"/>
          </a:p>
        </p:txBody>
      </p:sp>
      <p:sp>
        <p:nvSpPr>
          <p:cNvPr id="123910" name="AutoShape 6"/>
          <p:cNvSpPr>
            <a:spLocks/>
          </p:cNvSpPr>
          <p:nvPr/>
        </p:nvSpPr>
        <p:spPr bwMode="auto">
          <a:xfrm rot="16200000">
            <a:off x="6321425" y="2894013"/>
            <a:ext cx="287337" cy="3214688"/>
          </a:xfrm>
          <a:prstGeom prst="leftBrace">
            <a:avLst>
              <a:gd name="adj1" fmla="val 85890"/>
              <a:gd name="adj2" fmla="val 50000"/>
            </a:avLst>
          </a:prstGeom>
          <a:noFill/>
          <a:ln w="63500">
            <a:solidFill>
              <a:srgbClr val="00FF00"/>
            </a:solidFill>
            <a:round/>
            <a:headEnd/>
            <a:tailEnd/>
          </a:ln>
          <a:extLst>
            <a:ext uri="{909E8E84-426E-40DD-AFC4-6F175D3DCCD1}"/>
          </a:extLst>
        </p:spPr>
        <p:txBody>
          <a:bodyPr vert="eaVert" anchor="ctr"/>
          <a:lstStyle/>
          <a:p>
            <a:pPr algn="ctr">
              <a:defRPr/>
            </a:pPr>
            <a:endParaRPr lang="zh-TW" altLang="zh-TW" sz="5400" i="1">
              <a:solidFill>
                <a:srgbClr val="00FF00"/>
              </a:solidFill>
              <a:effectLst>
                <a:outerShdw blurRad="38100" dist="38100" dir="2700000" algn="tl">
                  <a:srgbClr val="C0C0C0"/>
                </a:outerShdw>
              </a:effectLst>
              <a:latin typeface="Times New Roman" pitchFamily="18" charset="0"/>
              <a:ea typeface="新細明體" pitchFamily="18" charset="-120"/>
            </a:endParaRPr>
          </a:p>
        </p:txBody>
      </p:sp>
      <p:sp>
        <p:nvSpPr>
          <p:cNvPr id="118788" name="Text Box 7"/>
          <p:cNvSpPr txBox="1">
            <a:spLocks noChangeArrowheads="1"/>
          </p:cNvSpPr>
          <p:nvPr/>
        </p:nvSpPr>
        <p:spPr bwMode="auto">
          <a:xfrm>
            <a:off x="500063" y="2857500"/>
            <a:ext cx="1135062" cy="396875"/>
          </a:xfrm>
          <a:prstGeom prst="rect">
            <a:avLst/>
          </a:prstGeom>
          <a:noFill/>
          <a:ln w="9525">
            <a:noFill/>
            <a:miter lim="800000"/>
            <a:headEnd/>
            <a:tailEnd/>
          </a:ln>
        </p:spPr>
        <p:txBody>
          <a:bodyPr>
            <a:spAutoFit/>
          </a:bodyPr>
          <a:lstStyle/>
          <a:p>
            <a:pPr algn="ctr">
              <a:spcBef>
                <a:spcPct val="50000"/>
              </a:spcBef>
            </a:pPr>
            <a:r>
              <a:rPr lang="en-US" altLang="zh-TW" sz="1900">
                <a:solidFill>
                  <a:schemeClr val="accent2"/>
                </a:solidFill>
                <a:latin typeface="Times New Roman" pitchFamily="18" charset="0"/>
                <a:ea typeface="標楷體" pitchFamily="65" charset="-120"/>
              </a:rPr>
              <a:t>1,500</a:t>
            </a:r>
            <a:r>
              <a:rPr lang="zh-TW" altLang="en-US" sz="1900">
                <a:solidFill>
                  <a:schemeClr val="accent2"/>
                </a:solidFill>
                <a:latin typeface="Times New Roman" pitchFamily="18" charset="0"/>
                <a:ea typeface="標楷體" pitchFamily="65" charset="-120"/>
              </a:rPr>
              <a:t>元</a:t>
            </a:r>
          </a:p>
        </p:txBody>
      </p:sp>
      <p:sp>
        <p:nvSpPr>
          <p:cNvPr id="118789" name="Rectangle 16"/>
          <p:cNvSpPr>
            <a:spLocks noChangeArrowheads="1"/>
          </p:cNvSpPr>
          <p:nvPr/>
        </p:nvSpPr>
        <p:spPr bwMode="auto">
          <a:xfrm>
            <a:off x="571500" y="3929063"/>
            <a:ext cx="935038" cy="328612"/>
          </a:xfrm>
          <a:prstGeom prst="rect">
            <a:avLst/>
          </a:prstGeom>
          <a:noFill/>
          <a:ln w="9525">
            <a:noFill/>
            <a:miter lim="800000"/>
            <a:headEnd/>
            <a:tailEnd/>
          </a:ln>
        </p:spPr>
        <p:txBody>
          <a:bodyPr wrap="none" anchor="ctr"/>
          <a:lstStyle/>
          <a:p>
            <a:r>
              <a:rPr lang="zh-TW" altLang="en-US" sz="1900">
                <a:solidFill>
                  <a:schemeClr val="accent2"/>
                </a:solidFill>
                <a:latin typeface="標楷體" pitchFamily="65" charset="-120"/>
                <a:ea typeface="標楷體" pitchFamily="65" charset="-120"/>
              </a:rPr>
              <a:t>第</a:t>
            </a:r>
            <a:r>
              <a:rPr lang="en-US" altLang="zh-TW" sz="1900">
                <a:solidFill>
                  <a:schemeClr val="accent2"/>
                </a:solidFill>
                <a:latin typeface="Times New Roman" pitchFamily="18" charset="0"/>
                <a:ea typeface="標楷體" pitchFamily="65" charset="-120"/>
              </a:rPr>
              <a:t>1</a:t>
            </a:r>
            <a:r>
              <a:rPr lang="zh-TW" altLang="en-US" sz="1900">
                <a:solidFill>
                  <a:schemeClr val="accent2"/>
                </a:solidFill>
                <a:latin typeface="標楷體" pitchFamily="65" charset="-120"/>
                <a:ea typeface="標楷體" pitchFamily="65" charset="-120"/>
              </a:rPr>
              <a:t>級</a:t>
            </a:r>
          </a:p>
        </p:txBody>
      </p:sp>
      <p:sp>
        <p:nvSpPr>
          <p:cNvPr id="118790" name="AutoShape 18"/>
          <p:cNvSpPr>
            <a:spLocks/>
          </p:cNvSpPr>
          <p:nvPr/>
        </p:nvSpPr>
        <p:spPr bwMode="auto">
          <a:xfrm rot="5400000">
            <a:off x="4294187" y="-79374"/>
            <a:ext cx="430213" cy="4875212"/>
          </a:xfrm>
          <a:prstGeom prst="leftBrace">
            <a:avLst>
              <a:gd name="adj1" fmla="val 85096"/>
              <a:gd name="adj2" fmla="val 50000"/>
            </a:avLst>
          </a:prstGeom>
          <a:noFill/>
          <a:ln w="50800">
            <a:solidFill>
              <a:srgbClr val="00FF00"/>
            </a:solidFill>
            <a:round/>
            <a:headEnd/>
            <a:tailEnd/>
          </a:ln>
        </p:spPr>
        <p:txBody>
          <a:bodyPr wrap="none" anchor="ctr"/>
          <a:lstStyle/>
          <a:p>
            <a:endParaRPr kumimoji="0" lang="zh-TW" altLang="en-US"/>
          </a:p>
        </p:txBody>
      </p:sp>
      <p:sp>
        <p:nvSpPr>
          <p:cNvPr id="123925" name="Rectangle 21"/>
          <p:cNvSpPr>
            <a:spLocks noChangeArrowheads="1"/>
          </p:cNvSpPr>
          <p:nvPr/>
        </p:nvSpPr>
        <p:spPr bwMode="auto">
          <a:xfrm>
            <a:off x="3132138" y="1412875"/>
            <a:ext cx="2952750" cy="555625"/>
          </a:xfrm>
          <a:prstGeom prst="rect">
            <a:avLst/>
          </a:prstGeom>
          <a:solidFill>
            <a:srgbClr val="993366"/>
          </a:solidFill>
          <a:ln>
            <a:noFill/>
          </a:ln>
          <a:effectLst>
            <a:outerShdw dist="53882" dir="2700000" algn="ctr" rotWithShape="0">
              <a:srgbClr val="1C1C1C"/>
            </a:outerShdw>
          </a:effectLst>
          <a:extLst>
            <a:ext uri="{91240B29-F687-4F45-9708-019B960494DF}"/>
          </a:extLst>
        </p:spPr>
        <p:txBody>
          <a:bodyPr wrap="none" anchor="ctr"/>
          <a:lstStyle/>
          <a:p>
            <a:pPr algn="ctr">
              <a:defRPr/>
            </a:pPr>
            <a:r>
              <a:rPr lang="zh-TW" altLang="en-US" sz="2600">
                <a:solidFill>
                  <a:schemeClr val="bg1"/>
                </a:solidFill>
                <a:effectLst>
                  <a:outerShdw blurRad="38100" dist="38100" dir="2700000" algn="tl">
                    <a:srgbClr val="000000"/>
                  </a:outerShdw>
                </a:effectLst>
                <a:ea typeface="標楷體" pitchFamily="65" charset="-120"/>
              </a:rPr>
              <a:t>同勞保投保薪資</a:t>
            </a:r>
            <a:endParaRPr lang="zh-TW" altLang="en-US" sz="3200">
              <a:solidFill>
                <a:schemeClr val="bg1"/>
              </a:solidFill>
              <a:latin typeface="標楷體" pitchFamily="65" charset="-120"/>
              <a:ea typeface="標楷體" pitchFamily="65" charset="-120"/>
            </a:endParaRPr>
          </a:p>
        </p:txBody>
      </p:sp>
      <p:sp>
        <p:nvSpPr>
          <p:cNvPr id="123928" name="Text Box 24"/>
          <p:cNvSpPr txBox="1">
            <a:spLocks noChangeArrowheads="1"/>
          </p:cNvSpPr>
          <p:nvPr/>
        </p:nvSpPr>
        <p:spPr bwMode="auto">
          <a:xfrm>
            <a:off x="179388" y="5373688"/>
            <a:ext cx="8764587" cy="1311275"/>
          </a:xfrm>
          <a:prstGeom prst="rect">
            <a:avLst/>
          </a:prstGeom>
          <a:gradFill rotWithShape="1">
            <a:gsLst>
              <a:gs pos="0">
                <a:srgbClr val="FFFF99"/>
              </a:gs>
              <a:gs pos="50000">
                <a:srgbClr val="FFCCFF"/>
              </a:gs>
              <a:gs pos="100000">
                <a:srgbClr val="FFFF99"/>
              </a:gs>
            </a:gsLst>
            <a:lin ang="5400000" scaled="1"/>
          </a:gradFill>
          <a:ln w="38100" algn="ctr">
            <a:noFill/>
            <a:miter lim="800000"/>
            <a:headEnd/>
            <a:tailEnd/>
          </a:ln>
          <a:effectLst>
            <a:outerShdw dist="74053" dir="3542175" algn="ctr" rotWithShape="0">
              <a:srgbClr val="1C1C1C"/>
            </a:outerShdw>
          </a:effectLst>
        </p:spPr>
        <p:txBody>
          <a:bodyPr>
            <a:spAutoFit/>
          </a:bodyPr>
          <a:lstStyle/>
          <a:p>
            <a:pPr marL="82550" indent="-82550">
              <a:lnSpc>
                <a:spcPct val="110000"/>
              </a:lnSpc>
              <a:spcBef>
                <a:spcPct val="50000"/>
              </a:spcBef>
              <a:defRPr/>
            </a:pPr>
            <a:r>
              <a:rPr lang="zh-TW" altLang="en-US" sz="2400" dirty="0">
                <a:solidFill>
                  <a:srgbClr val="0033CC"/>
                </a:solidFill>
                <a:latin typeface="Times New Roman" pitchFamily="18" charset="0"/>
                <a:ea typeface="標楷體" pitchFamily="65" charset="-120"/>
              </a:rPr>
              <a:t>單位僱用部分工時人員其月工資總額未達</a:t>
            </a:r>
            <a:r>
              <a:rPr lang="en-US" altLang="zh-TW" sz="2400" dirty="0">
                <a:solidFill>
                  <a:srgbClr val="FF0000"/>
                </a:solidFill>
                <a:latin typeface="Times New Roman" pitchFamily="18" charset="0"/>
                <a:ea typeface="標楷體" pitchFamily="65" charset="-120"/>
              </a:rPr>
              <a:t>20,008</a:t>
            </a:r>
            <a:r>
              <a:rPr lang="zh-TW" altLang="en-US" sz="2400" dirty="0">
                <a:solidFill>
                  <a:srgbClr val="0033CC"/>
                </a:solidFill>
                <a:latin typeface="Times New Roman" pitchFamily="18" charset="0"/>
                <a:ea typeface="標楷體" pitchFamily="65" charset="-120"/>
              </a:rPr>
              <a:t>元者，務請註明</a:t>
            </a:r>
            <a:r>
              <a:rPr lang="en-US" altLang="zh-TW" sz="2400" dirty="0">
                <a:solidFill>
                  <a:srgbClr val="FF0000"/>
                </a:solidFill>
                <a:latin typeface="Times New Roman" pitchFamily="18" charset="0"/>
                <a:ea typeface="標楷體" pitchFamily="65" charset="-120"/>
              </a:rPr>
              <a:t>【</a:t>
            </a:r>
            <a:r>
              <a:rPr lang="zh-TW" altLang="en-US" sz="2400" dirty="0">
                <a:solidFill>
                  <a:srgbClr val="FF0000"/>
                </a:solidFill>
                <a:latin typeface="Times New Roman" pitchFamily="18" charset="0"/>
                <a:ea typeface="標楷體" pitchFamily="65" charset="-120"/>
              </a:rPr>
              <a:t>部分工時</a:t>
            </a:r>
            <a:r>
              <a:rPr lang="en-US" altLang="zh-TW" sz="2400" dirty="0">
                <a:solidFill>
                  <a:srgbClr val="FF0000"/>
                </a:solidFill>
                <a:latin typeface="Times New Roman" pitchFamily="18" charset="0"/>
                <a:ea typeface="標楷體" pitchFamily="65" charset="-120"/>
              </a:rPr>
              <a:t>】</a:t>
            </a:r>
            <a:r>
              <a:rPr lang="zh-TW" altLang="en-US" sz="2400" dirty="0">
                <a:solidFill>
                  <a:srgbClr val="0033CC"/>
                </a:solidFill>
                <a:latin typeface="Times New Roman" pitchFamily="18" charset="0"/>
                <a:ea typeface="標楷體" pitchFamily="65" charset="-120"/>
              </a:rPr>
              <a:t>字樣，如未註明者，本局將逕予更正提繳工資為</a:t>
            </a:r>
            <a:r>
              <a:rPr lang="en-US" altLang="zh-TW" sz="2400">
                <a:solidFill>
                  <a:srgbClr val="FF0000"/>
                </a:solidFill>
                <a:latin typeface="Times New Roman" pitchFamily="18" charset="0"/>
                <a:ea typeface="標楷體" pitchFamily="65" charset="-120"/>
              </a:rPr>
              <a:t>20,008</a:t>
            </a:r>
            <a:r>
              <a:rPr lang="zh-TW" altLang="en-US" sz="2400">
                <a:solidFill>
                  <a:srgbClr val="0033CC"/>
                </a:solidFill>
                <a:latin typeface="Times New Roman" pitchFamily="18" charset="0"/>
                <a:ea typeface="標楷體" pitchFamily="65" charset="-120"/>
              </a:rPr>
              <a:t>元</a:t>
            </a:r>
            <a:r>
              <a:rPr lang="zh-TW" altLang="en-US" sz="2400" dirty="0">
                <a:solidFill>
                  <a:srgbClr val="0033CC"/>
                </a:solidFill>
                <a:latin typeface="Times New Roman" pitchFamily="18" charset="0"/>
                <a:ea typeface="標楷體" pitchFamily="65" charset="-120"/>
              </a:rPr>
              <a:t>（基本工資適用等級金額）。</a:t>
            </a:r>
          </a:p>
        </p:txBody>
      </p:sp>
      <p:sp>
        <p:nvSpPr>
          <p:cNvPr id="123929" name="Text Box 25"/>
          <p:cNvSpPr txBox="1">
            <a:spLocks noChangeArrowheads="1"/>
          </p:cNvSpPr>
          <p:nvPr/>
        </p:nvSpPr>
        <p:spPr bwMode="auto">
          <a:xfrm>
            <a:off x="1908175" y="333375"/>
            <a:ext cx="5421313" cy="701675"/>
          </a:xfrm>
          <a:prstGeom prst="rect">
            <a:avLst/>
          </a:prstGeom>
          <a:noFill/>
          <a:ln>
            <a:noFill/>
          </a:ln>
          <a:effectLst>
            <a:outerShdw dist="45791" dir="2021404" algn="ctr" rotWithShape="0">
              <a:srgbClr val="FFFF99">
                <a:alpha val="50000"/>
              </a:srgbClr>
            </a:outerShdw>
          </a:effectLst>
          <a:extLst>
            <a:ext uri="{909E8E84-426E-40DD-AFC4-6F175D3DCCD1}"/>
            <a:ext uri="{91240B29-F687-4F45-9708-019B960494DF}"/>
          </a:extLst>
        </p:spPr>
        <p:txBody>
          <a:bodyPr>
            <a:spAutoFit/>
          </a:bodyPr>
          <a:lstStyle>
            <a:lvl1pPr>
              <a:defRPr kumimoji="1">
                <a:solidFill>
                  <a:schemeClr val="tx1"/>
                </a:solidFill>
                <a:latin typeface="Arial" charset="0"/>
                <a:ea typeface="新細明體" pitchFamily="18" charset="-120"/>
              </a:defRPr>
            </a:lvl1pPr>
            <a:lvl2pPr marL="542925">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lgn="ctr">
              <a:spcBef>
                <a:spcPct val="50000"/>
              </a:spcBef>
              <a:defRPr/>
            </a:pPr>
            <a:r>
              <a:rPr lang="zh-TW" altLang="en-US" sz="4000" smtClean="0">
                <a:solidFill>
                  <a:srgbClr val="FF0066"/>
                </a:solidFill>
                <a:effectLst>
                  <a:outerShdw blurRad="38100" dist="38100" dir="2700000" algn="tl">
                    <a:srgbClr val="C0C0C0"/>
                  </a:outerShdw>
                </a:effectLst>
                <a:ea typeface="標楷體" pitchFamily="65" charset="-120"/>
              </a:rPr>
              <a:t>月提繳工資申報</a:t>
            </a:r>
          </a:p>
        </p:txBody>
      </p:sp>
      <p:grpSp>
        <p:nvGrpSpPr>
          <p:cNvPr id="118794" name="Group 35"/>
          <p:cNvGrpSpPr>
            <a:grpSpLocks/>
          </p:cNvGrpSpPr>
          <p:nvPr/>
        </p:nvGrpSpPr>
        <p:grpSpPr bwMode="auto">
          <a:xfrm>
            <a:off x="785813" y="3429000"/>
            <a:ext cx="304800" cy="303213"/>
            <a:chOff x="657" y="2296"/>
            <a:chExt cx="192" cy="191"/>
          </a:xfrm>
        </p:grpSpPr>
        <p:sp>
          <p:nvSpPr>
            <p:cNvPr id="118818" name="Oval 33"/>
            <p:cNvSpPr>
              <a:spLocks noChangeArrowheads="1"/>
            </p:cNvSpPr>
            <p:nvPr/>
          </p:nvSpPr>
          <p:spPr bwMode="auto">
            <a:xfrm>
              <a:off x="668" y="2305"/>
              <a:ext cx="181" cy="182"/>
            </a:xfrm>
            <a:prstGeom prst="ellipse">
              <a:avLst/>
            </a:prstGeom>
            <a:solidFill>
              <a:srgbClr val="C0C0C0"/>
            </a:solidFill>
            <a:ln w="25400" algn="ctr">
              <a:noFill/>
              <a:round/>
              <a:headEnd/>
              <a:tailEnd/>
            </a:ln>
          </p:spPr>
          <p:txBody>
            <a:bodyPr wrap="none" lIns="90000" tIns="46800" rIns="90000" bIns="46800" anchor="ctr"/>
            <a:lstStyle/>
            <a:p>
              <a:endParaRPr kumimoji="0" lang="zh-TW" altLang="en-US"/>
            </a:p>
          </p:txBody>
        </p:sp>
        <p:sp>
          <p:nvSpPr>
            <p:cNvPr id="118819" name="Oval 34"/>
            <p:cNvSpPr>
              <a:spLocks noChangeArrowheads="1"/>
            </p:cNvSpPr>
            <p:nvPr/>
          </p:nvSpPr>
          <p:spPr bwMode="auto">
            <a:xfrm>
              <a:off x="657" y="2296"/>
              <a:ext cx="181" cy="182"/>
            </a:xfrm>
            <a:prstGeom prst="ellipse">
              <a:avLst/>
            </a:prstGeom>
            <a:solidFill>
              <a:srgbClr val="008000"/>
            </a:solidFill>
            <a:ln w="25400" algn="ctr">
              <a:noFill/>
              <a:round/>
              <a:headEnd/>
              <a:tailEnd/>
            </a:ln>
          </p:spPr>
          <p:txBody>
            <a:bodyPr wrap="none" lIns="90000" tIns="46800" rIns="90000" bIns="46800" anchor="ctr"/>
            <a:lstStyle/>
            <a:p>
              <a:endParaRPr kumimoji="0" lang="zh-TW" altLang="en-US"/>
            </a:p>
          </p:txBody>
        </p:sp>
      </p:grpSp>
      <p:grpSp>
        <p:nvGrpSpPr>
          <p:cNvPr id="118795" name="Group 36"/>
          <p:cNvGrpSpPr>
            <a:grpSpLocks/>
          </p:cNvGrpSpPr>
          <p:nvPr/>
        </p:nvGrpSpPr>
        <p:grpSpPr bwMode="auto">
          <a:xfrm>
            <a:off x="1857375" y="3429000"/>
            <a:ext cx="304800" cy="303213"/>
            <a:chOff x="657" y="2296"/>
            <a:chExt cx="192" cy="191"/>
          </a:xfrm>
        </p:grpSpPr>
        <p:sp>
          <p:nvSpPr>
            <p:cNvPr id="118816" name="Oval 37"/>
            <p:cNvSpPr>
              <a:spLocks noChangeArrowheads="1"/>
            </p:cNvSpPr>
            <p:nvPr/>
          </p:nvSpPr>
          <p:spPr bwMode="auto">
            <a:xfrm>
              <a:off x="668" y="2305"/>
              <a:ext cx="181" cy="182"/>
            </a:xfrm>
            <a:prstGeom prst="ellipse">
              <a:avLst/>
            </a:prstGeom>
            <a:solidFill>
              <a:srgbClr val="C0C0C0"/>
            </a:solidFill>
            <a:ln w="25400" algn="ctr">
              <a:noFill/>
              <a:round/>
              <a:headEnd/>
              <a:tailEnd/>
            </a:ln>
          </p:spPr>
          <p:txBody>
            <a:bodyPr wrap="none" lIns="90000" tIns="46800" rIns="90000" bIns="46800" anchor="ctr"/>
            <a:lstStyle/>
            <a:p>
              <a:endParaRPr kumimoji="0" lang="zh-TW" altLang="en-US"/>
            </a:p>
          </p:txBody>
        </p:sp>
        <p:sp>
          <p:nvSpPr>
            <p:cNvPr id="118817" name="Oval 38"/>
            <p:cNvSpPr>
              <a:spLocks noChangeArrowheads="1"/>
            </p:cNvSpPr>
            <p:nvPr/>
          </p:nvSpPr>
          <p:spPr bwMode="auto">
            <a:xfrm>
              <a:off x="657" y="2296"/>
              <a:ext cx="181" cy="182"/>
            </a:xfrm>
            <a:prstGeom prst="ellipse">
              <a:avLst/>
            </a:prstGeom>
            <a:solidFill>
              <a:srgbClr val="008000"/>
            </a:solidFill>
            <a:ln w="25400" algn="ctr">
              <a:noFill/>
              <a:round/>
              <a:headEnd/>
              <a:tailEnd/>
            </a:ln>
          </p:spPr>
          <p:txBody>
            <a:bodyPr wrap="none" lIns="90000" tIns="46800" rIns="90000" bIns="46800" anchor="ctr"/>
            <a:lstStyle/>
            <a:p>
              <a:endParaRPr kumimoji="0" lang="zh-TW" altLang="en-US"/>
            </a:p>
          </p:txBody>
        </p:sp>
      </p:grpSp>
      <p:sp>
        <p:nvSpPr>
          <p:cNvPr id="123955" name="Rectangle 51"/>
          <p:cNvSpPr>
            <a:spLocks noChangeArrowheads="1"/>
          </p:cNvSpPr>
          <p:nvPr/>
        </p:nvSpPr>
        <p:spPr bwMode="auto">
          <a:xfrm>
            <a:off x="5435600" y="4797425"/>
            <a:ext cx="2952750" cy="503238"/>
          </a:xfrm>
          <a:prstGeom prst="rect">
            <a:avLst/>
          </a:prstGeom>
          <a:solidFill>
            <a:srgbClr val="993366"/>
          </a:solidFill>
          <a:ln>
            <a:noFill/>
          </a:ln>
          <a:effectLst>
            <a:outerShdw dist="53882" dir="2700000" algn="ctr" rotWithShape="0">
              <a:srgbClr val="1C1C1C"/>
            </a:outerShdw>
          </a:effectLst>
          <a:extLst>
            <a:ext uri="{91240B29-F687-4F45-9708-019B960494DF}"/>
          </a:extLst>
        </p:spPr>
        <p:txBody>
          <a:bodyPr wrap="none" anchor="ctr"/>
          <a:lstStyle/>
          <a:p>
            <a:pPr algn="ctr">
              <a:defRPr/>
            </a:pPr>
            <a:r>
              <a:rPr lang="zh-TW" altLang="en-US" sz="2600" dirty="0">
                <a:solidFill>
                  <a:schemeClr val="bg1"/>
                </a:solidFill>
                <a:effectLst>
                  <a:outerShdw blurRad="38100" dist="38100" dir="2700000" algn="tl">
                    <a:srgbClr val="000000"/>
                  </a:outerShdw>
                </a:effectLst>
                <a:ea typeface="標楷體" pitchFamily="65" charset="-120"/>
              </a:rPr>
              <a:t>同健保投保金額</a:t>
            </a:r>
            <a:endParaRPr lang="zh-TW" altLang="en-US" sz="3200" dirty="0">
              <a:solidFill>
                <a:schemeClr val="bg1"/>
              </a:solidFill>
              <a:latin typeface="標楷體" pitchFamily="65" charset="-120"/>
              <a:ea typeface="標楷體" pitchFamily="65" charset="-120"/>
            </a:endParaRPr>
          </a:p>
        </p:txBody>
      </p:sp>
      <p:grpSp>
        <p:nvGrpSpPr>
          <p:cNvPr id="118797" name="Group 52"/>
          <p:cNvGrpSpPr>
            <a:grpSpLocks/>
          </p:cNvGrpSpPr>
          <p:nvPr/>
        </p:nvGrpSpPr>
        <p:grpSpPr bwMode="auto">
          <a:xfrm>
            <a:off x="4340225" y="3443288"/>
            <a:ext cx="304800" cy="303212"/>
            <a:chOff x="657" y="2296"/>
            <a:chExt cx="192" cy="191"/>
          </a:xfrm>
        </p:grpSpPr>
        <p:sp>
          <p:nvSpPr>
            <p:cNvPr id="118814" name="Oval 53"/>
            <p:cNvSpPr>
              <a:spLocks noChangeArrowheads="1"/>
            </p:cNvSpPr>
            <p:nvPr/>
          </p:nvSpPr>
          <p:spPr bwMode="auto">
            <a:xfrm>
              <a:off x="668" y="2305"/>
              <a:ext cx="181" cy="182"/>
            </a:xfrm>
            <a:prstGeom prst="ellipse">
              <a:avLst/>
            </a:prstGeom>
            <a:solidFill>
              <a:srgbClr val="C0C0C0"/>
            </a:solidFill>
            <a:ln w="25400" algn="ctr">
              <a:noFill/>
              <a:round/>
              <a:headEnd/>
              <a:tailEnd/>
            </a:ln>
          </p:spPr>
          <p:txBody>
            <a:bodyPr wrap="none" lIns="90000" tIns="46800" rIns="90000" bIns="46800" anchor="ctr"/>
            <a:lstStyle/>
            <a:p>
              <a:endParaRPr kumimoji="0" lang="zh-TW" altLang="en-US"/>
            </a:p>
          </p:txBody>
        </p:sp>
        <p:sp>
          <p:nvSpPr>
            <p:cNvPr id="118815" name="Oval 54"/>
            <p:cNvSpPr>
              <a:spLocks noChangeArrowheads="1"/>
            </p:cNvSpPr>
            <p:nvPr/>
          </p:nvSpPr>
          <p:spPr bwMode="auto">
            <a:xfrm>
              <a:off x="657" y="2296"/>
              <a:ext cx="181" cy="182"/>
            </a:xfrm>
            <a:prstGeom prst="ellipse">
              <a:avLst/>
            </a:prstGeom>
            <a:solidFill>
              <a:srgbClr val="008000"/>
            </a:solidFill>
            <a:ln w="25400" algn="ctr">
              <a:noFill/>
              <a:round/>
              <a:headEnd/>
              <a:tailEnd/>
            </a:ln>
          </p:spPr>
          <p:txBody>
            <a:bodyPr wrap="none" lIns="90000" tIns="46800" rIns="90000" bIns="46800" anchor="ctr"/>
            <a:lstStyle/>
            <a:p>
              <a:endParaRPr kumimoji="0" lang="zh-TW" altLang="en-US"/>
            </a:p>
          </p:txBody>
        </p:sp>
      </p:grpSp>
      <p:grpSp>
        <p:nvGrpSpPr>
          <p:cNvPr id="118798" name="Group 55"/>
          <p:cNvGrpSpPr>
            <a:grpSpLocks/>
          </p:cNvGrpSpPr>
          <p:nvPr/>
        </p:nvGrpSpPr>
        <p:grpSpPr bwMode="auto">
          <a:xfrm>
            <a:off x="6715125" y="3429000"/>
            <a:ext cx="304800" cy="303213"/>
            <a:chOff x="657" y="2296"/>
            <a:chExt cx="192" cy="191"/>
          </a:xfrm>
        </p:grpSpPr>
        <p:sp>
          <p:nvSpPr>
            <p:cNvPr id="118812" name="Oval 56"/>
            <p:cNvSpPr>
              <a:spLocks noChangeArrowheads="1"/>
            </p:cNvSpPr>
            <p:nvPr/>
          </p:nvSpPr>
          <p:spPr bwMode="auto">
            <a:xfrm>
              <a:off x="668" y="2305"/>
              <a:ext cx="181" cy="182"/>
            </a:xfrm>
            <a:prstGeom prst="ellipse">
              <a:avLst/>
            </a:prstGeom>
            <a:solidFill>
              <a:srgbClr val="C0C0C0"/>
            </a:solidFill>
            <a:ln w="25400" algn="ctr">
              <a:noFill/>
              <a:round/>
              <a:headEnd/>
              <a:tailEnd/>
            </a:ln>
          </p:spPr>
          <p:txBody>
            <a:bodyPr wrap="none" lIns="90000" tIns="46800" rIns="90000" bIns="46800" anchor="ctr"/>
            <a:lstStyle/>
            <a:p>
              <a:endParaRPr kumimoji="0" lang="zh-TW" altLang="en-US"/>
            </a:p>
          </p:txBody>
        </p:sp>
        <p:sp>
          <p:nvSpPr>
            <p:cNvPr id="118813" name="Oval 57"/>
            <p:cNvSpPr>
              <a:spLocks noChangeArrowheads="1"/>
            </p:cNvSpPr>
            <p:nvPr/>
          </p:nvSpPr>
          <p:spPr bwMode="auto">
            <a:xfrm>
              <a:off x="657" y="2296"/>
              <a:ext cx="181" cy="182"/>
            </a:xfrm>
            <a:prstGeom prst="ellipse">
              <a:avLst/>
            </a:prstGeom>
            <a:solidFill>
              <a:srgbClr val="008000"/>
            </a:solidFill>
            <a:ln w="25400" algn="ctr">
              <a:noFill/>
              <a:round/>
              <a:headEnd/>
              <a:tailEnd/>
            </a:ln>
          </p:spPr>
          <p:txBody>
            <a:bodyPr wrap="none" lIns="90000" tIns="46800" rIns="90000" bIns="46800" anchor="ctr"/>
            <a:lstStyle/>
            <a:p>
              <a:endParaRPr kumimoji="0" lang="zh-TW" altLang="en-US"/>
            </a:p>
          </p:txBody>
        </p:sp>
      </p:grpSp>
      <p:grpSp>
        <p:nvGrpSpPr>
          <p:cNvPr id="118799" name="Group 58"/>
          <p:cNvGrpSpPr>
            <a:grpSpLocks/>
          </p:cNvGrpSpPr>
          <p:nvPr/>
        </p:nvGrpSpPr>
        <p:grpSpPr bwMode="auto">
          <a:xfrm>
            <a:off x="7885113" y="3429000"/>
            <a:ext cx="304800" cy="303213"/>
            <a:chOff x="657" y="2296"/>
            <a:chExt cx="192" cy="191"/>
          </a:xfrm>
        </p:grpSpPr>
        <p:sp>
          <p:nvSpPr>
            <p:cNvPr id="118810" name="Oval 59"/>
            <p:cNvSpPr>
              <a:spLocks noChangeArrowheads="1"/>
            </p:cNvSpPr>
            <p:nvPr/>
          </p:nvSpPr>
          <p:spPr bwMode="auto">
            <a:xfrm>
              <a:off x="668" y="2305"/>
              <a:ext cx="181" cy="182"/>
            </a:xfrm>
            <a:prstGeom prst="ellipse">
              <a:avLst/>
            </a:prstGeom>
            <a:solidFill>
              <a:srgbClr val="C0C0C0"/>
            </a:solidFill>
            <a:ln w="25400" algn="ctr">
              <a:noFill/>
              <a:round/>
              <a:headEnd/>
              <a:tailEnd/>
            </a:ln>
          </p:spPr>
          <p:txBody>
            <a:bodyPr wrap="none" lIns="90000" tIns="46800" rIns="90000" bIns="46800" anchor="ctr"/>
            <a:lstStyle/>
            <a:p>
              <a:endParaRPr kumimoji="0" lang="zh-TW" altLang="en-US"/>
            </a:p>
          </p:txBody>
        </p:sp>
        <p:sp>
          <p:nvSpPr>
            <p:cNvPr id="118811" name="Oval 60"/>
            <p:cNvSpPr>
              <a:spLocks noChangeArrowheads="1"/>
            </p:cNvSpPr>
            <p:nvPr/>
          </p:nvSpPr>
          <p:spPr bwMode="auto">
            <a:xfrm>
              <a:off x="657" y="2296"/>
              <a:ext cx="181" cy="182"/>
            </a:xfrm>
            <a:prstGeom prst="ellipse">
              <a:avLst/>
            </a:prstGeom>
            <a:solidFill>
              <a:srgbClr val="008000"/>
            </a:solidFill>
            <a:ln w="25400" algn="ctr">
              <a:noFill/>
              <a:round/>
              <a:headEnd/>
              <a:tailEnd/>
            </a:ln>
          </p:spPr>
          <p:txBody>
            <a:bodyPr wrap="none" lIns="90000" tIns="46800" rIns="90000" bIns="46800" anchor="ctr"/>
            <a:lstStyle/>
            <a:p>
              <a:endParaRPr kumimoji="0" lang="zh-TW" altLang="en-US"/>
            </a:p>
          </p:txBody>
        </p:sp>
      </p:grpSp>
      <p:sp>
        <p:nvSpPr>
          <p:cNvPr id="118800" name="Rectangle 61"/>
          <p:cNvSpPr>
            <a:spLocks noChangeArrowheads="1"/>
          </p:cNvSpPr>
          <p:nvPr/>
        </p:nvSpPr>
        <p:spPr bwMode="auto">
          <a:xfrm>
            <a:off x="1571625" y="3929063"/>
            <a:ext cx="928688" cy="328612"/>
          </a:xfrm>
          <a:prstGeom prst="rect">
            <a:avLst/>
          </a:prstGeom>
          <a:noFill/>
          <a:ln w="9525">
            <a:noFill/>
            <a:miter lim="800000"/>
            <a:headEnd/>
            <a:tailEnd/>
          </a:ln>
        </p:spPr>
        <p:txBody>
          <a:bodyPr wrap="none" anchor="ctr"/>
          <a:lstStyle/>
          <a:p>
            <a:r>
              <a:rPr lang="zh-TW" altLang="en-US" sz="1900">
                <a:solidFill>
                  <a:schemeClr val="accent2"/>
                </a:solidFill>
                <a:latin typeface="標楷體" pitchFamily="65" charset="-120"/>
                <a:ea typeface="標楷體" pitchFamily="65" charset="-120"/>
              </a:rPr>
              <a:t>第</a:t>
            </a:r>
            <a:r>
              <a:rPr lang="en-US" altLang="zh-TW" sz="1900">
                <a:solidFill>
                  <a:schemeClr val="accent2"/>
                </a:solidFill>
                <a:latin typeface="Times New Roman" pitchFamily="18" charset="0"/>
                <a:ea typeface="標楷體" pitchFamily="65" charset="-120"/>
              </a:rPr>
              <a:t>8</a:t>
            </a:r>
            <a:r>
              <a:rPr lang="zh-TW" altLang="en-US" sz="1900">
                <a:solidFill>
                  <a:schemeClr val="accent2"/>
                </a:solidFill>
                <a:latin typeface="標楷體" pitchFamily="65" charset="-120"/>
                <a:ea typeface="標楷體" pitchFamily="65" charset="-120"/>
              </a:rPr>
              <a:t>級</a:t>
            </a:r>
          </a:p>
        </p:txBody>
      </p:sp>
      <p:sp>
        <p:nvSpPr>
          <p:cNvPr id="118801" name="Rectangle 62"/>
          <p:cNvSpPr>
            <a:spLocks noChangeArrowheads="1"/>
          </p:cNvSpPr>
          <p:nvPr/>
        </p:nvSpPr>
        <p:spPr bwMode="auto">
          <a:xfrm>
            <a:off x="4000500" y="3929063"/>
            <a:ext cx="935038" cy="328612"/>
          </a:xfrm>
          <a:prstGeom prst="rect">
            <a:avLst/>
          </a:prstGeom>
          <a:noFill/>
          <a:ln w="9525">
            <a:noFill/>
            <a:miter lim="800000"/>
            <a:headEnd/>
            <a:tailEnd/>
          </a:ln>
        </p:spPr>
        <p:txBody>
          <a:bodyPr wrap="none" anchor="ctr"/>
          <a:lstStyle/>
          <a:p>
            <a:endParaRPr lang="zh-TW" altLang="en-US" sz="1900">
              <a:solidFill>
                <a:schemeClr val="accent2"/>
              </a:solidFill>
              <a:latin typeface="標楷體" pitchFamily="65" charset="-120"/>
              <a:ea typeface="標楷體" pitchFamily="65" charset="-120"/>
            </a:endParaRPr>
          </a:p>
        </p:txBody>
      </p:sp>
      <p:sp>
        <p:nvSpPr>
          <p:cNvPr id="118802" name="Rectangle 63"/>
          <p:cNvSpPr>
            <a:spLocks noChangeArrowheads="1"/>
          </p:cNvSpPr>
          <p:nvPr/>
        </p:nvSpPr>
        <p:spPr bwMode="auto">
          <a:xfrm>
            <a:off x="4071938" y="3857625"/>
            <a:ext cx="935037" cy="328613"/>
          </a:xfrm>
          <a:prstGeom prst="rect">
            <a:avLst/>
          </a:prstGeom>
          <a:noFill/>
          <a:ln w="25400">
            <a:solidFill>
              <a:srgbClr val="FF0000"/>
            </a:solidFill>
            <a:miter lim="800000"/>
            <a:headEnd/>
            <a:tailEnd/>
          </a:ln>
        </p:spPr>
        <p:txBody>
          <a:bodyPr wrap="none" anchor="ctr"/>
          <a:lstStyle/>
          <a:p>
            <a:r>
              <a:rPr lang="zh-TW" altLang="en-US" sz="1900">
                <a:solidFill>
                  <a:schemeClr val="accent2"/>
                </a:solidFill>
                <a:latin typeface="標楷體" pitchFamily="65" charset="-120"/>
                <a:ea typeface="標楷體" pitchFamily="65" charset="-120"/>
              </a:rPr>
              <a:t>第</a:t>
            </a:r>
            <a:r>
              <a:rPr lang="en-US" altLang="zh-TW" sz="1900">
                <a:solidFill>
                  <a:schemeClr val="accent2"/>
                </a:solidFill>
                <a:latin typeface="Times New Roman" pitchFamily="18" charset="0"/>
                <a:ea typeface="標楷體" pitchFamily="65" charset="-120"/>
              </a:rPr>
              <a:t>16</a:t>
            </a:r>
            <a:r>
              <a:rPr lang="zh-TW" altLang="en-US" sz="1900">
                <a:solidFill>
                  <a:schemeClr val="accent2"/>
                </a:solidFill>
                <a:latin typeface="標楷體" pitchFamily="65" charset="-120"/>
                <a:ea typeface="標楷體" pitchFamily="65" charset="-120"/>
              </a:rPr>
              <a:t>級</a:t>
            </a:r>
          </a:p>
        </p:txBody>
      </p:sp>
      <p:sp>
        <p:nvSpPr>
          <p:cNvPr id="118803" name="Rectangle 64"/>
          <p:cNvSpPr>
            <a:spLocks noChangeArrowheads="1"/>
          </p:cNvSpPr>
          <p:nvPr/>
        </p:nvSpPr>
        <p:spPr bwMode="auto">
          <a:xfrm>
            <a:off x="6429375" y="3929063"/>
            <a:ext cx="935038" cy="328612"/>
          </a:xfrm>
          <a:prstGeom prst="rect">
            <a:avLst/>
          </a:prstGeom>
          <a:noFill/>
          <a:ln w="9525">
            <a:noFill/>
            <a:miter lim="800000"/>
            <a:headEnd/>
            <a:tailEnd/>
          </a:ln>
        </p:spPr>
        <p:txBody>
          <a:bodyPr wrap="none" anchor="ctr"/>
          <a:lstStyle/>
          <a:p>
            <a:r>
              <a:rPr lang="zh-TW" altLang="en-US" sz="1900">
                <a:solidFill>
                  <a:schemeClr val="accent2"/>
                </a:solidFill>
                <a:latin typeface="標楷體" pitchFamily="65" charset="-120"/>
                <a:ea typeface="標楷體" pitchFamily="65" charset="-120"/>
              </a:rPr>
              <a:t>第</a:t>
            </a:r>
            <a:r>
              <a:rPr lang="en-US" altLang="zh-TW" sz="1900">
                <a:solidFill>
                  <a:schemeClr val="accent2"/>
                </a:solidFill>
                <a:latin typeface="Times New Roman" pitchFamily="18" charset="0"/>
                <a:ea typeface="標楷體" pitchFamily="65" charset="-120"/>
              </a:rPr>
              <a:t>34</a:t>
            </a:r>
            <a:r>
              <a:rPr lang="zh-TW" altLang="en-US" sz="1900">
                <a:solidFill>
                  <a:schemeClr val="accent2"/>
                </a:solidFill>
                <a:latin typeface="標楷體" pitchFamily="65" charset="-120"/>
                <a:ea typeface="標楷體" pitchFamily="65" charset="-120"/>
              </a:rPr>
              <a:t>級</a:t>
            </a:r>
          </a:p>
        </p:txBody>
      </p:sp>
      <p:sp>
        <p:nvSpPr>
          <p:cNvPr id="118804" name="Rectangle 65"/>
          <p:cNvSpPr>
            <a:spLocks noChangeArrowheads="1"/>
          </p:cNvSpPr>
          <p:nvPr/>
        </p:nvSpPr>
        <p:spPr bwMode="auto">
          <a:xfrm>
            <a:off x="7524750" y="3933825"/>
            <a:ext cx="935038" cy="328613"/>
          </a:xfrm>
          <a:prstGeom prst="rect">
            <a:avLst/>
          </a:prstGeom>
          <a:noFill/>
          <a:ln w="25400">
            <a:solidFill>
              <a:srgbClr val="FF0000"/>
            </a:solidFill>
            <a:miter lim="800000"/>
            <a:headEnd/>
            <a:tailEnd/>
          </a:ln>
        </p:spPr>
        <p:txBody>
          <a:bodyPr wrap="none" anchor="ctr"/>
          <a:lstStyle/>
          <a:p>
            <a:r>
              <a:rPr lang="zh-TW" altLang="en-US" sz="1900">
                <a:solidFill>
                  <a:schemeClr val="accent2"/>
                </a:solidFill>
                <a:latin typeface="標楷體" pitchFamily="65" charset="-120"/>
                <a:ea typeface="標楷體" pitchFamily="65" charset="-120"/>
              </a:rPr>
              <a:t>第</a:t>
            </a:r>
            <a:r>
              <a:rPr lang="en-US" altLang="zh-TW" sz="1900">
                <a:solidFill>
                  <a:schemeClr val="accent2"/>
                </a:solidFill>
                <a:latin typeface="Times New Roman" pitchFamily="18" charset="0"/>
                <a:ea typeface="標楷體" pitchFamily="65" charset="-120"/>
              </a:rPr>
              <a:t>62</a:t>
            </a:r>
            <a:r>
              <a:rPr lang="zh-TW" altLang="en-US" sz="1900">
                <a:solidFill>
                  <a:schemeClr val="accent2"/>
                </a:solidFill>
                <a:latin typeface="標楷體" pitchFamily="65" charset="-120"/>
                <a:ea typeface="標楷體" pitchFamily="65" charset="-120"/>
              </a:rPr>
              <a:t>級</a:t>
            </a:r>
          </a:p>
        </p:txBody>
      </p:sp>
      <p:sp>
        <p:nvSpPr>
          <p:cNvPr id="118805" name="Text Box 66"/>
          <p:cNvSpPr txBox="1">
            <a:spLocks noChangeArrowheads="1"/>
          </p:cNvSpPr>
          <p:nvPr/>
        </p:nvSpPr>
        <p:spPr bwMode="auto">
          <a:xfrm>
            <a:off x="1500188" y="2857500"/>
            <a:ext cx="1143000" cy="384175"/>
          </a:xfrm>
          <a:prstGeom prst="rect">
            <a:avLst/>
          </a:prstGeom>
          <a:noFill/>
          <a:ln w="25400">
            <a:solidFill>
              <a:srgbClr val="FF0000"/>
            </a:solidFill>
            <a:miter lim="800000"/>
            <a:headEnd/>
            <a:tailEnd/>
          </a:ln>
        </p:spPr>
        <p:txBody>
          <a:bodyPr>
            <a:spAutoFit/>
          </a:bodyPr>
          <a:lstStyle/>
          <a:p>
            <a:pPr algn="ctr">
              <a:spcBef>
                <a:spcPct val="50000"/>
              </a:spcBef>
            </a:pPr>
            <a:r>
              <a:rPr lang="en-US" altLang="zh-TW" sz="1900">
                <a:solidFill>
                  <a:schemeClr val="accent2"/>
                </a:solidFill>
                <a:latin typeface="Times New Roman" pitchFamily="18" charset="0"/>
                <a:ea typeface="標楷體" pitchFamily="65" charset="-120"/>
              </a:rPr>
              <a:t>11,100</a:t>
            </a:r>
            <a:r>
              <a:rPr lang="zh-TW" altLang="en-US" sz="1900">
                <a:solidFill>
                  <a:schemeClr val="accent2"/>
                </a:solidFill>
                <a:latin typeface="Times New Roman" pitchFamily="18" charset="0"/>
                <a:ea typeface="標楷體" pitchFamily="65" charset="-120"/>
              </a:rPr>
              <a:t>元</a:t>
            </a:r>
          </a:p>
        </p:txBody>
      </p:sp>
      <p:sp>
        <p:nvSpPr>
          <p:cNvPr id="118806" name="Text Box 69"/>
          <p:cNvSpPr txBox="1">
            <a:spLocks noChangeArrowheads="1"/>
          </p:cNvSpPr>
          <p:nvPr/>
        </p:nvSpPr>
        <p:spPr bwMode="auto">
          <a:xfrm>
            <a:off x="6286500" y="2854325"/>
            <a:ext cx="1165225" cy="384175"/>
          </a:xfrm>
          <a:prstGeom prst="rect">
            <a:avLst/>
          </a:prstGeom>
          <a:noFill/>
          <a:ln w="25400">
            <a:solidFill>
              <a:srgbClr val="FF0000"/>
            </a:solidFill>
            <a:miter lim="800000"/>
            <a:headEnd/>
            <a:tailEnd/>
          </a:ln>
        </p:spPr>
        <p:txBody>
          <a:bodyPr>
            <a:spAutoFit/>
          </a:bodyPr>
          <a:lstStyle/>
          <a:p>
            <a:pPr algn="ctr">
              <a:spcBef>
                <a:spcPct val="50000"/>
              </a:spcBef>
            </a:pPr>
            <a:r>
              <a:rPr lang="en-US" altLang="zh-TW" sz="1900">
                <a:solidFill>
                  <a:schemeClr val="accent2"/>
                </a:solidFill>
                <a:latin typeface="Times New Roman" pitchFamily="18" charset="0"/>
                <a:ea typeface="標楷體" pitchFamily="65" charset="-120"/>
              </a:rPr>
              <a:t>43,900</a:t>
            </a:r>
            <a:r>
              <a:rPr lang="zh-TW" altLang="en-US" sz="1900">
                <a:solidFill>
                  <a:schemeClr val="accent2"/>
                </a:solidFill>
                <a:latin typeface="Times New Roman" pitchFamily="18" charset="0"/>
                <a:ea typeface="標楷體" pitchFamily="65" charset="-120"/>
              </a:rPr>
              <a:t>元</a:t>
            </a:r>
          </a:p>
        </p:txBody>
      </p:sp>
      <p:sp>
        <p:nvSpPr>
          <p:cNvPr id="118807" name="Text Box 70"/>
          <p:cNvSpPr txBox="1">
            <a:spLocks noChangeArrowheads="1"/>
          </p:cNvSpPr>
          <p:nvPr/>
        </p:nvSpPr>
        <p:spPr bwMode="auto">
          <a:xfrm>
            <a:off x="7451725" y="2854325"/>
            <a:ext cx="1441450" cy="396875"/>
          </a:xfrm>
          <a:prstGeom prst="rect">
            <a:avLst/>
          </a:prstGeom>
          <a:noFill/>
          <a:ln w="9525">
            <a:noFill/>
            <a:miter lim="800000"/>
            <a:headEnd/>
            <a:tailEnd/>
          </a:ln>
        </p:spPr>
        <p:txBody>
          <a:bodyPr>
            <a:spAutoFit/>
          </a:bodyPr>
          <a:lstStyle/>
          <a:p>
            <a:pPr algn="ctr">
              <a:spcBef>
                <a:spcPct val="50000"/>
              </a:spcBef>
            </a:pPr>
            <a:r>
              <a:rPr lang="en-US" altLang="zh-TW" sz="1900">
                <a:solidFill>
                  <a:schemeClr val="accent2"/>
                </a:solidFill>
                <a:latin typeface="Times New Roman" pitchFamily="18" charset="0"/>
                <a:ea typeface="標楷體" pitchFamily="65" charset="-120"/>
              </a:rPr>
              <a:t>150,000</a:t>
            </a:r>
            <a:r>
              <a:rPr lang="zh-TW" altLang="en-US" sz="1900">
                <a:solidFill>
                  <a:schemeClr val="accent2"/>
                </a:solidFill>
                <a:latin typeface="Times New Roman" pitchFamily="18" charset="0"/>
                <a:ea typeface="標楷體" pitchFamily="65" charset="-120"/>
              </a:rPr>
              <a:t>元</a:t>
            </a:r>
          </a:p>
        </p:txBody>
      </p:sp>
      <p:sp>
        <p:nvSpPr>
          <p:cNvPr id="118808" name="Rectangle 62"/>
          <p:cNvSpPr>
            <a:spLocks noChangeArrowheads="1"/>
          </p:cNvSpPr>
          <p:nvPr/>
        </p:nvSpPr>
        <p:spPr bwMode="auto">
          <a:xfrm>
            <a:off x="2714625" y="3929063"/>
            <a:ext cx="935038" cy="328612"/>
          </a:xfrm>
          <a:prstGeom prst="rect">
            <a:avLst/>
          </a:prstGeom>
          <a:noFill/>
          <a:ln w="9525">
            <a:noFill/>
            <a:miter lim="800000"/>
            <a:headEnd/>
            <a:tailEnd/>
          </a:ln>
        </p:spPr>
        <p:txBody>
          <a:bodyPr wrap="none" anchor="ctr"/>
          <a:lstStyle/>
          <a:p>
            <a:endParaRPr lang="zh-TW" altLang="en-US" sz="1900">
              <a:solidFill>
                <a:schemeClr val="accent2"/>
              </a:solidFill>
              <a:latin typeface="標楷體" pitchFamily="65" charset="-120"/>
              <a:ea typeface="標楷體" pitchFamily="65" charset="-120"/>
            </a:endParaRPr>
          </a:p>
        </p:txBody>
      </p:sp>
      <p:sp>
        <p:nvSpPr>
          <p:cNvPr id="118809" name="Text Box 15"/>
          <p:cNvSpPr txBox="1">
            <a:spLocks noChangeArrowheads="1"/>
          </p:cNvSpPr>
          <p:nvPr/>
        </p:nvSpPr>
        <p:spPr bwMode="auto">
          <a:xfrm>
            <a:off x="3429000" y="2286000"/>
            <a:ext cx="2071688" cy="1050925"/>
          </a:xfrm>
          <a:prstGeom prst="rect">
            <a:avLst/>
          </a:prstGeom>
          <a:noFill/>
          <a:ln w="9525">
            <a:noFill/>
            <a:miter lim="800000"/>
            <a:headEnd/>
            <a:tailEnd/>
          </a:ln>
        </p:spPr>
        <p:txBody>
          <a:bodyPr lIns="141045" tIns="70525" rIns="141045" bIns="70525">
            <a:spAutoFit/>
          </a:bodyPr>
          <a:lstStyle/>
          <a:p>
            <a:pPr algn="ctr" defTabSz="1414463">
              <a:lnSpc>
                <a:spcPts val="3000"/>
              </a:lnSpc>
            </a:pPr>
            <a:r>
              <a:rPr kumimoji="0" lang="en-US" altLang="zh-TW" sz="2000">
                <a:solidFill>
                  <a:srgbClr val="7030A0"/>
                </a:solidFill>
                <a:latin typeface="Times New Roman" pitchFamily="18" charset="0"/>
              </a:rPr>
              <a:t>(</a:t>
            </a:r>
            <a:r>
              <a:rPr kumimoji="0" lang="zh-TW" altLang="en-US" sz="2000">
                <a:solidFill>
                  <a:srgbClr val="7030A0"/>
                </a:solidFill>
                <a:latin typeface="Times New Roman" pitchFamily="18" charset="0"/>
              </a:rPr>
              <a:t>基本工資</a:t>
            </a:r>
            <a:r>
              <a:rPr kumimoji="0" lang="en-US" altLang="zh-TW" sz="2000">
                <a:solidFill>
                  <a:srgbClr val="7030A0"/>
                </a:solidFill>
                <a:latin typeface="Times New Roman" pitchFamily="18" charset="0"/>
              </a:rPr>
              <a:t> )</a:t>
            </a:r>
          </a:p>
          <a:p>
            <a:pPr defTabSz="1414463">
              <a:lnSpc>
                <a:spcPts val="3000"/>
              </a:lnSpc>
              <a:spcBef>
                <a:spcPct val="50000"/>
              </a:spcBef>
            </a:pPr>
            <a:r>
              <a:rPr kumimoji="0" lang="zh-TW" altLang="en-US">
                <a:solidFill>
                  <a:srgbClr val="CC0000"/>
                </a:solidFill>
                <a:latin typeface="Times New Roman" pitchFamily="18" charset="0"/>
              </a:rPr>
              <a:t>        </a:t>
            </a:r>
            <a:r>
              <a:rPr kumimoji="0" lang="en-US" altLang="zh-TW">
                <a:solidFill>
                  <a:srgbClr val="CC0000"/>
                </a:solidFill>
                <a:latin typeface="Times New Roman" pitchFamily="18" charset="0"/>
              </a:rPr>
              <a:t>20,008</a:t>
            </a:r>
            <a:r>
              <a:rPr kumimoji="0" lang="zh-TW" altLang="en-US">
                <a:solidFill>
                  <a:srgbClr val="CC0000"/>
                </a:solidFill>
                <a:latin typeface="Times New Roman" pitchFamily="18" charset="0"/>
              </a:rPr>
              <a:t>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3928"/>
                                        </p:tgtEl>
                                        <p:attrNameLst>
                                          <p:attrName>style.visibility</p:attrName>
                                        </p:attrNameLst>
                                      </p:cBhvr>
                                      <p:to>
                                        <p:strVal val="visible"/>
                                      </p:to>
                                    </p:set>
                                    <p:anim calcmode="lin" valueType="num">
                                      <p:cBhvr>
                                        <p:cTn id="7" dur="500" fill="hold"/>
                                        <p:tgtEl>
                                          <p:spTgt spid="123928"/>
                                        </p:tgtEl>
                                        <p:attrNameLst>
                                          <p:attrName>ppt_w</p:attrName>
                                        </p:attrNameLst>
                                      </p:cBhvr>
                                      <p:tavLst>
                                        <p:tav tm="0">
                                          <p:val>
                                            <p:fltVal val="0"/>
                                          </p:val>
                                        </p:tav>
                                        <p:tav tm="100000">
                                          <p:val>
                                            <p:strVal val="#ppt_w"/>
                                          </p:val>
                                        </p:tav>
                                      </p:tavLst>
                                    </p:anim>
                                    <p:anim calcmode="lin" valueType="num">
                                      <p:cBhvr>
                                        <p:cTn id="8" dur="500" fill="hold"/>
                                        <p:tgtEl>
                                          <p:spTgt spid="123928"/>
                                        </p:tgtEl>
                                        <p:attrNameLst>
                                          <p:attrName>ppt_h</p:attrName>
                                        </p:attrNameLst>
                                      </p:cBhvr>
                                      <p:tavLst>
                                        <p:tav tm="0">
                                          <p:val>
                                            <p:fltVal val="0"/>
                                          </p:val>
                                        </p:tav>
                                        <p:tav tm="100000">
                                          <p:val>
                                            <p:strVal val="#ppt_h"/>
                                          </p:val>
                                        </p:tav>
                                      </p:tavLst>
                                    </p:anim>
                                    <p:animEffect transition="in" filter="fade">
                                      <p:cBhvr>
                                        <p:cTn id="9" dur="500"/>
                                        <p:tgtEl>
                                          <p:spTgt spid="123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468313" y="0"/>
            <a:ext cx="8229600" cy="1143000"/>
          </a:xfrm>
        </p:spPr>
        <p:txBody>
          <a:bodyPr/>
          <a:lstStyle/>
          <a:p>
            <a:pPr eaLnBrk="1" hangingPunct="1">
              <a:defRPr/>
            </a:pPr>
            <a:r>
              <a:rPr lang="zh-TW" altLang="en-US" sz="4000" b="1" dirty="0" smtClean="0">
                <a:solidFill>
                  <a:srgbClr val="FF0066"/>
                </a:solidFill>
                <a:effectLst>
                  <a:outerShdw blurRad="38100" dist="38100" dir="2700000" algn="tl">
                    <a:srgbClr val="C0C0C0"/>
                  </a:outerShdw>
                </a:effectLst>
                <a:ea typeface="標楷體" pitchFamily="65" charset="-120"/>
              </a:rPr>
              <a:t>勞工退休金請領條件</a:t>
            </a:r>
          </a:p>
        </p:txBody>
      </p:sp>
      <p:sp>
        <p:nvSpPr>
          <p:cNvPr id="119811" name="Rectangle 3"/>
          <p:cNvSpPr>
            <a:spLocks noChangeArrowheads="1"/>
          </p:cNvSpPr>
          <p:nvPr/>
        </p:nvSpPr>
        <p:spPr bwMode="auto">
          <a:xfrm>
            <a:off x="2771775" y="5715000"/>
            <a:ext cx="1655763" cy="784225"/>
          </a:xfrm>
          <a:prstGeom prst="rect">
            <a:avLst/>
          </a:prstGeom>
          <a:solidFill>
            <a:srgbClr val="99CCFF"/>
          </a:solidFill>
          <a:ln w="76200" algn="ctr">
            <a:noFill/>
            <a:prstDash val="sysDot"/>
            <a:miter lim="800000"/>
            <a:headEnd/>
            <a:tailEnd/>
          </a:ln>
        </p:spPr>
        <p:txBody>
          <a:bodyPr anchor="ctr">
            <a:spAutoFit/>
          </a:bodyPr>
          <a:lstStyle/>
          <a:p>
            <a:endParaRPr kumimoji="0" lang="zh-TW" altLang="en-US"/>
          </a:p>
        </p:txBody>
      </p:sp>
      <p:sp>
        <p:nvSpPr>
          <p:cNvPr id="104453" name="AutoShape 5"/>
          <p:cNvSpPr>
            <a:spLocks noChangeArrowheads="1"/>
          </p:cNvSpPr>
          <p:nvPr/>
        </p:nvSpPr>
        <p:spPr bwMode="auto">
          <a:xfrm>
            <a:off x="571500" y="5429250"/>
            <a:ext cx="1758950" cy="684213"/>
          </a:xfrm>
          <a:prstGeom prst="roundRect">
            <a:avLst>
              <a:gd name="adj" fmla="val 16667"/>
            </a:avLst>
          </a:prstGeom>
          <a:noFill/>
          <a:ln w="57150" algn="ctr">
            <a:solidFill>
              <a:schemeClr val="accent6">
                <a:lumMod val="60000"/>
                <a:lumOff val="40000"/>
              </a:schemeClr>
            </a:solidFill>
            <a:prstDash val="sysDot"/>
            <a:round/>
            <a:headEnd/>
            <a:tailEnd/>
          </a:ln>
          <a:effectLst/>
        </p:spPr>
        <p:txBody>
          <a:bodyPr anchor="ctr">
            <a:spAutoFit/>
          </a:bodyPr>
          <a:lstStyle/>
          <a:p>
            <a:pPr>
              <a:defRPr/>
            </a:pPr>
            <a:endParaRPr kumimoji="0" lang="zh-TW" altLang="en-US">
              <a:ea typeface="新細明體" pitchFamily="18" charset="-120"/>
            </a:endParaRPr>
          </a:p>
        </p:txBody>
      </p:sp>
      <p:sp>
        <p:nvSpPr>
          <p:cNvPr id="119813" name="AutoShape 6"/>
          <p:cNvSpPr>
            <a:spLocks/>
          </p:cNvSpPr>
          <p:nvPr/>
        </p:nvSpPr>
        <p:spPr bwMode="auto">
          <a:xfrm>
            <a:off x="2500313" y="5286375"/>
            <a:ext cx="200025" cy="1008063"/>
          </a:xfrm>
          <a:prstGeom prst="leftBrace">
            <a:avLst>
              <a:gd name="adj1" fmla="val 39758"/>
              <a:gd name="adj2" fmla="val 50000"/>
            </a:avLst>
          </a:prstGeom>
          <a:noFill/>
          <a:ln w="38100">
            <a:solidFill>
              <a:srgbClr val="CC0099"/>
            </a:solidFill>
            <a:round/>
            <a:headEnd/>
            <a:tailEnd/>
          </a:ln>
        </p:spPr>
        <p:txBody>
          <a:bodyPr anchor="ctr">
            <a:spAutoFit/>
          </a:bodyPr>
          <a:lstStyle/>
          <a:p>
            <a:endParaRPr kumimoji="0" lang="zh-TW" altLang="en-US"/>
          </a:p>
        </p:txBody>
      </p:sp>
      <p:sp>
        <p:nvSpPr>
          <p:cNvPr id="119814" name="AutoShape 11"/>
          <p:cNvSpPr>
            <a:spLocks noChangeArrowheads="1"/>
          </p:cNvSpPr>
          <p:nvPr/>
        </p:nvSpPr>
        <p:spPr bwMode="auto">
          <a:xfrm>
            <a:off x="5572125" y="5429250"/>
            <a:ext cx="2357438" cy="674688"/>
          </a:xfrm>
          <a:prstGeom prst="roundRect">
            <a:avLst>
              <a:gd name="adj" fmla="val 16667"/>
            </a:avLst>
          </a:prstGeom>
          <a:noFill/>
          <a:ln w="57150" algn="ctr">
            <a:solidFill>
              <a:srgbClr val="FF3399"/>
            </a:solidFill>
            <a:prstDash val="sysDot"/>
            <a:round/>
            <a:headEnd/>
            <a:tailEnd/>
          </a:ln>
        </p:spPr>
        <p:txBody>
          <a:bodyPr anchor="ctr">
            <a:spAutoFit/>
          </a:bodyPr>
          <a:lstStyle/>
          <a:p>
            <a:endParaRPr kumimoji="0" lang="zh-TW" altLang="en-US"/>
          </a:p>
        </p:txBody>
      </p:sp>
      <p:grpSp>
        <p:nvGrpSpPr>
          <p:cNvPr id="2" name="Group 12"/>
          <p:cNvGrpSpPr>
            <a:grpSpLocks/>
          </p:cNvGrpSpPr>
          <p:nvPr/>
        </p:nvGrpSpPr>
        <p:grpSpPr bwMode="auto">
          <a:xfrm>
            <a:off x="571500" y="3143250"/>
            <a:ext cx="7937500" cy="900113"/>
            <a:chOff x="291" y="2310"/>
            <a:chExt cx="5045" cy="567"/>
          </a:xfrm>
        </p:grpSpPr>
        <p:sp>
          <p:nvSpPr>
            <p:cNvPr id="119837" name="Text Box 13"/>
            <p:cNvSpPr txBox="1">
              <a:spLocks noChangeArrowheads="1"/>
            </p:cNvSpPr>
            <p:nvPr/>
          </p:nvSpPr>
          <p:spPr bwMode="auto">
            <a:xfrm>
              <a:off x="336" y="2310"/>
              <a:ext cx="4950" cy="556"/>
            </a:xfrm>
            <a:prstGeom prst="rect">
              <a:avLst/>
            </a:prstGeom>
            <a:noFill/>
            <a:ln w="76200" algn="ctr">
              <a:noFill/>
              <a:prstDash val="sysDot"/>
              <a:miter lim="800000"/>
              <a:headEnd/>
              <a:tailEnd/>
            </a:ln>
          </p:spPr>
          <p:txBody>
            <a:bodyPr>
              <a:spAutoFit/>
            </a:bodyPr>
            <a:lstStyle/>
            <a:p>
              <a:pPr>
                <a:lnSpc>
                  <a:spcPts val="3200"/>
                </a:lnSpc>
                <a:spcBef>
                  <a:spcPct val="50000"/>
                </a:spcBef>
              </a:pPr>
              <a:r>
                <a:rPr lang="zh-TW" altLang="en-US" sz="2400">
                  <a:solidFill>
                    <a:srgbClr val="336600"/>
                  </a:solidFill>
                  <a:ea typeface="標楷體" pitchFamily="65" charset="-120"/>
                </a:rPr>
                <a:t>工作年資以有實際提繳退休金之月數計算，年資中斷者，其前後提繳年資合併計算。</a:t>
              </a:r>
            </a:p>
          </p:txBody>
        </p:sp>
        <p:sp>
          <p:nvSpPr>
            <p:cNvPr id="104477" name="AutoShape 14"/>
            <p:cNvSpPr>
              <a:spLocks noChangeArrowheads="1"/>
            </p:cNvSpPr>
            <p:nvPr/>
          </p:nvSpPr>
          <p:spPr bwMode="auto">
            <a:xfrm>
              <a:off x="291" y="2310"/>
              <a:ext cx="5045" cy="567"/>
            </a:xfrm>
            <a:prstGeom prst="roundRect">
              <a:avLst>
                <a:gd name="adj" fmla="val 16667"/>
              </a:avLst>
            </a:prstGeom>
            <a:noFill/>
            <a:ln w="57150" algn="ctr">
              <a:solidFill>
                <a:schemeClr val="accent6">
                  <a:lumMod val="60000"/>
                  <a:lumOff val="40000"/>
                </a:schemeClr>
              </a:solidFill>
              <a:prstDash val="sysDot"/>
              <a:round/>
              <a:headEnd/>
              <a:tailEnd/>
            </a:ln>
            <a:effectLst/>
          </p:spPr>
          <p:txBody>
            <a:bodyPr anchor="ctr">
              <a:spAutoFit/>
            </a:bodyPr>
            <a:lstStyle/>
            <a:p>
              <a:pPr>
                <a:defRPr/>
              </a:pPr>
              <a:endParaRPr kumimoji="0" lang="zh-TW" altLang="en-US">
                <a:ea typeface="新細明體" pitchFamily="18" charset="-120"/>
              </a:endParaRPr>
            </a:p>
          </p:txBody>
        </p:sp>
      </p:grpSp>
      <p:sp>
        <p:nvSpPr>
          <p:cNvPr id="132112" name="Text Box 16"/>
          <p:cNvSpPr txBox="1">
            <a:spLocks noChangeArrowheads="1"/>
          </p:cNvSpPr>
          <p:nvPr/>
        </p:nvSpPr>
        <p:spPr bwMode="auto">
          <a:xfrm>
            <a:off x="571500" y="5500688"/>
            <a:ext cx="1800225" cy="539750"/>
          </a:xfrm>
          <a:prstGeom prst="rect">
            <a:avLst/>
          </a:prstGeom>
          <a:noFill/>
          <a:ln w="9525">
            <a:noFill/>
            <a:miter lim="800000"/>
            <a:headEnd/>
            <a:tailEnd/>
          </a:ln>
        </p:spPr>
        <p:txBody>
          <a:bodyPr>
            <a:spAutoFit/>
          </a:bodyPr>
          <a:lstStyle/>
          <a:p>
            <a:pPr>
              <a:spcBef>
                <a:spcPct val="50000"/>
              </a:spcBef>
            </a:pPr>
            <a:r>
              <a:rPr lang="zh-TW" altLang="en-US" sz="2400">
                <a:solidFill>
                  <a:srgbClr val="993300"/>
                </a:solidFill>
                <a:latin typeface="標楷體" pitchFamily="65" charset="-120"/>
                <a:ea typeface="標楷體" pitchFamily="65" charset="-120"/>
              </a:rPr>
              <a:t>勞工死亡者</a:t>
            </a:r>
          </a:p>
        </p:txBody>
      </p:sp>
      <p:sp>
        <p:nvSpPr>
          <p:cNvPr id="119817" name="Rectangle 4"/>
          <p:cNvSpPr>
            <a:spLocks noChangeArrowheads="1"/>
          </p:cNvSpPr>
          <p:nvPr/>
        </p:nvSpPr>
        <p:spPr bwMode="auto">
          <a:xfrm>
            <a:off x="2771775" y="5005388"/>
            <a:ext cx="1655763" cy="542925"/>
          </a:xfrm>
          <a:prstGeom prst="rect">
            <a:avLst/>
          </a:prstGeom>
          <a:solidFill>
            <a:srgbClr val="99CCFF"/>
          </a:solidFill>
          <a:ln w="76200" algn="ctr">
            <a:noFill/>
            <a:prstDash val="sysDot"/>
            <a:miter lim="800000"/>
            <a:headEnd/>
            <a:tailEnd/>
          </a:ln>
        </p:spPr>
        <p:txBody>
          <a:bodyPr wrap="none" anchor="ctr">
            <a:spAutoFit/>
          </a:bodyPr>
          <a:lstStyle/>
          <a:p>
            <a:endParaRPr kumimoji="0" lang="zh-TW" altLang="en-US"/>
          </a:p>
        </p:txBody>
      </p:sp>
      <p:sp>
        <p:nvSpPr>
          <p:cNvPr id="119818" name="Line 7"/>
          <p:cNvSpPr>
            <a:spLocks noChangeShapeType="1"/>
          </p:cNvSpPr>
          <p:nvPr/>
        </p:nvSpPr>
        <p:spPr bwMode="auto">
          <a:xfrm>
            <a:off x="4356100" y="5208588"/>
            <a:ext cx="390525" cy="0"/>
          </a:xfrm>
          <a:prstGeom prst="line">
            <a:avLst/>
          </a:prstGeom>
          <a:noFill/>
          <a:ln w="190500">
            <a:solidFill>
              <a:srgbClr val="99CCFF"/>
            </a:solidFill>
            <a:round/>
            <a:headEnd/>
            <a:tailEnd/>
          </a:ln>
        </p:spPr>
        <p:txBody>
          <a:bodyPr>
            <a:spAutoFit/>
          </a:bodyPr>
          <a:lstStyle/>
          <a:p>
            <a:endParaRPr lang="zh-TW" altLang="en-US"/>
          </a:p>
        </p:txBody>
      </p:sp>
      <p:sp>
        <p:nvSpPr>
          <p:cNvPr id="119819" name="Line 8"/>
          <p:cNvSpPr>
            <a:spLocks noChangeShapeType="1"/>
          </p:cNvSpPr>
          <p:nvPr/>
        </p:nvSpPr>
        <p:spPr bwMode="auto">
          <a:xfrm>
            <a:off x="4349750" y="6175375"/>
            <a:ext cx="390525" cy="0"/>
          </a:xfrm>
          <a:prstGeom prst="line">
            <a:avLst/>
          </a:prstGeom>
          <a:noFill/>
          <a:ln w="190500">
            <a:solidFill>
              <a:srgbClr val="99CCFF"/>
            </a:solidFill>
            <a:round/>
            <a:headEnd/>
            <a:tailEnd/>
          </a:ln>
        </p:spPr>
        <p:txBody>
          <a:bodyPr>
            <a:spAutoFit/>
          </a:bodyPr>
          <a:lstStyle/>
          <a:p>
            <a:endParaRPr lang="zh-TW" altLang="en-US"/>
          </a:p>
        </p:txBody>
      </p:sp>
      <p:sp>
        <p:nvSpPr>
          <p:cNvPr id="119820" name="Line 9"/>
          <p:cNvSpPr>
            <a:spLocks noChangeShapeType="1"/>
          </p:cNvSpPr>
          <p:nvPr/>
        </p:nvSpPr>
        <p:spPr bwMode="auto">
          <a:xfrm>
            <a:off x="4824413" y="5111750"/>
            <a:ext cx="1587" cy="1152525"/>
          </a:xfrm>
          <a:prstGeom prst="line">
            <a:avLst/>
          </a:prstGeom>
          <a:noFill/>
          <a:ln w="190500">
            <a:solidFill>
              <a:srgbClr val="99CCFF"/>
            </a:solidFill>
            <a:round/>
            <a:headEnd/>
            <a:tailEnd/>
          </a:ln>
        </p:spPr>
        <p:txBody>
          <a:bodyPr>
            <a:spAutoFit/>
          </a:bodyPr>
          <a:lstStyle/>
          <a:p>
            <a:endParaRPr lang="zh-TW" altLang="en-US"/>
          </a:p>
        </p:txBody>
      </p:sp>
      <p:sp>
        <p:nvSpPr>
          <p:cNvPr id="119821" name="Line 10"/>
          <p:cNvSpPr>
            <a:spLocks noChangeShapeType="1"/>
          </p:cNvSpPr>
          <p:nvPr/>
        </p:nvSpPr>
        <p:spPr bwMode="auto">
          <a:xfrm>
            <a:off x="4816475" y="5759450"/>
            <a:ext cx="660400" cy="9525"/>
          </a:xfrm>
          <a:prstGeom prst="line">
            <a:avLst/>
          </a:prstGeom>
          <a:noFill/>
          <a:ln w="127000">
            <a:solidFill>
              <a:srgbClr val="99CCFF"/>
            </a:solidFill>
            <a:round/>
            <a:headEnd/>
            <a:tailEnd type="triangle" w="med" len="med"/>
          </a:ln>
        </p:spPr>
        <p:txBody>
          <a:bodyPr>
            <a:spAutoFit/>
          </a:bodyPr>
          <a:lstStyle/>
          <a:p>
            <a:endParaRPr lang="zh-TW" altLang="en-US"/>
          </a:p>
        </p:txBody>
      </p:sp>
      <p:sp>
        <p:nvSpPr>
          <p:cNvPr id="132113" name="Text Box 17"/>
          <p:cNvSpPr txBox="1">
            <a:spLocks noChangeArrowheads="1"/>
          </p:cNvSpPr>
          <p:nvPr/>
        </p:nvSpPr>
        <p:spPr bwMode="auto">
          <a:xfrm>
            <a:off x="3071813" y="5000625"/>
            <a:ext cx="825500" cy="519113"/>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kumimoji="1">
                <a:solidFill>
                  <a:schemeClr val="tx1"/>
                </a:solidFill>
                <a:latin typeface="Arial" charset="0"/>
                <a:ea typeface="新細明體" pitchFamily="18" charset="-120"/>
              </a:defRPr>
            </a:lvl1pPr>
            <a:lvl2pPr marL="541338">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spcBef>
                <a:spcPct val="50000"/>
              </a:spcBef>
              <a:defRPr/>
            </a:pPr>
            <a:r>
              <a:rPr lang="zh-TW" altLang="en-US" sz="2400" dirty="0" smtClean="0">
                <a:solidFill>
                  <a:schemeClr val="accent2"/>
                </a:solidFill>
                <a:ea typeface="標楷體" pitchFamily="65" charset="-120"/>
              </a:rPr>
              <a:t>遺屬</a:t>
            </a:r>
            <a:r>
              <a:rPr lang="zh-TW" altLang="en-US" dirty="0" smtClean="0">
                <a:solidFill>
                  <a:schemeClr val="accent2"/>
                </a:solidFill>
                <a:effectLst>
                  <a:outerShdw blurRad="38100" dist="38100" dir="2700000" algn="tl">
                    <a:srgbClr val="C0C0C0"/>
                  </a:outerShdw>
                </a:effectLst>
              </a:rPr>
              <a:t> </a:t>
            </a:r>
          </a:p>
        </p:txBody>
      </p:sp>
      <p:sp>
        <p:nvSpPr>
          <p:cNvPr id="119823" name="Text Box 18"/>
          <p:cNvSpPr txBox="1">
            <a:spLocks noChangeArrowheads="1"/>
          </p:cNvSpPr>
          <p:nvPr/>
        </p:nvSpPr>
        <p:spPr bwMode="auto">
          <a:xfrm>
            <a:off x="2857500" y="5643563"/>
            <a:ext cx="1504950" cy="822325"/>
          </a:xfrm>
          <a:prstGeom prst="rect">
            <a:avLst/>
          </a:prstGeom>
          <a:noFill/>
          <a:ln w="76200" algn="ctr">
            <a:noFill/>
            <a:prstDash val="sysDot"/>
            <a:miter lim="800000"/>
            <a:headEnd/>
            <a:tailEnd/>
          </a:ln>
        </p:spPr>
        <p:txBody>
          <a:bodyPr>
            <a:spAutoFit/>
          </a:bodyPr>
          <a:lstStyle/>
          <a:p>
            <a:pPr>
              <a:spcBef>
                <a:spcPct val="50000"/>
              </a:spcBef>
            </a:pPr>
            <a:r>
              <a:rPr lang="zh-TW" altLang="en-US" sz="2400">
                <a:solidFill>
                  <a:schemeClr val="accent2"/>
                </a:solidFill>
                <a:latin typeface="標楷體" pitchFamily="65" charset="-120"/>
                <a:ea typeface="標楷體" pitchFamily="65" charset="-120"/>
              </a:rPr>
              <a:t>遺囑指定請領人 </a:t>
            </a:r>
          </a:p>
        </p:txBody>
      </p:sp>
      <p:sp>
        <p:nvSpPr>
          <p:cNvPr id="104466" name="AutoShape 22"/>
          <p:cNvSpPr>
            <a:spLocks noChangeArrowheads="1"/>
          </p:cNvSpPr>
          <p:nvPr/>
        </p:nvSpPr>
        <p:spPr bwMode="auto">
          <a:xfrm>
            <a:off x="3575050" y="1071563"/>
            <a:ext cx="2376488" cy="900112"/>
          </a:xfrm>
          <a:prstGeom prst="rightArrowCallout">
            <a:avLst>
              <a:gd name="adj1" fmla="val 25000"/>
              <a:gd name="adj2" fmla="val 25000"/>
              <a:gd name="adj3" fmla="val 37478"/>
              <a:gd name="adj4" fmla="val 66667"/>
            </a:avLst>
          </a:prstGeom>
          <a:solidFill>
            <a:schemeClr val="accent6">
              <a:lumMod val="20000"/>
              <a:lumOff val="80000"/>
            </a:schemeClr>
          </a:solidFill>
          <a:ln w="76200" algn="ctr">
            <a:noFill/>
            <a:prstDash val="sysDot"/>
            <a:miter lim="800000"/>
            <a:headEnd/>
            <a:tailEnd/>
          </a:ln>
          <a:effectLst/>
        </p:spPr>
        <p:txBody>
          <a:bodyPr anchor="ctr">
            <a:spAutoFit/>
          </a:bodyPr>
          <a:lstStyle/>
          <a:p>
            <a:pPr>
              <a:defRPr/>
            </a:pPr>
            <a:endParaRPr kumimoji="0" lang="zh-TW" altLang="en-US">
              <a:ea typeface="新細明體" pitchFamily="18" charset="-120"/>
            </a:endParaRPr>
          </a:p>
        </p:txBody>
      </p:sp>
      <p:sp>
        <p:nvSpPr>
          <p:cNvPr id="104467" name="AutoShape 23"/>
          <p:cNvSpPr>
            <a:spLocks noChangeArrowheads="1"/>
          </p:cNvSpPr>
          <p:nvPr/>
        </p:nvSpPr>
        <p:spPr bwMode="auto">
          <a:xfrm>
            <a:off x="571500" y="1500188"/>
            <a:ext cx="2411413" cy="790575"/>
          </a:xfrm>
          <a:prstGeom prst="roundRect">
            <a:avLst>
              <a:gd name="adj" fmla="val 16667"/>
            </a:avLst>
          </a:prstGeom>
          <a:noFill/>
          <a:ln w="57150" algn="ctr">
            <a:solidFill>
              <a:schemeClr val="accent6">
                <a:lumMod val="60000"/>
                <a:lumOff val="40000"/>
              </a:schemeClr>
            </a:solidFill>
            <a:prstDash val="sysDot"/>
            <a:round/>
            <a:headEnd/>
            <a:tailEnd/>
          </a:ln>
          <a:effectLst/>
        </p:spPr>
        <p:txBody>
          <a:bodyPr anchor="ctr">
            <a:spAutoFit/>
          </a:bodyPr>
          <a:lstStyle/>
          <a:p>
            <a:pPr>
              <a:defRPr/>
            </a:pPr>
            <a:endParaRPr kumimoji="0" lang="zh-TW" altLang="en-US">
              <a:ea typeface="新細明體" pitchFamily="18" charset="-120"/>
            </a:endParaRPr>
          </a:p>
        </p:txBody>
      </p:sp>
      <p:sp>
        <p:nvSpPr>
          <p:cNvPr id="119826" name="AutoShape 24"/>
          <p:cNvSpPr>
            <a:spLocks/>
          </p:cNvSpPr>
          <p:nvPr/>
        </p:nvSpPr>
        <p:spPr bwMode="auto">
          <a:xfrm>
            <a:off x="3286125" y="1357313"/>
            <a:ext cx="238125" cy="1196975"/>
          </a:xfrm>
          <a:prstGeom prst="leftBrace">
            <a:avLst>
              <a:gd name="adj1" fmla="val 41889"/>
              <a:gd name="adj2" fmla="val 50000"/>
            </a:avLst>
          </a:prstGeom>
          <a:noFill/>
          <a:ln w="38100">
            <a:solidFill>
              <a:srgbClr val="CC0099"/>
            </a:solidFill>
            <a:round/>
            <a:headEnd/>
            <a:tailEnd/>
          </a:ln>
        </p:spPr>
        <p:txBody>
          <a:bodyPr anchor="ctr">
            <a:spAutoFit/>
          </a:bodyPr>
          <a:lstStyle/>
          <a:p>
            <a:endParaRPr kumimoji="0" lang="zh-TW" altLang="en-US"/>
          </a:p>
        </p:txBody>
      </p:sp>
      <p:sp>
        <p:nvSpPr>
          <p:cNvPr id="119827" name="AutoShape 25"/>
          <p:cNvSpPr>
            <a:spLocks noChangeArrowheads="1"/>
          </p:cNvSpPr>
          <p:nvPr/>
        </p:nvSpPr>
        <p:spPr bwMode="auto">
          <a:xfrm>
            <a:off x="6000750" y="1214438"/>
            <a:ext cx="2370138" cy="614362"/>
          </a:xfrm>
          <a:prstGeom prst="roundRect">
            <a:avLst>
              <a:gd name="adj" fmla="val 16667"/>
            </a:avLst>
          </a:prstGeom>
          <a:noFill/>
          <a:ln w="57150" algn="ctr">
            <a:solidFill>
              <a:srgbClr val="FF9933"/>
            </a:solidFill>
            <a:prstDash val="sysDot"/>
            <a:round/>
            <a:headEnd/>
            <a:tailEnd/>
          </a:ln>
        </p:spPr>
        <p:txBody>
          <a:bodyPr wrap="none" anchor="ctr">
            <a:spAutoFit/>
          </a:bodyPr>
          <a:lstStyle/>
          <a:p>
            <a:endParaRPr kumimoji="0" lang="zh-TW" altLang="en-US"/>
          </a:p>
        </p:txBody>
      </p:sp>
      <p:sp>
        <p:nvSpPr>
          <p:cNvPr id="119828" name="AutoShape 26"/>
          <p:cNvSpPr>
            <a:spLocks noChangeArrowheads="1"/>
          </p:cNvSpPr>
          <p:nvPr/>
        </p:nvSpPr>
        <p:spPr bwMode="auto">
          <a:xfrm>
            <a:off x="6000750" y="2143125"/>
            <a:ext cx="2447925" cy="649288"/>
          </a:xfrm>
          <a:prstGeom prst="roundRect">
            <a:avLst>
              <a:gd name="adj" fmla="val 16667"/>
            </a:avLst>
          </a:prstGeom>
          <a:noFill/>
          <a:ln w="57150" algn="ctr">
            <a:solidFill>
              <a:srgbClr val="FF9933"/>
            </a:solidFill>
            <a:prstDash val="sysDot"/>
            <a:round/>
            <a:headEnd/>
            <a:tailEnd/>
          </a:ln>
        </p:spPr>
        <p:txBody>
          <a:bodyPr anchor="ctr">
            <a:spAutoFit/>
          </a:bodyPr>
          <a:lstStyle/>
          <a:p>
            <a:endParaRPr kumimoji="0" lang="zh-TW" altLang="en-US"/>
          </a:p>
        </p:txBody>
      </p:sp>
      <p:sp>
        <p:nvSpPr>
          <p:cNvPr id="132123" name="Text Box 27"/>
          <p:cNvSpPr txBox="1">
            <a:spLocks noChangeArrowheads="1"/>
          </p:cNvSpPr>
          <p:nvPr/>
        </p:nvSpPr>
        <p:spPr bwMode="auto">
          <a:xfrm>
            <a:off x="642938" y="1643063"/>
            <a:ext cx="2351087" cy="49212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kumimoji="1">
                <a:solidFill>
                  <a:schemeClr val="tx1"/>
                </a:solidFill>
                <a:latin typeface="Arial" charset="0"/>
                <a:ea typeface="新細明體" pitchFamily="18" charset="-120"/>
              </a:defRPr>
            </a:lvl1pPr>
            <a:lvl2pPr marL="541338">
              <a:defRPr kumimoji="1">
                <a:solidFill>
                  <a:schemeClr val="tx1"/>
                </a:solidFill>
                <a:latin typeface="Arial" charset="0"/>
                <a:ea typeface="新細明體" pitchFamily="18" charset="-120"/>
              </a:defRPr>
            </a:lvl2pPr>
            <a:lvl3pPr>
              <a:defRPr kumimoji="1">
                <a:solidFill>
                  <a:schemeClr val="tx1"/>
                </a:solidFill>
                <a:latin typeface="Arial" charset="0"/>
                <a:ea typeface="新細明體" pitchFamily="18" charset="-120"/>
              </a:defRPr>
            </a:lvl3pPr>
            <a:lvl4pPr>
              <a:defRPr kumimoji="1">
                <a:solidFill>
                  <a:schemeClr val="tx1"/>
                </a:solidFill>
                <a:latin typeface="Arial" charset="0"/>
                <a:ea typeface="新細明體" pitchFamily="18" charset="-120"/>
              </a:defRPr>
            </a:lvl4pPr>
            <a:lvl5pPr>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spcBef>
                <a:spcPct val="50000"/>
              </a:spcBef>
              <a:defRPr/>
            </a:pPr>
            <a:r>
              <a:rPr lang="zh-TW" altLang="en-US" sz="2600" dirty="0" smtClean="0">
                <a:solidFill>
                  <a:srgbClr val="993300"/>
                </a:solidFill>
                <a:latin typeface="標楷體" pitchFamily="65" charset="-120"/>
                <a:ea typeface="標楷體" pitchFamily="65" charset="-120"/>
              </a:rPr>
              <a:t>勞工年滿</a:t>
            </a:r>
            <a:r>
              <a:rPr lang="en-US" altLang="zh-TW" sz="2600" dirty="0" smtClean="0">
                <a:solidFill>
                  <a:srgbClr val="993300"/>
                </a:solidFill>
                <a:latin typeface="標楷體" pitchFamily="65" charset="-120"/>
                <a:ea typeface="標楷體" pitchFamily="65" charset="-120"/>
              </a:rPr>
              <a:t>60</a:t>
            </a:r>
            <a:r>
              <a:rPr lang="zh-TW" altLang="en-US" sz="2600" dirty="0" smtClean="0">
                <a:solidFill>
                  <a:srgbClr val="993300"/>
                </a:solidFill>
                <a:latin typeface="標楷體" pitchFamily="65" charset="-120"/>
                <a:ea typeface="標楷體" pitchFamily="65" charset="-120"/>
              </a:rPr>
              <a:t>歲</a:t>
            </a:r>
            <a:endParaRPr lang="zh-TW" altLang="en-US" sz="2600" dirty="0" smtClean="0">
              <a:solidFill>
                <a:srgbClr val="FFFF00"/>
              </a:solidFill>
              <a:effectLst>
                <a:outerShdw blurRad="38100" dist="38100" dir="2700000" algn="tl">
                  <a:srgbClr val="C0C0C0"/>
                </a:outerShdw>
              </a:effectLst>
              <a:latin typeface="標楷體" pitchFamily="65" charset="-120"/>
              <a:ea typeface="標楷體" pitchFamily="65" charset="-120"/>
            </a:endParaRPr>
          </a:p>
        </p:txBody>
      </p:sp>
      <p:sp>
        <p:nvSpPr>
          <p:cNvPr id="119830" name="文字方塊 29"/>
          <p:cNvSpPr txBox="1">
            <a:spLocks noChangeArrowheads="1"/>
          </p:cNvSpPr>
          <p:nvPr/>
        </p:nvSpPr>
        <p:spPr bwMode="auto">
          <a:xfrm>
            <a:off x="6143625" y="1285875"/>
            <a:ext cx="2071688" cy="461963"/>
          </a:xfrm>
          <a:prstGeom prst="rect">
            <a:avLst/>
          </a:prstGeom>
          <a:noFill/>
          <a:ln w="9525">
            <a:noFill/>
            <a:miter lim="800000"/>
            <a:headEnd/>
            <a:tailEnd/>
          </a:ln>
        </p:spPr>
        <p:txBody>
          <a:bodyPr>
            <a:spAutoFit/>
          </a:bodyPr>
          <a:lstStyle/>
          <a:p>
            <a:pPr>
              <a:spcBef>
                <a:spcPct val="50000"/>
              </a:spcBef>
            </a:pPr>
            <a:r>
              <a:rPr lang="zh-TW" altLang="en-US" sz="2400">
                <a:solidFill>
                  <a:srgbClr val="A50021"/>
                </a:solidFill>
                <a:latin typeface="標楷體" pitchFamily="65" charset="-120"/>
                <a:ea typeface="標楷體" pitchFamily="65" charset="-120"/>
              </a:rPr>
              <a:t>請領月退休金</a:t>
            </a:r>
          </a:p>
        </p:txBody>
      </p:sp>
      <p:sp>
        <p:nvSpPr>
          <p:cNvPr id="119831" name="文字方塊 30"/>
          <p:cNvSpPr txBox="1">
            <a:spLocks noChangeArrowheads="1"/>
          </p:cNvSpPr>
          <p:nvPr/>
        </p:nvSpPr>
        <p:spPr bwMode="auto">
          <a:xfrm>
            <a:off x="6072188" y="2214563"/>
            <a:ext cx="2428875" cy="534987"/>
          </a:xfrm>
          <a:prstGeom prst="rect">
            <a:avLst/>
          </a:prstGeom>
          <a:noFill/>
          <a:ln w="9525">
            <a:noFill/>
            <a:miter lim="800000"/>
            <a:headEnd/>
            <a:tailEnd/>
          </a:ln>
        </p:spPr>
        <p:txBody>
          <a:bodyPr>
            <a:spAutoFit/>
          </a:bodyPr>
          <a:lstStyle/>
          <a:p>
            <a:r>
              <a:rPr lang="zh-TW" altLang="en-US" sz="2400">
                <a:solidFill>
                  <a:srgbClr val="A50021"/>
                </a:solidFill>
                <a:latin typeface="標楷體" pitchFamily="65" charset="-120"/>
                <a:ea typeface="標楷體" pitchFamily="65" charset="-120"/>
              </a:rPr>
              <a:t>請領一次退休金</a:t>
            </a:r>
          </a:p>
        </p:txBody>
      </p:sp>
      <p:sp>
        <p:nvSpPr>
          <p:cNvPr id="8216" name="文字方塊 31"/>
          <p:cNvSpPr txBox="1">
            <a:spLocks noChangeArrowheads="1"/>
          </p:cNvSpPr>
          <p:nvPr/>
        </p:nvSpPr>
        <p:spPr bwMode="auto">
          <a:xfrm>
            <a:off x="5572125" y="5500688"/>
            <a:ext cx="2357438" cy="534987"/>
          </a:xfrm>
          <a:prstGeom prst="rect">
            <a:avLst/>
          </a:prstGeom>
          <a:noFill/>
          <a:ln w="9525">
            <a:noFill/>
            <a:miter lim="800000"/>
            <a:headEnd/>
            <a:tailEnd/>
          </a:ln>
        </p:spPr>
        <p:txBody>
          <a:bodyPr>
            <a:spAutoFit/>
          </a:bodyPr>
          <a:lstStyle/>
          <a:p>
            <a:r>
              <a:rPr lang="zh-TW" altLang="en-US" sz="2400">
                <a:solidFill>
                  <a:srgbClr val="A50021"/>
                </a:solidFill>
                <a:latin typeface="標楷體" pitchFamily="65" charset="-120"/>
                <a:ea typeface="標楷體" pitchFamily="65" charset="-120"/>
              </a:rPr>
              <a:t>請領一次退休金</a:t>
            </a:r>
          </a:p>
        </p:txBody>
      </p:sp>
      <p:sp>
        <p:nvSpPr>
          <p:cNvPr id="119833" name="文字方塊 32"/>
          <p:cNvSpPr txBox="1">
            <a:spLocks noChangeArrowheads="1"/>
          </p:cNvSpPr>
          <p:nvPr/>
        </p:nvSpPr>
        <p:spPr bwMode="auto">
          <a:xfrm>
            <a:off x="3571875" y="1071563"/>
            <a:ext cx="1857375" cy="904875"/>
          </a:xfrm>
          <a:prstGeom prst="rect">
            <a:avLst/>
          </a:prstGeom>
          <a:noFill/>
          <a:ln w="9525">
            <a:noFill/>
            <a:miter lim="800000"/>
            <a:headEnd/>
            <a:tailEnd/>
          </a:ln>
        </p:spPr>
        <p:txBody>
          <a:bodyPr>
            <a:spAutoFit/>
          </a:bodyPr>
          <a:lstStyle/>
          <a:p>
            <a:r>
              <a:rPr lang="zh-TW" altLang="en-US" sz="2200">
                <a:solidFill>
                  <a:srgbClr val="002060"/>
                </a:solidFill>
                <a:latin typeface="標楷體" pitchFamily="65" charset="-120"/>
                <a:ea typeface="標楷體" pitchFamily="65" charset="-120"/>
              </a:rPr>
              <a:t>工作年資滿</a:t>
            </a:r>
            <a:r>
              <a:rPr lang="en-US" altLang="zh-TW" sz="2200">
                <a:solidFill>
                  <a:srgbClr val="002060"/>
                </a:solidFill>
                <a:latin typeface="標楷體" pitchFamily="65" charset="-120"/>
                <a:ea typeface="標楷體" pitchFamily="65" charset="-120"/>
              </a:rPr>
              <a:t>15</a:t>
            </a:r>
            <a:r>
              <a:rPr lang="zh-TW" altLang="en-US" sz="2200">
                <a:solidFill>
                  <a:srgbClr val="002060"/>
                </a:solidFill>
                <a:latin typeface="標楷體" pitchFamily="65" charset="-120"/>
                <a:ea typeface="標楷體" pitchFamily="65" charset="-120"/>
              </a:rPr>
              <a:t>年以上</a:t>
            </a:r>
          </a:p>
        </p:txBody>
      </p:sp>
      <p:sp>
        <p:nvSpPr>
          <p:cNvPr id="34" name="AutoShape 22"/>
          <p:cNvSpPr>
            <a:spLocks noChangeArrowheads="1"/>
          </p:cNvSpPr>
          <p:nvPr/>
        </p:nvSpPr>
        <p:spPr bwMode="auto">
          <a:xfrm>
            <a:off x="3571875" y="2071688"/>
            <a:ext cx="2376488" cy="900112"/>
          </a:xfrm>
          <a:prstGeom prst="rightArrowCallout">
            <a:avLst>
              <a:gd name="adj1" fmla="val 25000"/>
              <a:gd name="adj2" fmla="val 25000"/>
              <a:gd name="adj3" fmla="val 37478"/>
              <a:gd name="adj4" fmla="val 66667"/>
            </a:avLst>
          </a:prstGeom>
          <a:solidFill>
            <a:schemeClr val="accent6">
              <a:lumMod val="20000"/>
              <a:lumOff val="80000"/>
            </a:schemeClr>
          </a:solidFill>
          <a:ln w="76200" algn="ctr">
            <a:noFill/>
            <a:prstDash val="sysDot"/>
            <a:miter lim="800000"/>
            <a:headEnd/>
            <a:tailEnd/>
          </a:ln>
          <a:effectLst/>
        </p:spPr>
        <p:txBody>
          <a:bodyPr anchor="ctr">
            <a:spAutoFit/>
          </a:bodyPr>
          <a:lstStyle/>
          <a:p>
            <a:pPr>
              <a:defRPr/>
            </a:pPr>
            <a:endParaRPr kumimoji="0" lang="zh-TW" altLang="en-US">
              <a:ea typeface="新細明體" pitchFamily="18" charset="-120"/>
            </a:endParaRPr>
          </a:p>
        </p:txBody>
      </p:sp>
      <p:sp>
        <p:nvSpPr>
          <p:cNvPr id="119835" name="文字方塊 34"/>
          <p:cNvSpPr txBox="1">
            <a:spLocks noChangeArrowheads="1"/>
          </p:cNvSpPr>
          <p:nvPr/>
        </p:nvSpPr>
        <p:spPr bwMode="auto">
          <a:xfrm>
            <a:off x="3643313" y="2071688"/>
            <a:ext cx="1857375" cy="904875"/>
          </a:xfrm>
          <a:prstGeom prst="rect">
            <a:avLst/>
          </a:prstGeom>
          <a:noFill/>
          <a:ln w="9525">
            <a:noFill/>
            <a:miter lim="800000"/>
            <a:headEnd/>
            <a:tailEnd/>
          </a:ln>
        </p:spPr>
        <p:txBody>
          <a:bodyPr>
            <a:spAutoFit/>
          </a:bodyPr>
          <a:lstStyle/>
          <a:p>
            <a:r>
              <a:rPr lang="zh-TW" altLang="en-US" sz="2200">
                <a:solidFill>
                  <a:srgbClr val="002060"/>
                </a:solidFill>
                <a:latin typeface="標楷體" pitchFamily="65" charset="-120"/>
                <a:ea typeface="標楷體" pitchFamily="65" charset="-120"/>
              </a:rPr>
              <a:t>工作年資  未滿</a:t>
            </a:r>
            <a:r>
              <a:rPr lang="en-US" altLang="zh-TW" sz="2200">
                <a:solidFill>
                  <a:srgbClr val="002060"/>
                </a:solidFill>
                <a:latin typeface="標楷體" pitchFamily="65" charset="-120"/>
                <a:ea typeface="標楷體" pitchFamily="65" charset="-120"/>
              </a:rPr>
              <a:t>15</a:t>
            </a:r>
            <a:r>
              <a:rPr lang="zh-TW" altLang="en-US" sz="2200">
                <a:solidFill>
                  <a:srgbClr val="002060"/>
                </a:solidFill>
                <a:latin typeface="標楷體" pitchFamily="65" charset="-120"/>
                <a:ea typeface="標楷體" pitchFamily="65" charset="-120"/>
              </a:rPr>
              <a:t>年</a:t>
            </a:r>
          </a:p>
        </p:txBody>
      </p:sp>
      <p:sp>
        <p:nvSpPr>
          <p:cNvPr id="36" name="文字方塊 35"/>
          <p:cNvSpPr txBox="1">
            <a:spLocks noChangeArrowheads="1"/>
          </p:cNvSpPr>
          <p:nvPr/>
        </p:nvSpPr>
        <p:spPr bwMode="auto">
          <a:xfrm>
            <a:off x="571500" y="4214813"/>
            <a:ext cx="7929563" cy="811212"/>
          </a:xfrm>
          <a:prstGeom prst="rect">
            <a:avLst/>
          </a:prstGeom>
          <a:noFill/>
          <a:ln w="9525">
            <a:noFill/>
            <a:miter lim="800000"/>
            <a:headEnd/>
            <a:tailEnd/>
          </a:ln>
        </p:spPr>
        <p:txBody>
          <a:bodyPr>
            <a:spAutoFit/>
          </a:bodyPr>
          <a:lstStyle/>
          <a:p>
            <a:pPr>
              <a:lnSpc>
                <a:spcPts val="2800"/>
              </a:lnSpc>
            </a:pPr>
            <a:r>
              <a:rPr kumimoji="0" lang="zh-TW" altLang="en-US" sz="2300">
                <a:solidFill>
                  <a:srgbClr val="CC0099"/>
                </a:solidFill>
                <a:latin typeface="標楷體" pitchFamily="65" charset="-120"/>
                <a:ea typeface="標楷體" pitchFamily="65" charset="-120"/>
              </a:rPr>
              <a:t>註：除喪失工作能力符合提前請領退休金條件者外，須年滿</a:t>
            </a:r>
            <a:endParaRPr kumimoji="0" lang="en-US" altLang="zh-TW" sz="2300">
              <a:solidFill>
                <a:srgbClr val="CC0099"/>
              </a:solidFill>
              <a:latin typeface="標楷體" pitchFamily="65" charset="-120"/>
              <a:ea typeface="標楷體" pitchFamily="65" charset="-120"/>
            </a:endParaRPr>
          </a:p>
          <a:p>
            <a:pPr>
              <a:lnSpc>
                <a:spcPts val="2800"/>
              </a:lnSpc>
            </a:pPr>
            <a:r>
              <a:rPr kumimoji="0" lang="zh-TW" altLang="en-US" sz="2300">
                <a:solidFill>
                  <a:srgbClr val="CC0099"/>
                </a:solidFill>
                <a:latin typeface="標楷體" pitchFamily="65" charset="-120"/>
                <a:ea typeface="標楷體" pitchFamily="65" charset="-120"/>
              </a:rPr>
              <a:t>    </a:t>
            </a:r>
            <a:r>
              <a:rPr kumimoji="0" lang="en-US" altLang="zh-TW" sz="2300">
                <a:solidFill>
                  <a:srgbClr val="CC0099"/>
                </a:solidFill>
                <a:latin typeface="標楷體" pitchFamily="65" charset="-120"/>
                <a:ea typeface="標楷體" pitchFamily="65" charset="-120"/>
              </a:rPr>
              <a:t>60</a:t>
            </a:r>
            <a:r>
              <a:rPr kumimoji="0" lang="zh-TW" altLang="en-US" sz="2300">
                <a:solidFill>
                  <a:srgbClr val="CC0099"/>
                </a:solidFill>
                <a:latin typeface="標楷體" pitchFamily="65" charset="-120"/>
                <a:ea typeface="標楷體" pitchFamily="65" charset="-120"/>
              </a:rPr>
              <a:t>歲才能請領。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4467"/>
                                        </p:tgtEl>
                                        <p:attrNameLst>
                                          <p:attrName>style.visibility</p:attrName>
                                        </p:attrNameLst>
                                      </p:cBhvr>
                                      <p:to>
                                        <p:strVal val="visible"/>
                                      </p:to>
                                    </p:set>
                                    <p:animEffect transition="in" filter="blinds(horizontal)">
                                      <p:cBhvr>
                                        <p:cTn id="7" dur="500"/>
                                        <p:tgtEl>
                                          <p:spTgt spid="10446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2112"/>
                                        </p:tgtEl>
                                        <p:attrNameLst>
                                          <p:attrName>style.visibility</p:attrName>
                                        </p:attrNameLst>
                                      </p:cBhvr>
                                      <p:to>
                                        <p:strVal val="visible"/>
                                      </p:to>
                                    </p:set>
                                    <p:animEffect transition="in" filter="blinds(horizontal)">
                                      <p:cBhvr>
                                        <p:cTn id="13" dur="500"/>
                                        <p:tgtEl>
                                          <p:spTgt spid="1321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4453"/>
                                        </p:tgtEl>
                                        <p:attrNameLst>
                                          <p:attrName>style.visibility</p:attrName>
                                        </p:attrNameLst>
                                      </p:cBhvr>
                                      <p:to>
                                        <p:strVal val="visible"/>
                                      </p:to>
                                    </p:set>
                                    <p:animEffect transition="in" filter="blinds(horizontal)">
                                      <p:cBhvr>
                                        <p:cTn id="19" dur="500"/>
                                        <p:tgtEl>
                                          <p:spTgt spid="10445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216"/>
                                        </p:tgtEl>
                                        <p:attrNameLst>
                                          <p:attrName>style.visibility</p:attrName>
                                        </p:attrNameLst>
                                      </p:cBhvr>
                                      <p:to>
                                        <p:strVal val="visible"/>
                                      </p:to>
                                    </p:set>
                                    <p:animEffect transition="in" filter="blinds(horizontal)">
                                      <p:cBhvr>
                                        <p:cTn id="22" dur="5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32112" grpId="0"/>
      <p:bldP spid="104467" grpId="0" animBg="1"/>
      <p:bldP spid="8216" grpId="0"/>
      <p:bldP spid="3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0"/>
            <a:ext cx="8229600" cy="1143000"/>
          </a:xfrm>
        </p:spPr>
        <p:txBody>
          <a:bodyPr/>
          <a:lstStyle/>
          <a:p>
            <a:pPr eaLnBrk="1" hangingPunct="1">
              <a:defRPr/>
            </a:pPr>
            <a:r>
              <a:rPr lang="zh-TW" altLang="en-US" sz="4000" b="1" smtClean="0">
                <a:solidFill>
                  <a:srgbClr val="CC0066"/>
                </a:solidFill>
                <a:effectLst>
                  <a:outerShdw blurRad="38100" dist="38100" dir="2700000" algn="tl">
                    <a:srgbClr val="C0C0C0"/>
                  </a:outerShdw>
                </a:effectLst>
                <a:ea typeface="標楷體" pitchFamily="65" charset="-120"/>
              </a:rPr>
              <a:t>業務諮詢管道</a:t>
            </a:r>
          </a:p>
        </p:txBody>
      </p:sp>
      <p:sp>
        <p:nvSpPr>
          <p:cNvPr id="120835" name="Rectangle 3"/>
          <p:cNvSpPr>
            <a:spLocks noGrp="1" noChangeArrowheads="1"/>
          </p:cNvSpPr>
          <p:nvPr>
            <p:ph type="body" sz="half" idx="1"/>
          </p:nvPr>
        </p:nvSpPr>
        <p:spPr>
          <a:xfrm>
            <a:off x="395288" y="1268413"/>
            <a:ext cx="8291512" cy="1871662"/>
          </a:xfrm>
        </p:spPr>
        <p:txBody>
          <a:bodyPr/>
          <a:lstStyle/>
          <a:p>
            <a:pPr marL="449263" indent="-449263" eaLnBrk="1" hangingPunct="1">
              <a:buFontTx/>
              <a:buAutoNum type="arabicPeriod"/>
            </a:pPr>
            <a:r>
              <a:rPr lang="zh-TW" altLang="en-US" sz="2800" b="1" smtClean="0">
                <a:ea typeface="標楷體" pitchFamily="65" charset="-120"/>
              </a:rPr>
              <a:t>勞保局總局或各地辦事處</a:t>
            </a:r>
          </a:p>
          <a:p>
            <a:pPr marL="449263" indent="-449263" eaLnBrk="1" hangingPunct="1">
              <a:buFontTx/>
              <a:buAutoNum type="arabicPeriod"/>
            </a:pPr>
            <a:r>
              <a:rPr lang="zh-TW" altLang="en-US" sz="2800" b="1" smtClean="0">
                <a:solidFill>
                  <a:srgbClr val="006666"/>
                </a:solidFill>
                <a:ea typeface="標楷體" pitchFamily="65" charset="-120"/>
              </a:rPr>
              <a:t>勞保局全球資訊網</a:t>
            </a:r>
            <a:r>
              <a:rPr lang="en-US" altLang="zh-TW" sz="2800" b="1" smtClean="0">
                <a:solidFill>
                  <a:srgbClr val="006666"/>
                </a:solidFill>
                <a:ea typeface="標楷體" pitchFamily="65" charset="-120"/>
              </a:rPr>
              <a:t>(</a:t>
            </a:r>
            <a:r>
              <a:rPr lang="zh-TW" altLang="en-US" sz="2800" b="1" smtClean="0">
                <a:solidFill>
                  <a:srgbClr val="006666"/>
                </a:solidFill>
                <a:ea typeface="標楷體" pitchFamily="65" charset="-120"/>
              </a:rPr>
              <a:t>網址：</a:t>
            </a:r>
            <a:r>
              <a:rPr lang="en-US" altLang="zh-TW" sz="2800" b="1" u="sng" smtClean="0">
                <a:solidFill>
                  <a:srgbClr val="006666"/>
                </a:solidFill>
                <a:ea typeface="標楷體" pitchFamily="65" charset="-120"/>
                <a:hlinkClick r:id="rId2"/>
              </a:rPr>
              <a:t>http://www.bli.gov.tw</a:t>
            </a:r>
            <a:r>
              <a:rPr lang="en-US" altLang="zh-TW" sz="2800" b="1" smtClean="0">
                <a:solidFill>
                  <a:srgbClr val="006666"/>
                </a:solidFill>
                <a:ea typeface="標楷體" pitchFamily="65" charset="-120"/>
              </a:rPr>
              <a:t>)</a:t>
            </a:r>
          </a:p>
          <a:p>
            <a:pPr marL="449263" indent="-449263" eaLnBrk="1" hangingPunct="1">
              <a:buFontTx/>
              <a:buAutoNum type="arabicPeriod"/>
            </a:pPr>
            <a:r>
              <a:rPr lang="zh-TW" altLang="en-US" sz="2800" b="1" smtClean="0">
                <a:solidFill>
                  <a:srgbClr val="FF0000"/>
                </a:solidFill>
                <a:ea typeface="標楷體" pitchFamily="65" charset="-120"/>
              </a:rPr>
              <a:t>勞保局客服中心</a:t>
            </a:r>
            <a:r>
              <a:rPr lang="zh-TW" altLang="en-US" sz="2800" smtClean="0">
                <a:solidFill>
                  <a:srgbClr val="FF0000"/>
                </a:solidFill>
                <a:ea typeface="標楷體" pitchFamily="65" charset="-120"/>
                <a:sym typeface="Wingdings" pitchFamily="2" charset="2"/>
              </a:rPr>
              <a:t>：</a:t>
            </a:r>
            <a:r>
              <a:rPr lang="en-US" altLang="zh-TW" sz="2800" b="1" smtClean="0">
                <a:solidFill>
                  <a:srgbClr val="FF0000"/>
                </a:solidFill>
                <a:ea typeface="標楷體" pitchFamily="65" charset="-120"/>
                <a:sym typeface="Wingdings" pitchFamily="2" charset="2"/>
              </a:rPr>
              <a:t>(02)23961266</a:t>
            </a:r>
            <a:r>
              <a:rPr lang="zh-TW" altLang="en-US" sz="2800" b="1" smtClean="0">
                <a:solidFill>
                  <a:srgbClr val="FF0000"/>
                </a:solidFill>
                <a:ea typeface="標楷體" pitchFamily="65" charset="-120"/>
                <a:sym typeface="Wingdings" pitchFamily="2" charset="2"/>
              </a:rPr>
              <a:t>轉分機</a:t>
            </a:r>
            <a:endParaRPr lang="zh-TW" altLang="en-US" b="1" smtClean="0">
              <a:solidFill>
                <a:srgbClr val="FF0000"/>
              </a:solidFill>
              <a:ea typeface="標楷體" pitchFamily="65" charset="-120"/>
            </a:endParaRPr>
          </a:p>
        </p:txBody>
      </p:sp>
      <p:graphicFrame>
        <p:nvGraphicFramePr>
          <p:cNvPr id="141448" name="Group 136"/>
          <p:cNvGraphicFramePr>
            <a:graphicFrameLocks noGrp="1"/>
          </p:cNvGraphicFramePr>
          <p:nvPr>
            <p:ph sz="half" idx="2"/>
          </p:nvPr>
        </p:nvGraphicFramePr>
        <p:xfrm>
          <a:off x="971550" y="2924175"/>
          <a:ext cx="7345363" cy="2852738"/>
        </p:xfrm>
        <a:graphic>
          <a:graphicData uri="http://schemas.openxmlformats.org/drawingml/2006/table">
            <a:tbl>
              <a:tblPr/>
              <a:tblGrid>
                <a:gridCol w="2016125"/>
                <a:gridCol w="2520950"/>
                <a:gridCol w="2808288"/>
              </a:tblGrid>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普通事故給付組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smtClean="0">
                          <a:ln>
                            <a:noFill/>
                          </a:ln>
                          <a:solidFill>
                            <a:schemeClr val="tx1"/>
                          </a:solidFill>
                          <a:effectLst/>
                          <a:latin typeface="Arial" charset="0"/>
                          <a:ea typeface="標楷體" pitchFamily="65" charset="-120"/>
                        </a:rPr>
                        <a:t>:</a:t>
                      </a:r>
                      <a:r>
                        <a:rPr kumimoji="1" lang="zh-TW" altLang="en-US" sz="2000" b="1" i="0" u="none" strike="noStrike" cap="none" normalizeH="0" baseline="0" smtClean="0">
                          <a:ln>
                            <a:noFill/>
                          </a:ln>
                          <a:solidFill>
                            <a:schemeClr val="tx1"/>
                          </a:solidFill>
                          <a:effectLst/>
                          <a:latin typeface="Arial" charset="0"/>
                          <a:ea typeface="標楷體" pitchFamily="65" charset="-120"/>
                        </a:rPr>
                        <a:t> </a:t>
                      </a:r>
                      <a:r>
                        <a:rPr kumimoji="1" lang="en-US" altLang="zh-TW" sz="2000" b="1" i="0" u="none" strike="noStrike" cap="none" normalizeH="0" baseline="0" smtClean="0">
                          <a:ln>
                            <a:noFill/>
                          </a:ln>
                          <a:solidFill>
                            <a:schemeClr val="tx1"/>
                          </a:solidFill>
                          <a:effectLst/>
                          <a:latin typeface="Arial" charset="0"/>
                          <a:ea typeface="標楷體" pitchFamily="65" charset="-120"/>
                        </a:rPr>
                        <a:t>3222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000" b="1" i="0" u="none" strike="noStrike" cap="none" normalizeH="0" baseline="0" smtClean="0">
                        <a:ln>
                          <a:noFill/>
                        </a:ln>
                        <a:solidFill>
                          <a:schemeClr val="tx1"/>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職業災害給付組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smtClean="0">
                          <a:ln>
                            <a:noFill/>
                          </a:ln>
                          <a:solidFill>
                            <a:schemeClr val="tx1"/>
                          </a:solidFill>
                          <a:effectLst/>
                          <a:latin typeface="Arial" charset="0"/>
                          <a:ea typeface="標楷體" pitchFamily="65" charset="-120"/>
                        </a:rPr>
                        <a:t>:</a:t>
                      </a:r>
                      <a:r>
                        <a:rPr kumimoji="1" lang="zh-TW" altLang="en-US" sz="2000" b="1" i="0" u="none" strike="noStrike" cap="none" normalizeH="0" baseline="0" smtClean="0">
                          <a:ln>
                            <a:noFill/>
                          </a:ln>
                          <a:solidFill>
                            <a:schemeClr val="tx1"/>
                          </a:solidFill>
                          <a:effectLst/>
                          <a:latin typeface="Arial" charset="0"/>
                          <a:ea typeface="標楷體" pitchFamily="65" charset="-120"/>
                        </a:rPr>
                        <a:t> </a:t>
                      </a:r>
                      <a:r>
                        <a:rPr kumimoji="1" lang="en-US" altLang="zh-TW" sz="2000" b="1" i="0" u="none" strike="noStrike" cap="none" normalizeH="0" baseline="0" smtClean="0">
                          <a:ln>
                            <a:noFill/>
                          </a:ln>
                          <a:solidFill>
                            <a:schemeClr val="tx1"/>
                          </a:solidFill>
                          <a:effectLst/>
                          <a:latin typeface="Arial" charset="0"/>
                          <a:ea typeface="標楷體" pitchFamily="65" charset="-120"/>
                        </a:rPr>
                        <a:t>3222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smtClean="0">
                        <a:ln>
                          <a:noFill/>
                        </a:ln>
                        <a:solidFill>
                          <a:srgbClr val="CC0000"/>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納保組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 3111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保費組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 3111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勞工退休金組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一般業務 </a:t>
                      </a:r>
                      <a:r>
                        <a:rPr kumimoji="1" lang="en-US" altLang="zh-TW" sz="2000" b="1" i="0" u="none" strike="noStrike" cap="none" normalizeH="0" baseline="0" smtClean="0">
                          <a:ln>
                            <a:noFill/>
                          </a:ln>
                          <a:solidFill>
                            <a:schemeClr val="tx1"/>
                          </a:solidFill>
                          <a:effectLst/>
                          <a:latin typeface="Arial" charset="0"/>
                          <a:ea typeface="標楷體" pitchFamily="65" charset="-120"/>
                        </a:rPr>
                        <a:t>:5088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網路申辦業務：</a:t>
                      </a:r>
                      <a:r>
                        <a:rPr kumimoji="1" lang="en-US" altLang="zh-TW" sz="2000" b="1" i="0" u="none" strike="noStrike" cap="none" normalizeH="0" baseline="0" smtClean="0">
                          <a:ln>
                            <a:noFill/>
                          </a:ln>
                          <a:solidFill>
                            <a:schemeClr val="tx1"/>
                          </a:solidFill>
                          <a:effectLst/>
                          <a:latin typeface="Arial" charset="0"/>
                          <a:ea typeface="標楷體" pitchFamily="65" charset="-120"/>
                        </a:rPr>
                        <a:t>5066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積欠工資墊償</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rPr>
                        <a:t> 提繳業務</a:t>
                      </a:r>
                      <a:r>
                        <a:rPr kumimoji="0" lang="en-US" altLang="zh-TW" sz="2000" b="1" i="0" u="none" strike="noStrike" cap="none" normalizeH="0" baseline="0" smtClean="0">
                          <a:ln>
                            <a:noFill/>
                          </a:ln>
                          <a:solidFill>
                            <a:schemeClr val="tx1"/>
                          </a:solidFill>
                          <a:effectLst/>
                          <a:latin typeface="標楷體" pitchFamily="65" charset="-120"/>
                          <a:ea typeface="標楷體" pitchFamily="65" charset="-120"/>
                        </a:rPr>
                        <a:t>:2922</a:t>
                      </a:r>
                      <a:endParaRPr kumimoji="0"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 墊償業務  </a:t>
                      </a:r>
                      <a:r>
                        <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   </a:t>
                      </a:r>
                      <a:r>
                        <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rPr>
                        <a:t>2921</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41448"/>
                                        </p:tgtEl>
                                        <p:attrNameLst>
                                          <p:attrName>style.visibility</p:attrName>
                                        </p:attrNameLst>
                                      </p:cBhvr>
                                      <p:to>
                                        <p:strVal val="visible"/>
                                      </p:to>
                                    </p:set>
                                    <p:animEffect transition="in" filter="blinds(horizontal)">
                                      <p:cBhvr>
                                        <p:cTn id="7" dur="500"/>
                                        <p:tgtEl>
                                          <p:spTgt spid="14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0"/>
            <a:ext cx="8229600" cy="1143000"/>
          </a:xfrm>
        </p:spPr>
        <p:txBody>
          <a:bodyPr/>
          <a:lstStyle/>
          <a:p>
            <a:pPr eaLnBrk="1" hangingPunct="1">
              <a:defRPr/>
            </a:pPr>
            <a:r>
              <a:rPr lang="zh-TW" altLang="en-US" sz="4000" b="1" smtClean="0">
                <a:solidFill>
                  <a:srgbClr val="CC0066"/>
                </a:solidFill>
                <a:effectLst>
                  <a:outerShdw blurRad="38100" dist="38100" dir="2700000" algn="tl">
                    <a:srgbClr val="C0C0C0"/>
                  </a:outerShdw>
                </a:effectLst>
                <a:ea typeface="標楷體" pitchFamily="65" charset="-120"/>
              </a:rPr>
              <a:t>業務諮詢管道</a:t>
            </a:r>
          </a:p>
        </p:txBody>
      </p:sp>
      <p:sp>
        <p:nvSpPr>
          <p:cNvPr id="121859" name="Rectangle 3"/>
          <p:cNvSpPr>
            <a:spLocks noGrp="1" noChangeArrowheads="1"/>
          </p:cNvSpPr>
          <p:nvPr>
            <p:ph type="body" sz="half" idx="1"/>
          </p:nvPr>
        </p:nvSpPr>
        <p:spPr>
          <a:xfrm>
            <a:off x="395288" y="1268413"/>
            <a:ext cx="8291512" cy="1871662"/>
          </a:xfrm>
        </p:spPr>
        <p:txBody>
          <a:bodyPr/>
          <a:lstStyle/>
          <a:p>
            <a:pPr marL="449263" indent="-449263" eaLnBrk="1" hangingPunct="1">
              <a:buFontTx/>
              <a:buAutoNum type="arabicPeriod"/>
            </a:pPr>
            <a:r>
              <a:rPr lang="zh-TW" altLang="en-US" sz="2800" b="1" smtClean="0">
                <a:ea typeface="標楷體" pitchFamily="65" charset="-120"/>
              </a:rPr>
              <a:t>勞保局總局或各地辦事處</a:t>
            </a:r>
          </a:p>
          <a:p>
            <a:pPr marL="449263" indent="-449263" eaLnBrk="1" hangingPunct="1">
              <a:buFontTx/>
              <a:buAutoNum type="arabicPeriod"/>
            </a:pPr>
            <a:r>
              <a:rPr lang="zh-TW" altLang="en-US" sz="2800" b="1" smtClean="0">
                <a:solidFill>
                  <a:srgbClr val="006666"/>
                </a:solidFill>
                <a:ea typeface="標楷體" pitchFamily="65" charset="-120"/>
              </a:rPr>
              <a:t>勞保局全球資訊網</a:t>
            </a:r>
            <a:r>
              <a:rPr lang="en-US" altLang="zh-TW" sz="2800" b="1" smtClean="0">
                <a:solidFill>
                  <a:srgbClr val="006666"/>
                </a:solidFill>
                <a:ea typeface="標楷體" pitchFamily="65" charset="-120"/>
              </a:rPr>
              <a:t>(</a:t>
            </a:r>
            <a:r>
              <a:rPr lang="zh-TW" altLang="en-US" sz="2800" b="1" smtClean="0">
                <a:solidFill>
                  <a:srgbClr val="006666"/>
                </a:solidFill>
                <a:ea typeface="標楷體" pitchFamily="65" charset="-120"/>
              </a:rPr>
              <a:t>網址：</a:t>
            </a:r>
            <a:r>
              <a:rPr lang="en-US" altLang="zh-TW" sz="2800" b="1" u="sng" smtClean="0">
                <a:solidFill>
                  <a:srgbClr val="006666"/>
                </a:solidFill>
                <a:ea typeface="標楷體" pitchFamily="65" charset="-120"/>
                <a:hlinkClick r:id="rId2"/>
              </a:rPr>
              <a:t>http://www.bli.gov.tw</a:t>
            </a:r>
            <a:r>
              <a:rPr lang="en-US" altLang="zh-TW" sz="2800" b="1" smtClean="0">
                <a:solidFill>
                  <a:srgbClr val="006666"/>
                </a:solidFill>
                <a:ea typeface="標楷體" pitchFamily="65" charset="-120"/>
              </a:rPr>
              <a:t>)</a:t>
            </a:r>
          </a:p>
          <a:p>
            <a:pPr marL="449263" indent="-449263" eaLnBrk="1" hangingPunct="1">
              <a:buFontTx/>
              <a:buAutoNum type="arabicPeriod"/>
            </a:pPr>
            <a:r>
              <a:rPr lang="zh-TW" altLang="en-US" sz="2800" b="1" smtClean="0">
                <a:solidFill>
                  <a:srgbClr val="FF0000"/>
                </a:solidFill>
                <a:ea typeface="標楷體" pitchFamily="65" charset="-120"/>
              </a:rPr>
              <a:t>勞保局客服中心</a:t>
            </a:r>
            <a:r>
              <a:rPr lang="zh-TW" altLang="en-US" sz="2800" smtClean="0">
                <a:solidFill>
                  <a:srgbClr val="FF0000"/>
                </a:solidFill>
                <a:ea typeface="標楷體" pitchFamily="65" charset="-120"/>
                <a:sym typeface="Wingdings" pitchFamily="2" charset="2"/>
              </a:rPr>
              <a:t>：</a:t>
            </a:r>
            <a:r>
              <a:rPr lang="en-US" altLang="zh-TW" sz="2800" b="1" smtClean="0">
                <a:solidFill>
                  <a:srgbClr val="FF0000"/>
                </a:solidFill>
                <a:ea typeface="標楷體" pitchFamily="65" charset="-120"/>
                <a:sym typeface="Wingdings" pitchFamily="2" charset="2"/>
              </a:rPr>
              <a:t>(02)23961266</a:t>
            </a:r>
            <a:r>
              <a:rPr lang="zh-TW" altLang="en-US" sz="2800" b="1" smtClean="0">
                <a:solidFill>
                  <a:srgbClr val="FF0000"/>
                </a:solidFill>
                <a:ea typeface="標楷體" pitchFamily="65" charset="-120"/>
                <a:sym typeface="Wingdings" pitchFamily="2" charset="2"/>
              </a:rPr>
              <a:t>轉分機</a:t>
            </a:r>
            <a:endParaRPr lang="zh-TW" altLang="en-US" b="1" smtClean="0">
              <a:solidFill>
                <a:srgbClr val="FF0000"/>
              </a:solidFill>
              <a:ea typeface="標楷體" pitchFamily="65" charset="-120"/>
            </a:endParaRPr>
          </a:p>
        </p:txBody>
      </p:sp>
      <p:graphicFrame>
        <p:nvGraphicFramePr>
          <p:cNvPr id="141448" name="Group 136"/>
          <p:cNvGraphicFramePr>
            <a:graphicFrameLocks noGrp="1"/>
          </p:cNvGraphicFramePr>
          <p:nvPr>
            <p:ph sz="half" idx="2"/>
          </p:nvPr>
        </p:nvGraphicFramePr>
        <p:xfrm>
          <a:off x="971550" y="2924175"/>
          <a:ext cx="7345363" cy="2852738"/>
        </p:xfrm>
        <a:graphic>
          <a:graphicData uri="http://schemas.openxmlformats.org/drawingml/2006/table">
            <a:tbl>
              <a:tblPr/>
              <a:tblGrid>
                <a:gridCol w="2016125"/>
                <a:gridCol w="2520429"/>
                <a:gridCol w="2808809"/>
              </a:tblGrid>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普通事故給付組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dirty="0" smtClean="0">
                          <a:ln>
                            <a:noFill/>
                          </a:ln>
                          <a:solidFill>
                            <a:schemeClr val="tx1"/>
                          </a:solidFill>
                          <a:effectLst/>
                          <a:latin typeface="Arial" charset="0"/>
                          <a:ea typeface="標楷體" pitchFamily="65" charset="-120"/>
                        </a:rPr>
                        <a:t>:</a:t>
                      </a:r>
                      <a:r>
                        <a:rPr kumimoji="1" lang="zh-TW" altLang="en-US" sz="2000" b="1" i="0" u="none" strike="noStrike" cap="none" normalizeH="0" baseline="0" dirty="0" smtClean="0">
                          <a:ln>
                            <a:noFill/>
                          </a:ln>
                          <a:solidFill>
                            <a:schemeClr val="tx1"/>
                          </a:solidFill>
                          <a:effectLst/>
                          <a:latin typeface="Arial" charset="0"/>
                          <a:ea typeface="標楷體" pitchFamily="65" charset="-120"/>
                        </a:rPr>
                        <a:t> </a:t>
                      </a:r>
                      <a:r>
                        <a:rPr kumimoji="1" lang="en-US" altLang="zh-TW" sz="2000" b="1" i="0" u="none" strike="noStrike" cap="none" normalizeH="0" baseline="0" dirty="0" smtClean="0">
                          <a:ln>
                            <a:noFill/>
                          </a:ln>
                          <a:solidFill>
                            <a:schemeClr val="tx1"/>
                          </a:solidFill>
                          <a:effectLst/>
                          <a:latin typeface="Arial" charset="0"/>
                          <a:ea typeface="標楷體" pitchFamily="65" charset="-120"/>
                        </a:rPr>
                        <a:t>3222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000" b="1" i="0" u="none" strike="noStrike" cap="none" normalizeH="0" baseline="0" dirty="0" smtClean="0">
                        <a:ln>
                          <a:noFill/>
                        </a:ln>
                        <a:solidFill>
                          <a:schemeClr val="tx1"/>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職業災害給付組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dirty="0" smtClean="0">
                          <a:ln>
                            <a:noFill/>
                          </a:ln>
                          <a:solidFill>
                            <a:schemeClr val="tx1"/>
                          </a:solidFill>
                          <a:effectLst/>
                          <a:latin typeface="Arial" charset="0"/>
                          <a:ea typeface="標楷體" pitchFamily="65" charset="-120"/>
                        </a:rPr>
                        <a:t>:</a:t>
                      </a:r>
                      <a:r>
                        <a:rPr kumimoji="1" lang="zh-TW" altLang="en-US" sz="2000" b="1" i="0" u="none" strike="noStrike" cap="none" normalizeH="0" baseline="0" dirty="0" smtClean="0">
                          <a:ln>
                            <a:noFill/>
                          </a:ln>
                          <a:solidFill>
                            <a:schemeClr val="tx1"/>
                          </a:solidFill>
                          <a:effectLst/>
                          <a:latin typeface="Arial" charset="0"/>
                          <a:ea typeface="標楷體" pitchFamily="65" charset="-120"/>
                        </a:rPr>
                        <a:t> </a:t>
                      </a:r>
                      <a:r>
                        <a:rPr kumimoji="1" lang="en-US" altLang="zh-TW" sz="2000" b="1" i="0" u="none" strike="noStrike" cap="none" normalizeH="0" baseline="0" dirty="0" smtClean="0">
                          <a:ln>
                            <a:noFill/>
                          </a:ln>
                          <a:solidFill>
                            <a:schemeClr val="tx1"/>
                          </a:solidFill>
                          <a:effectLst/>
                          <a:latin typeface="Arial" charset="0"/>
                          <a:ea typeface="標楷體" pitchFamily="65" charset="-120"/>
                        </a:rPr>
                        <a:t>3222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00"/>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納保組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dirty="0" smtClean="0">
                          <a:ln>
                            <a:noFill/>
                          </a:ln>
                          <a:solidFill>
                            <a:schemeClr val="tx1"/>
                          </a:solidFill>
                          <a:effectLst/>
                          <a:latin typeface="Arial" charset="0"/>
                          <a:ea typeface="標楷體" pitchFamily="65" charset="-120"/>
                        </a:rPr>
                        <a:t>:</a:t>
                      </a:r>
                      <a:r>
                        <a:rPr kumimoji="1" lang="zh-TW" altLang="en-US" sz="2000" b="1" i="0" u="none" strike="noStrike" cap="none" normalizeH="0" baseline="0" dirty="0" smtClean="0">
                          <a:ln>
                            <a:noFill/>
                          </a:ln>
                          <a:solidFill>
                            <a:schemeClr val="tx1"/>
                          </a:solidFill>
                          <a:effectLst/>
                          <a:latin typeface="Arial" charset="0"/>
                          <a:ea typeface="標楷體" pitchFamily="65" charset="-120"/>
                        </a:rPr>
                        <a:t> </a:t>
                      </a:r>
                      <a:r>
                        <a:rPr kumimoji="1" lang="en-US" altLang="zh-TW" sz="2000" b="1" i="0" u="none" strike="noStrike" cap="none" normalizeH="0" baseline="0" dirty="0" smtClean="0">
                          <a:ln>
                            <a:noFill/>
                          </a:ln>
                          <a:solidFill>
                            <a:schemeClr val="tx1"/>
                          </a:solidFill>
                          <a:effectLst/>
                          <a:latin typeface="Arial" charset="0"/>
                          <a:ea typeface="標楷體" pitchFamily="65" charset="-120"/>
                        </a:rPr>
                        <a:t>3111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2000" b="1" i="0" u="none" strike="noStrike" cap="none" normalizeH="0" baseline="0" dirty="0" smtClean="0">
                        <a:ln>
                          <a:noFill/>
                        </a:ln>
                        <a:solidFill>
                          <a:schemeClr val="tx1"/>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保費組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1"/>
                          </a:solidFill>
                          <a:effectLst/>
                          <a:latin typeface="Arial" charset="0"/>
                          <a:ea typeface="標楷體" pitchFamily="65" charset="-120"/>
                        </a:rPr>
                        <a:t>一般業務</a:t>
                      </a:r>
                      <a:r>
                        <a:rPr kumimoji="1" lang="en-US" altLang="zh-TW" sz="2000" b="1" i="0" u="none" strike="noStrike" cap="none" normalizeH="0" baseline="0" dirty="0" smtClean="0">
                          <a:ln>
                            <a:noFill/>
                          </a:ln>
                          <a:solidFill>
                            <a:schemeClr val="tx1"/>
                          </a:solidFill>
                          <a:effectLst/>
                          <a:latin typeface="Arial" charset="0"/>
                          <a:ea typeface="標楷體" pitchFamily="65" charset="-120"/>
                        </a:rPr>
                        <a:t>:</a:t>
                      </a:r>
                      <a:r>
                        <a:rPr kumimoji="1" lang="zh-TW" altLang="en-US" sz="2000" b="1" i="0" u="none" strike="noStrike" cap="none" normalizeH="0" baseline="0" dirty="0" smtClean="0">
                          <a:ln>
                            <a:noFill/>
                          </a:ln>
                          <a:solidFill>
                            <a:schemeClr val="tx1"/>
                          </a:solidFill>
                          <a:effectLst/>
                          <a:latin typeface="Arial" charset="0"/>
                          <a:ea typeface="標楷體" pitchFamily="65" charset="-120"/>
                        </a:rPr>
                        <a:t> </a:t>
                      </a:r>
                      <a:r>
                        <a:rPr kumimoji="1" lang="en-US" altLang="zh-TW" sz="2000" b="1" i="0" u="none" strike="noStrike" cap="none" normalizeH="0" baseline="0" dirty="0" smtClean="0">
                          <a:ln>
                            <a:noFill/>
                          </a:ln>
                          <a:solidFill>
                            <a:schemeClr val="tx1"/>
                          </a:solidFill>
                          <a:effectLst/>
                          <a:latin typeface="Arial" charset="0"/>
                          <a:ea typeface="標楷體" pitchFamily="65" charset="-120"/>
                        </a:rPr>
                        <a:t>3111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zh-TW" sz="2000" b="1" i="0" u="none" strike="noStrike" cap="none" normalizeH="0" baseline="0" dirty="0" smtClean="0">
                        <a:ln>
                          <a:noFill/>
                        </a:ln>
                        <a:solidFill>
                          <a:schemeClr val="tx1"/>
                        </a:solidFill>
                        <a:effectLst/>
                        <a:latin typeface="Arial"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勞工退休金組</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一般業務 </a:t>
                      </a:r>
                      <a:r>
                        <a:rPr kumimoji="1" lang="en-US" altLang="zh-TW" sz="2000" b="1" i="0" u="none" strike="noStrike" cap="none" normalizeH="0" baseline="0" dirty="0" smtClean="0">
                          <a:ln>
                            <a:noFill/>
                          </a:ln>
                          <a:solidFill>
                            <a:schemeClr val="tx1"/>
                          </a:solidFill>
                          <a:effectLst/>
                          <a:latin typeface="Arial" charset="0"/>
                          <a:ea typeface="標楷體" pitchFamily="65" charset="-120"/>
                        </a:rPr>
                        <a:t>:5088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Arial" charset="0"/>
                          <a:ea typeface="標楷體" pitchFamily="65" charset="-120"/>
                        </a:rPr>
                        <a:t>網路申辦業務：</a:t>
                      </a:r>
                      <a:r>
                        <a:rPr kumimoji="1" lang="en-US" altLang="zh-TW" sz="2000" b="1" i="0" u="none" strike="noStrike" cap="none" normalizeH="0" baseline="0" dirty="0" smtClean="0">
                          <a:ln>
                            <a:noFill/>
                          </a:ln>
                          <a:solidFill>
                            <a:schemeClr val="tx1"/>
                          </a:solidFill>
                          <a:effectLst/>
                          <a:latin typeface="Arial" charset="0"/>
                          <a:ea typeface="標楷體" pitchFamily="65" charset="-120"/>
                        </a:rPr>
                        <a:t>5066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434975">
                <a:tc>
                  <a:txBody>
                    <a:bodyPr/>
                    <a:lstStyle/>
                    <a:p>
                      <a:r>
                        <a:rPr lang="zh-TW" altLang="en-US" b="1" dirty="0" smtClean="0">
                          <a:latin typeface="標楷體" pitchFamily="65" charset="-120"/>
                          <a:ea typeface="標楷體" pitchFamily="65" charset="-120"/>
                        </a:rPr>
                        <a:t>積欠工資墊償</a:t>
                      </a:r>
                      <a:endParaRPr lang="zh-TW" altLang="en-US" b="1" dirty="0">
                        <a:latin typeface="標楷體" pitchFamily="65" charset="-12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r>
                        <a:rPr lang="zh-TW" altLang="en-US" sz="2000" b="1" dirty="0" smtClean="0">
                          <a:latin typeface="標楷體" pitchFamily="65" charset="-120"/>
                          <a:ea typeface="標楷體" pitchFamily="65" charset="-120"/>
                        </a:rPr>
                        <a:t> 提繳業務</a:t>
                      </a:r>
                      <a:r>
                        <a:rPr lang="en-US" altLang="zh-TW" sz="2000" b="1" dirty="0" smtClean="0">
                          <a:latin typeface="標楷體" pitchFamily="65" charset="-120"/>
                          <a:ea typeface="標楷體" pitchFamily="65" charset="-120"/>
                        </a:rPr>
                        <a:t>:2922</a:t>
                      </a:r>
                      <a:endParaRPr lang="zh-TW" altLang="en-US" sz="2000" b="1" dirty="0">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TW" altLang="en-US" sz="2000" b="1" dirty="0" smtClean="0">
                          <a:latin typeface="標楷體" pitchFamily="65" charset="-120"/>
                          <a:ea typeface="標楷體" pitchFamily="65" charset="-120"/>
                        </a:rPr>
                        <a:t> 墊償業務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  </a:t>
                      </a:r>
                      <a:r>
                        <a:rPr lang="zh-TW" altLang="en-US" sz="2000" b="1" baseline="0"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2921</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41448"/>
                                        </p:tgtEl>
                                        <p:attrNameLst>
                                          <p:attrName>style.visibility</p:attrName>
                                        </p:attrNameLst>
                                      </p:cBhvr>
                                      <p:to>
                                        <p:strVal val="visible"/>
                                      </p:to>
                                    </p:set>
                                    <p:animEffect transition="in" filter="blinds(horizontal)">
                                      <p:cBhvr>
                                        <p:cTn id="7" dur="500"/>
                                        <p:tgtEl>
                                          <p:spTgt spid="14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1835150" y="1989138"/>
            <a:ext cx="1079500" cy="1025525"/>
          </a:xfrm>
          <a:prstGeom prst="rect">
            <a:avLst/>
          </a:prstGeom>
          <a:solidFill>
            <a:schemeClr val="hlink"/>
          </a:solidFill>
          <a:ln w="19050">
            <a:solidFill>
              <a:schemeClr val="bg1"/>
            </a:solidFill>
            <a:miter lim="800000"/>
            <a:headEnd/>
            <a:tailEnd/>
          </a:ln>
          <a:effectLst>
            <a:outerShdw dist="143684" dir="2700000" algn="ctr" rotWithShape="0">
              <a:schemeClr val="bg2">
                <a:alpha val="50000"/>
              </a:schemeClr>
            </a:outerShdw>
          </a:effectLst>
        </p:spPr>
        <p:txBody>
          <a:bodyPr>
            <a:spAutoFit/>
          </a:bodyPr>
          <a:lstStyle/>
          <a:p>
            <a:pPr>
              <a:spcBef>
                <a:spcPct val="50000"/>
              </a:spcBef>
              <a:defRPr/>
            </a:pPr>
            <a:r>
              <a:rPr lang="zh-TW" altLang="en-US" sz="6000">
                <a:solidFill>
                  <a:srgbClr val="FFFFCC"/>
                </a:solidFill>
                <a:effectLst>
                  <a:outerShdw blurRad="38100" dist="38100" dir="2700000" algn="tl">
                    <a:srgbClr val="000000"/>
                  </a:outerShdw>
                </a:effectLst>
                <a:ea typeface="微軟正黑體" pitchFamily="34" charset="-120"/>
              </a:rPr>
              <a:t>簡</a:t>
            </a:r>
          </a:p>
        </p:txBody>
      </p:sp>
      <p:sp>
        <p:nvSpPr>
          <p:cNvPr id="134148" name="Text Box 4"/>
          <p:cNvSpPr txBox="1">
            <a:spLocks noChangeArrowheads="1"/>
          </p:cNvSpPr>
          <p:nvPr/>
        </p:nvSpPr>
        <p:spPr bwMode="auto">
          <a:xfrm>
            <a:off x="3205163" y="1989138"/>
            <a:ext cx="1079500" cy="1025525"/>
          </a:xfrm>
          <a:prstGeom prst="rect">
            <a:avLst/>
          </a:prstGeom>
          <a:solidFill>
            <a:srgbClr val="CC0000"/>
          </a:solidFill>
          <a:ln w="19050">
            <a:solidFill>
              <a:schemeClr val="bg1"/>
            </a:solidFill>
            <a:miter lim="800000"/>
            <a:headEnd/>
            <a:tailEnd/>
          </a:ln>
          <a:effectLst>
            <a:outerShdw dist="143684" dir="2700000" algn="ctr" rotWithShape="0">
              <a:schemeClr val="bg2">
                <a:alpha val="50000"/>
              </a:schemeClr>
            </a:outerShdw>
          </a:effectLst>
        </p:spPr>
        <p:txBody>
          <a:bodyPr>
            <a:spAutoFit/>
          </a:bodyPr>
          <a:lstStyle/>
          <a:p>
            <a:pPr>
              <a:spcBef>
                <a:spcPct val="50000"/>
              </a:spcBef>
              <a:defRPr/>
            </a:pPr>
            <a:r>
              <a:rPr lang="zh-TW" altLang="en-US" sz="6000">
                <a:solidFill>
                  <a:srgbClr val="FFFFCC"/>
                </a:solidFill>
                <a:effectLst>
                  <a:outerShdw blurRad="38100" dist="38100" dir="2700000" algn="tl">
                    <a:srgbClr val="000000"/>
                  </a:outerShdw>
                </a:effectLst>
                <a:ea typeface="微軟正黑體" pitchFamily="34" charset="-120"/>
              </a:rPr>
              <a:t>報</a:t>
            </a:r>
          </a:p>
        </p:txBody>
      </p:sp>
      <p:sp>
        <p:nvSpPr>
          <p:cNvPr id="134149" name="Text Box 5"/>
          <p:cNvSpPr txBox="1">
            <a:spLocks noChangeArrowheads="1"/>
          </p:cNvSpPr>
          <p:nvPr/>
        </p:nvSpPr>
        <p:spPr bwMode="auto">
          <a:xfrm>
            <a:off x="4572000" y="1989138"/>
            <a:ext cx="1079500" cy="1025525"/>
          </a:xfrm>
          <a:prstGeom prst="rect">
            <a:avLst/>
          </a:prstGeom>
          <a:solidFill>
            <a:schemeClr val="hlink"/>
          </a:solidFill>
          <a:ln w="19050">
            <a:solidFill>
              <a:schemeClr val="bg1"/>
            </a:solidFill>
            <a:miter lim="800000"/>
            <a:headEnd/>
            <a:tailEnd/>
          </a:ln>
          <a:effectLst>
            <a:outerShdw dist="143684" dir="2700000" algn="ctr" rotWithShape="0">
              <a:schemeClr val="bg2">
                <a:alpha val="50000"/>
              </a:schemeClr>
            </a:outerShdw>
          </a:effectLst>
        </p:spPr>
        <p:txBody>
          <a:bodyPr>
            <a:spAutoFit/>
          </a:bodyPr>
          <a:lstStyle/>
          <a:p>
            <a:pPr>
              <a:spcBef>
                <a:spcPct val="50000"/>
              </a:spcBef>
              <a:defRPr/>
            </a:pPr>
            <a:r>
              <a:rPr lang="zh-TW" altLang="en-US" sz="6000">
                <a:solidFill>
                  <a:srgbClr val="FFFFCC"/>
                </a:solidFill>
                <a:effectLst>
                  <a:outerShdw blurRad="38100" dist="38100" dir="2700000" algn="tl">
                    <a:srgbClr val="000000"/>
                  </a:outerShdw>
                </a:effectLst>
                <a:ea typeface="微軟正黑體" pitchFamily="34" charset="-120"/>
              </a:rPr>
              <a:t>完</a:t>
            </a:r>
          </a:p>
        </p:txBody>
      </p:sp>
      <p:sp>
        <p:nvSpPr>
          <p:cNvPr id="134150" name="Text Box 6"/>
          <p:cNvSpPr txBox="1">
            <a:spLocks noChangeArrowheads="1"/>
          </p:cNvSpPr>
          <p:nvPr/>
        </p:nvSpPr>
        <p:spPr bwMode="auto">
          <a:xfrm>
            <a:off x="5940425" y="1989138"/>
            <a:ext cx="1079500" cy="1025525"/>
          </a:xfrm>
          <a:prstGeom prst="rect">
            <a:avLst/>
          </a:prstGeom>
          <a:solidFill>
            <a:srgbClr val="CC0000"/>
          </a:solidFill>
          <a:ln w="19050">
            <a:solidFill>
              <a:schemeClr val="bg1"/>
            </a:solidFill>
            <a:miter lim="800000"/>
            <a:headEnd/>
            <a:tailEnd/>
          </a:ln>
          <a:effectLst>
            <a:outerShdw dist="143684" dir="2700000" algn="ctr" rotWithShape="0">
              <a:schemeClr val="bg2">
                <a:alpha val="50000"/>
              </a:schemeClr>
            </a:outerShdw>
          </a:effectLst>
        </p:spPr>
        <p:txBody>
          <a:bodyPr>
            <a:spAutoFit/>
          </a:bodyPr>
          <a:lstStyle/>
          <a:p>
            <a:pPr>
              <a:spcBef>
                <a:spcPct val="50000"/>
              </a:spcBef>
              <a:defRPr/>
            </a:pPr>
            <a:r>
              <a:rPr lang="zh-TW" altLang="en-US" sz="6000">
                <a:solidFill>
                  <a:srgbClr val="FFFFCC"/>
                </a:solidFill>
                <a:effectLst>
                  <a:outerShdw blurRad="38100" dist="38100" dir="2700000" algn="tl">
                    <a:srgbClr val="000000"/>
                  </a:outerShdw>
                </a:effectLst>
                <a:ea typeface="微軟正黑體" pitchFamily="34" charset="-120"/>
              </a:rPr>
              <a:t>畢</a:t>
            </a:r>
          </a:p>
        </p:txBody>
      </p:sp>
      <p:sp>
        <p:nvSpPr>
          <p:cNvPr id="122886" name="Line 7"/>
          <p:cNvSpPr>
            <a:spLocks noChangeShapeType="1"/>
          </p:cNvSpPr>
          <p:nvPr/>
        </p:nvSpPr>
        <p:spPr bwMode="auto">
          <a:xfrm>
            <a:off x="971550" y="3213100"/>
            <a:ext cx="6913563" cy="0"/>
          </a:xfrm>
          <a:prstGeom prst="line">
            <a:avLst/>
          </a:prstGeom>
          <a:noFill/>
          <a:ln w="38100">
            <a:solidFill>
              <a:schemeClr val="tx1"/>
            </a:solidFill>
            <a:round/>
            <a:headEnd/>
            <a:tailEnd/>
          </a:ln>
        </p:spPr>
        <p:txBody>
          <a:bodyPr/>
          <a:lstStyle/>
          <a:p>
            <a:endParaRPr lang="zh-TW" altLang="en-US"/>
          </a:p>
        </p:txBody>
      </p:sp>
      <p:sp>
        <p:nvSpPr>
          <p:cNvPr id="134152" name="Rectangle 8"/>
          <p:cNvSpPr>
            <a:spLocks noChangeArrowheads="1"/>
          </p:cNvSpPr>
          <p:nvPr/>
        </p:nvSpPr>
        <p:spPr bwMode="auto">
          <a:xfrm>
            <a:off x="2339975" y="3573463"/>
            <a:ext cx="4270375" cy="155575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ctr">
              <a:defRPr/>
            </a:pPr>
            <a:r>
              <a:rPr lang="zh-TW" altLang="en-US" sz="4800" b="1" dirty="0">
                <a:solidFill>
                  <a:srgbClr val="6600FF"/>
                </a:solidFill>
                <a:effectLst>
                  <a:outerShdw blurRad="38100" dist="38100" dir="2700000" algn="tl">
                    <a:srgbClr val="C0C0C0"/>
                  </a:outerShdw>
                </a:effectLst>
                <a:latin typeface="微軟正黑體" pitchFamily="34" charset="-120"/>
                <a:ea typeface="微軟正黑體" pitchFamily="34" charset="-120"/>
              </a:rPr>
              <a:t>敬  祝  各  位  </a:t>
            </a:r>
          </a:p>
          <a:p>
            <a:pPr algn="ctr">
              <a:defRPr/>
            </a:pPr>
            <a:r>
              <a:rPr lang="zh-TW" altLang="en-US" sz="4800" b="1" dirty="0">
                <a:solidFill>
                  <a:srgbClr val="6600FF"/>
                </a:solidFill>
                <a:effectLst>
                  <a:outerShdw blurRad="38100" dist="38100" dir="2700000" algn="tl">
                    <a:srgbClr val="C0C0C0"/>
                  </a:outerShdw>
                </a:effectLst>
                <a:latin typeface="微軟正黑體" pitchFamily="34" charset="-120"/>
                <a:ea typeface="微軟正黑體" pitchFamily="34" charset="-120"/>
              </a:rPr>
              <a:t>事  事  如  意</a:t>
            </a:r>
            <a:r>
              <a:rPr lang="zh-TW" altLang="en-US" sz="4800" b="1" dirty="0">
                <a:latin typeface="微軟正黑體" pitchFamily="34" charset="-120"/>
                <a:ea typeface="微軟正黑體" pitchFamily="34" charset="-120"/>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a:noFill/>
        </p:spPr>
        <p:txBody>
          <a:bodyPr/>
          <a:lstStyle/>
          <a:p>
            <a:fld id="{3D069794-9886-4A87-8DD4-3F2711CA5D94}" type="slidenum">
              <a:rPr lang="en-US" altLang="zh-TW" smtClean="0"/>
              <a:pPr/>
              <a:t>12</a:t>
            </a:fld>
            <a:endParaRPr lang="en-US" altLang="zh-TW" smtClean="0"/>
          </a:p>
        </p:txBody>
      </p:sp>
      <p:sp>
        <p:nvSpPr>
          <p:cNvPr id="334850"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grpSp>
        <p:nvGrpSpPr>
          <p:cNvPr id="18436" name="Group 4"/>
          <p:cNvGrpSpPr>
            <a:grpSpLocks/>
          </p:cNvGrpSpPr>
          <p:nvPr/>
        </p:nvGrpSpPr>
        <p:grpSpPr bwMode="auto">
          <a:xfrm>
            <a:off x="107950" y="836613"/>
            <a:ext cx="8801100" cy="5759450"/>
            <a:chOff x="125" y="2112"/>
            <a:chExt cx="5545" cy="2801"/>
          </a:xfrm>
        </p:grpSpPr>
        <p:sp>
          <p:nvSpPr>
            <p:cNvPr id="13318" name="Rectangle 5"/>
            <p:cNvSpPr>
              <a:spLocks noChangeArrowheads="1"/>
            </p:cNvSpPr>
            <p:nvPr/>
          </p:nvSpPr>
          <p:spPr bwMode="auto">
            <a:xfrm>
              <a:off x="170" y="2690"/>
              <a:ext cx="5489" cy="2139"/>
            </a:xfrm>
            <a:prstGeom prst="rect">
              <a:avLst/>
            </a:prstGeom>
            <a:noFill/>
            <a:ln w="9525">
              <a:noFill/>
              <a:miter lim="800000"/>
              <a:headEnd/>
              <a:tailEnd/>
            </a:ln>
          </p:spPr>
          <p:txBody>
            <a:bodyPr>
              <a:spAutoFit/>
            </a:bodyPr>
            <a:lstStyle/>
            <a:p>
              <a:pPr>
                <a:defRPr/>
              </a:pPr>
              <a:r>
                <a:rPr lang="zh-TW" altLang="en-US" sz="2800" dirty="0">
                  <a:latin typeface="標楷體" pitchFamily="65" charset="-120"/>
                  <a:ea typeface="標楷體" pitchFamily="65" charset="-120"/>
                </a:rPr>
                <a:t>薪資未達基本工資</a:t>
              </a:r>
              <a:r>
                <a:rPr kumimoji="0" lang="zh-TW" altLang="en-US" sz="2800" b="1" dirty="0">
                  <a:latin typeface="標楷體" pitchFamily="65" charset="-120"/>
                  <a:ea typeface="標楷體" pitchFamily="65" charset="-120"/>
                </a:rPr>
                <a:t>，</a:t>
              </a:r>
              <a:r>
                <a:rPr kumimoji="0" lang="zh-TW" altLang="en-US" sz="2800" dirty="0">
                  <a:latin typeface="標楷體" pitchFamily="65" charset="-120"/>
                  <a:ea typeface="標楷體" pitchFamily="65" charset="-120"/>
                </a:rPr>
                <a:t>且未逾</a:t>
              </a:r>
              <a:r>
                <a:rPr kumimoji="0" lang="en-US" altLang="zh-TW" sz="2800" dirty="0">
                  <a:latin typeface="標楷體" pitchFamily="65" charset="-120"/>
                  <a:ea typeface="標楷體" pitchFamily="65" charset="-120"/>
                </a:rPr>
                <a:t>19,047</a:t>
              </a:r>
              <a:r>
                <a:rPr kumimoji="0" lang="zh-TW" altLang="en-US" sz="2800" dirty="0">
                  <a:latin typeface="標楷體" pitchFamily="65" charset="-120"/>
                  <a:ea typeface="標楷體" pitchFamily="65" charset="-120"/>
                </a:rPr>
                <a:t>元</a:t>
              </a:r>
              <a:r>
                <a:rPr lang="zh-TW" altLang="en-US" sz="2800" dirty="0">
                  <a:latin typeface="標楷體" pitchFamily="65" charset="-120"/>
                  <a:ea typeface="標楷體" pitchFamily="65" charset="-120"/>
                </a:rPr>
                <a:t>者，按 </a:t>
              </a:r>
              <a:r>
                <a:rPr lang="en-US" altLang="zh-TW" sz="2800" dirty="0">
                  <a:solidFill>
                    <a:srgbClr val="FF0066"/>
                  </a:solidFill>
                  <a:latin typeface="標楷體" pitchFamily="65" charset="-120"/>
                  <a:ea typeface="標楷體" pitchFamily="65" charset="-120"/>
                </a:rPr>
                <a:t>13,500</a:t>
              </a:r>
              <a:r>
                <a:rPr lang="zh-TW" altLang="en-US" sz="2800" dirty="0">
                  <a:solidFill>
                    <a:srgbClr val="FF0066"/>
                  </a:solidFill>
                  <a:latin typeface="標楷體" pitchFamily="65" charset="-120"/>
                  <a:ea typeface="標楷體" pitchFamily="65" charset="-120"/>
                </a:rPr>
                <a:t>元、</a:t>
              </a:r>
              <a:r>
                <a:rPr lang="en-US" altLang="zh-TW" sz="2800" dirty="0">
                  <a:solidFill>
                    <a:srgbClr val="FF0066"/>
                  </a:solidFill>
                  <a:latin typeface="標楷體" pitchFamily="65" charset="-120"/>
                  <a:ea typeface="標楷體" pitchFamily="65" charset="-120"/>
                </a:rPr>
                <a:t>15,840</a:t>
              </a:r>
              <a:r>
                <a:rPr lang="zh-TW" altLang="en-US" sz="2800" dirty="0">
                  <a:solidFill>
                    <a:srgbClr val="FF0066"/>
                  </a:solidFill>
                  <a:latin typeface="標楷體" pitchFamily="65" charset="-120"/>
                  <a:ea typeface="標楷體" pitchFamily="65" charset="-120"/>
                </a:rPr>
                <a:t>元、</a:t>
              </a:r>
              <a:r>
                <a:rPr lang="en-US" altLang="zh-TW" sz="2800" dirty="0">
                  <a:solidFill>
                    <a:srgbClr val="FF0066"/>
                  </a:solidFill>
                  <a:latin typeface="標楷體" pitchFamily="65" charset="-120"/>
                  <a:ea typeface="標楷體" pitchFamily="65" charset="-120"/>
                </a:rPr>
                <a:t>16,500</a:t>
              </a:r>
              <a:r>
                <a:rPr lang="zh-TW" altLang="en-US" sz="2800" dirty="0">
                  <a:solidFill>
                    <a:srgbClr val="FF0066"/>
                  </a:solidFill>
                  <a:latin typeface="標楷體" pitchFamily="65" charset="-120"/>
                  <a:ea typeface="標楷體" pitchFamily="65" charset="-120"/>
                </a:rPr>
                <a:t>元、</a:t>
              </a:r>
              <a:r>
                <a:rPr lang="en-US" altLang="zh-TW" sz="2800" dirty="0">
                  <a:solidFill>
                    <a:srgbClr val="FF0066"/>
                  </a:solidFill>
                  <a:latin typeface="標楷體" pitchFamily="65" charset="-120"/>
                  <a:ea typeface="標楷體" pitchFamily="65" charset="-120"/>
                </a:rPr>
                <a:t>17,280</a:t>
              </a:r>
              <a:r>
                <a:rPr lang="zh-TW" altLang="en-US" sz="2800" dirty="0">
                  <a:solidFill>
                    <a:srgbClr val="FF0066"/>
                  </a:solidFill>
                  <a:latin typeface="標楷體" pitchFamily="65" charset="-120"/>
                  <a:ea typeface="標楷體" pitchFamily="65" charset="-120"/>
                </a:rPr>
                <a:t>元、</a:t>
              </a:r>
              <a:r>
                <a:rPr lang="en-US" altLang="zh-TW" sz="2800" dirty="0">
                  <a:solidFill>
                    <a:srgbClr val="FF0066"/>
                  </a:solidFill>
                  <a:latin typeface="標楷體" pitchFamily="65" charset="-120"/>
                  <a:ea typeface="標楷體" pitchFamily="65" charset="-120"/>
                </a:rPr>
                <a:t>17,880</a:t>
              </a:r>
              <a:r>
                <a:rPr lang="zh-TW" altLang="en-US" sz="2800" dirty="0">
                  <a:solidFill>
                    <a:srgbClr val="FF0066"/>
                  </a:solidFill>
                  <a:latin typeface="標楷體" pitchFamily="65" charset="-120"/>
                  <a:ea typeface="標楷體" pitchFamily="65" charset="-120"/>
                </a:rPr>
                <a:t>元、</a:t>
              </a:r>
              <a:r>
                <a:rPr lang="en-US" altLang="zh-TW" sz="2800" dirty="0">
                  <a:solidFill>
                    <a:srgbClr val="FF0066"/>
                  </a:solidFill>
                  <a:latin typeface="標楷體" pitchFamily="65" charset="-120"/>
                  <a:ea typeface="標楷體" pitchFamily="65" charset="-120"/>
                </a:rPr>
                <a:t>19,047</a:t>
              </a:r>
              <a:r>
                <a:rPr lang="zh-TW" altLang="en-US" sz="2800" dirty="0">
                  <a:solidFill>
                    <a:srgbClr val="FF0066"/>
                  </a:solidFill>
                  <a:latin typeface="標楷體" pitchFamily="65" charset="-120"/>
                  <a:ea typeface="標楷體" pitchFamily="65" charset="-120"/>
                </a:rPr>
                <a:t>元</a:t>
              </a:r>
              <a:r>
                <a:rPr lang="en-US" altLang="zh-TW" sz="2800" dirty="0">
                  <a:latin typeface="標楷體" pitchFamily="65" charset="-120"/>
                  <a:ea typeface="標楷體" pitchFamily="65" charset="-120"/>
                </a:rPr>
                <a:t>6</a:t>
              </a:r>
              <a:r>
                <a:rPr lang="zh-TW" altLang="en-US" sz="2800" dirty="0">
                  <a:latin typeface="標楷體" pitchFamily="65" charset="-120"/>
                  <a:ea typeface="標楷體" pitchFamily="65" charset="-120"/>
                </a:rPr>
                <a:t>個等級申報</a:t>
              </a:r>
              <a:r>
                <a:rPr lang="zh-TW" altLang="en-US" sz="2800" dirty="0">
                  <a:solidFill>
                    <a:srgbClr val="000000"/>
                  </a:solidFill>
                  <a:latin typeface="標楷體" pitchFamily="65" charset="-120"/>
                  <a:ea typeface="標楷體" pitchFamily="65" charset="-120"/>
                </a:rPr>
                <a:t>薪資</a:t>
              </a:r>
              <a:r>
                <a:rPr lang="zh-TW" altLang="en-US" sz="2800" dirty="0">
                  <a:solidFill>
                    <a:srgbClr val="FF0066"/>
                  </a:solidFill>
                  <a:latin typeface="標楷體" pitchFamily="65" charset="-120"/>
                  <a:ea typeface="標楷體" pitchFamily="65" charset="-120"/>
                </a:rPr>
                <a:t>超過</a:t>
              </a:r>
              <a:r>
                <a:rPr lang="en-US" altLang="zh-TW" sz="2800" dirty="0">
                  <a:solidFill>
                    <a:srgbClr val="FF0066"/>
                  </a:solidFill>
                  <a:latin typeface="標楷體" pitchFamily="65" charset="-120"/>
                  <a:ea typeface="標楷體" pitchFamily="65" charset="-120"/>
                </a:rPr>
                <a:t>19,047</a:t>
              </a:r>
              <a:r>
                <a:rPr lang="zh-TW" altLang="en-US" sz="2800" dirty="0">
                  <a:solidFill>
                    <a:srgbClr val="FF0066"/>
                  </a:solidFill>
                  <a:latin typeface="標楷體" pitchFamily="65" charset="-120"/>
                  <a:ea typeface="標楷體" pitchFamily="65" charset="-120"/>
                </a:rPr>
                <a:t>元</a:t>
              </a:r>
              <a:r>
                <a:rPr lang="zh-TW" altLang="en-US" sz="2800" dirty="0">
                  <a:solidFill>
                    <a:srgbClr val="000000"/>
                  </a:solidFill>
                  <a:latin typeface="標楷體" pitchFamily="65" charset="-120"/>
                  <a:ea typeface="標楷體" pitchFamily="65" charset="-120"/>
                </a:rPr>
                <a:t>者應依分級表適用之等級申報。</a:t>
              </a:r>
              <a:endParaRPr lang="en-US" altLang="zh-TW" sz="2800" dirty="0">
                <a:solidFill>
                  <a:srgbClr val="000000"/>
                </a:solidFill>
                <a:latin typeface="標楷體" pitchFamily="65" charset="-120"/>
                <a:ea typeface="標楷體" pitchFamily="65" charset="-120"/>
              </a:endParaRPr>
            </a:p>
            <a:p>
              <a:pPr>
                <a:lnSpc>
                  <a:spcPts val="2500"/>
                </a:lnSpc>
                <a:defRPr/>
              </a:pPr>
              <a:endParaRPr kumimoji="0" lang="en-US" altLang="zh-TW" sz="2800" b="1" dirty="0">
                <a:solidFill>
                  <a:srgbClr val="009999"/>
                </a:solidFill>
                <a:latin typeface="標楷體" pitchFamily="65" charset="-120"/>
                <a:ea typeface="標楷體" pitchFamily="65" charset="-120"/>
              </a:endParaRPr>
            </a:p>
            <a:p>
              <a:pPr>
                <a:defRPr/>
              </a:pPr>
              <a:r>
                <a:rPr kumimoji="0" lang="zh-TW" altLang="en-US" sz="2800" b="1" dirty="0">
                  <a:solidFill>
                    <a:srgbClr val="FF0000"/>
                  </a:solidFill>
                  <a:latin typeface="標楷體" pitchFamily="65" charset="-120"/>
                  <a:ea typeface="標楷體" pitchFamily="65" charset="-120"/>
                </a:rPr>
                <a:t>又</a:t>
              </a:r>
              <a:r>
                <a:rPr lang="zh-TW" altLang="en-US" sz="2800" b="1" dirty="0">
                  <a:solidFill>
                    <a:srgbClr val="FF0000"/>
                  </a:solidFill>
                  <a:latin typeface="標楷體" pitchFamily="65" charset="-120"/>
                  <a:ea typeface="標楷體" pitchFamily="65" charset="-120"/>
                </a:rPr>
                <a:t>勞動基準法施行細則已修正</a:t>
              </a:r>
              <a:r>
                <a:rPr kumimoji="0" lang="zh-TW" altLang="en-US"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將童工之基本工資不得低於基本工資百分之七十之規定刪除</a:t>
              </a:r>
              <a:r>
                <a:rPr kumimoji="0" lang="zh-TW" altLang="zh-TW" sz="2800" b="1" dirty="0">
                  <a:solidFill>
                    <a:srgbClr val="FF0000"/>
                  </a:solidFill>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因此，</a:t>
              </a:r>
              <a:r>
                <a:rPr kumimoji="0" lang="zh-TW" altLang="zh-TW" sz="2800" b="1" dirty="0">
                  <a:solidFill>
                    <a:srgbClr val="FF0000"/>
                  </a:solidFill>
                  <a:latin typeface="標楷體" pitchFamily="65" charset="-120"/>
                  <a:ea typeface="標楷體" pitchFamily="65" charset="-120"/>
                </a:rPr>
                <a:t>自</a:t>
              </a:r>
              <a:r>
                <a:rPr kumimoji="0" lang="en-US" altLang="zh-TW" sz="2800" b="1" dirty="0">
                  <a:solidFill>
                    <a:srgbClr val="FF0000"/>
                  </a:solidFill>
                  <a:latin typeface="標楷體" pitchFamily="65" charset="-120"/>
                  <a:ea typeface="標楷體" pitchFamily="65" charset="-120"/>
                </a:rPr>
                <a:t>105</a:t>
              </a:r>
              <a:r>
                <a:rPr kumimoji="0" lang="zh-TW" altLang="zh-TW" sz="2800" b="1" dirty="0">
                  <a:solidFill>
                    <a:srgbClr val="FF0000"/>
                  </a:solidFill>
                  <a:latin typeface="標楷體" pitchFamily="65" charset="-120"/>
                  <a:ea typeface="標楷體" pitchFamily="65" charset="-120"/>
                </a:rPr>
                <a:t>年</a:t>
              </a:r>
              <a:r>
                <a:rPr lang="en-US" altLang="zh-TW" sz="2800" b="1" dirty="0">
                  <a:solidFill>
                    <a:srgbClr val="FF0000"/>
                  </a:solidFill>
                  <a:latin typeface="標楷體" pitchFamily="65" charset="-120"/>
                  <a:ea typeface="標楷體" pitchFamily="65" charset="-120"/>
                </a:rPr>
                <a:t>1</a:t>
              </a:r>
              <a:r>
                <a:rPr kumimoji="0" lang="zh-TW" altLang="zh-TW" sz="2800" b="1" dirty="0">
                  <a:solidFill>
                    <a:srgbClr val="FF0000"/>
                  </a:solidFill>
                  <a:latin typeface="標楷體" pitchFamily="65" charset="-120"/>
                  <a:ea typeface="標楷體" pitchFamily="65" charset="-120"/>
                </a:rPr>
                <a:t>月</a:t>
              </a:r>
              <a:r>
                <a:rPr kumimoji="0" lang="en-US" altLang="zh-TW" sz="2800" b="1" dirty="0">
                  <a:solidFill>
                    <a:srgbClr val="FF0000"/>
                  </a:solidFill>
                  <a:latin typeface="標楷體" pitchFamily="65" charset="-120"/>
                  <a:ea typeface="標楷體" pitchFamily="65" charset="-120"/>
                </a:rPr>
                <a:t>1</a:t>
              </a:r>
              <a:r>
                <a:rPr kumimoji="0" lang="zh-TW" altLang="zh-TW" sz="2800" b="1" dirty="0">
                  <a:solidFill>
                    <a:srgbClr val="FF0000"/>
                  </a:solidFill>
                  <a:latin typeface="標楷體" pitchFamily="65" charset="-120"/>
                  <a:ea typeface="標楷體" pitchFamily="65" charset="-120"/>
                </a:rPr>
                <a:t>日起</a:t>
              </a:r>
              <a:r>
                <a:rPr lang="zh-TW" altLang="en-US" sz="2800" b="1" dirty="0">
                  <a:solidFill>
                    <a:srgbClr val="FF0000"/>
                  </a:solidFill>
                  <a:latin typeface="標楷體" pitchFamily="65" charset="-120"/>
                  <a:ea typeface="標楷體" pitchFamily="65" charset="-120"/>
                </a:rPr>
                <a:t>，童工基本工資與成年工目前之基本工資同為</a:t>
              </a:r>
              <a:r>
                <a:rPr lang="en-US" altLang="zh-TW" sz="2800" b="1" dirty="0">
                  <a:solidFill>
                    <a:srgbClr val="FF0000"/>
                  </a:solidFill>
                  <a:latin typeface="標楷體" pitchFamily="65" charset="-120"/>
                  <a:ea typeface="標楷體" pitchFamily="65" charset="-120"/>
                </a:rPr>
                <a:t>20,008</a:t>
              </a:r>
              <a:r>
                <a:rPr lang="zh-TW" altLang="en-US" sz="2800" b="1" dirty="0">
                  <a:solidFill>
                    <a:srgbClr val="FF0000"/>
                  </a:solidFill>
                  <a:latin typeface="標楷體" pitchFamily="65" charset="-120"/>
                  <a:ea typeface="標楷體" pitchFamily="65" charset="-120"/>
                </a:rPr>
                <a:t>元</a:t>
              </a:r>
              <a:r>
                <a:rPr kumimoji="0" lang="en-US" altLang="zh-TW" sz="2800" b="1" dirty="0">
                  <a:solidFill>
                    <a:srgbClr val="FF0000"/>
                  </a:solidFill>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適用之</a:t>
              </a:r>
              <a:r>
                <a:rPr kumimoji="0" lang="zh-TW" altLang="zh-TW" sz="2800" b="1" dirty="0">
                  <a:solidFill>
                    <a:srgbClr val="FF0000"/>
                  </a:solidFill>
                  <a:latin typeface="標楷體" pitchFamily="65" charset="-120"/>
                  <a:ea typeface="標楷體" pitchFamily="65" charset="-120"/>
                </a:rPr>
                <a:t>投保薪資</a:t>
              </a:r>
              <a:r>
                <a:rPr kumimoji="0" lang="zh-TW" altLang="en-US" sz="2800" b="1" dirty="0">
                  <a:solidFill>
                    <a:srgbClr val="FF0000"/>
                  </a:solidFill>
                  <a:latin typeface="標楷體" pitchFamily="65" charset="-120"/>
                  <a:ea typeface="標楷體" pitchFamily="65" charset="-120"/>
                </a:rPr>
                <a:t>等級</a:t>
              </a:r>
              <a:r>
                <a:rPr kumimoji="0" lang="zh-TW" altLang="zh-TW" sz="2800" b="1" dirty="0">
                  <a:solidFill>
                    <a:srgbClr val="FF0000"/>
                  </a:solidFill>
                  <a:latin typeface="標楷體" pitchFamily="65" charset="-120"/>
                  <a:ea typeface="標楷體" pitchFamily="65" charset="-120"/>
                </a:rPr>
                <a:t>為</a:t>
              </a:r>
              <a:r>
                <a:rPr lang="en-US" altLang="zh-TW" sz="2800" b="1" dirty="0">
                  <a:solidFill>
                    <a:srgbClr val="FF0000"/>
                  </a:solidFill>
                  <a:latin typeface="標楷體" pitchFamily="65" charset="-120"/>
                  <a:ea typeface="標楷體" pitchFamily="65" charset="-120"/>
                </a:rPr>
                <a:t>20,008</a:t>
              </a:r>
              <a:r>
                <a:rPr kumimoji="0" lang="zh-TW" altLang="zh-TW" sz="2800" b="1" dirty="0">
                  <a:solidFill>
                    <a:srgbClr val="FF0000"/>
                  </a:solidFill>
                  <a:latin typeface="標楷體" pitchFamily="65" charset="-120"/>
                  <a:ea typeface="標楷體" pitchFamily="65" charset="-120"/>
                </a:rPr>
                <a:t>元</a:t>
              </a:r>
              <a:r>
                <a:rPr kumimoji="0" lang="en-US" altLang="zh-TW" sz="2800" b="1" dirty="0">
                  <a:solidFill>
                    <a:srgbClr val="FF0000"/>
                  </a:solidFill>
                  <a:latin typeface="標楷體" pitchFamily="65" charset="-120"/>
                  <a:ea typeface="標楷體" pitchFamily="65" charset="-120"/>
                </a:rPr>
                <a:t>)</a:t>
              </a:r>
              <a:endParaRPr kumimoji="0" lang="zh-TW" altLang="zh-TW" sz="2800" dirty="0">
                <a:solidFill>
                  <a:srgbClr val="FF0000"/>
                </a:solidFill>
                <a:latin typeface="標楷體" pitchFamily="65" charset="-120"/>
                <a:ea typeface="標楷體" pitchFamily="65" charset="-120"/>
              </a:endParaRPr>
            </a:p>
            <a:p>
              <a:pPr marL="276225" indent="-276225">
                <a:defRPr/>
              </a:pPr>
              <a:r>
                <a:rPr lang="zh-TW" altLang="en-US" sz="2800" dirty="0">
                  <a:solidFill>
                    <a:srgbClr val="FF6600"/>
                  </a:solidFill>
                  <a:latin typeface="標楷體" pitchFamily="65" charset="-120"/>
                  <a:ea typeface="標楷體" pitchFamily="65" charset="-120"/>
                </a:rPr>
                <a:t> </a:t>
              </a:r>
            </a:p>
          </p:txBody>
        </p:sp>
        <p:grpSp>
          <p:nvGrpSpPr>
            <p:cNvPr id="18438" name="Group 6"/>
            <p:cNvGrpSpPr>
              <a:grpSpLocks/>
            </p:cNvGrpSpPr>
            <p:nvPr/>
          </p:nvGrpSpPr>
          <p:grpSpPr bwMode="auto">
            <a:xfrm>
              <a:off x="125" y="2112"/>
              <a:ext cx="5545" cy="2801"/>
              <a:chOff x="125" y="2112"/>
              <a:chExt cx="5545" cy="2801"/>
            </a:xfrm>
          </p:grpSpPr>
          <p:sp>
            <p:nvSpPr>
              <p:cNvPr id="334855" name="AutoShape 7"/>
              <p:cNvSpPr>
                <a:spLocks noChangeArrowheads="1"/>
              </p:cNvSpPr>
              <p:nvPr/>
            </p:nvSpPr>
            <p:spPr bwMode="auto">
              <a:xfrm>
                <a:off x="125" y="2427"/>
                <a:ext cx="5545" cy="2486"/>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grpSp>
            <p:nvGrpSpPr>
              <p:cNvPr id="18440" name="Group 8"/>
              <p:cNvGrpSpPr>
                <a:grpSpLocks/>
              </p:cNvGrpSpPr>
              <p:nvPr/>
            </p:nvGrpSpPr>
            <p:grpSpPr bwMode="auto">
              <a:xfrm>
                <a:off x="170" y="2112"/>
                <a:ext cx="3575" cy="574"/>
                <a:chOff x="194" y="1232"/>
                <a:chExt cx="3575" cy="574"/>
              </a:xfrm>
            </p:grpSpPr>
            <p:sp>
              <p:nvSpPr>
                <p:cNvPr id="18441" name="Rectangle 9"/>
                <p:cNvSpPr>
                  <a:spLocks noChangeArrowheads="1"/>
                </p:cNvSpPr>
                <p:nvPr/>
              </p:nvSpPr>
              <p:spPr bwMode="auto">
                <a:xfrm>
                  <a:off x="194" y="1237"/>
                  <a:ext cx="3526" cy="435"/>
                </a:xfrm>
                <a:prstGeom prst="rect">
                  <a:avLst/>
                </a:prstGeom>
                <a:noFill/>
                <a:ln w="19050">
                  <a:solidFill>
                    <a:schemeClr val="accent2"/>
                  </a:solidFill>
                  <a:miter lim="800000"/>
                  <a:headEnd/>
                  <a:tailEnd/>
                </a:ln>
              </p:spPr>
              <p:txBody>
                <a:bodyPr wrap="none" anchor="ctr"/>
                <a:lstStyle/>
                <a:p>
                  <a:endParaRPr kumimoji="0" lang="zh-TW" altLang="en-US"/>
                </a:p>
              </p:txBody>
            </p:sp>
            <p:sp>
              <p:nvSpPr>
                <p:cNvPr id="334858" name="Rectangle 10"/>
                <p:cNvSpPr>
                  <a:spLocks noChangeArrowheads="1"/>
                </p:cNvSpPr>
                <p:nvPr/>
              </p:nvSpPr>
              <p:spPr bwMode="auto">
                <a:xfrm>
                  <a:off x="295" y="1312"/>
                  <a:ext cx="3297" cy="493"/>
                </a:xfrm>
                <a:prstGeom prst="rect">
                  <a:avLst/>
                </a:prstGeom>
                <a:solidFill>
                  <a:srgbClr val="000099"/>
                </a:solidFill>
                <a:ln w="9525">
                  <a:noFill/>
                  <a:miter lim="800000"/>
                  <a:headEnd/>
                  <a:tailEnd/>
                </a:ln>
                <a:effectLst/>
              </p:spPr>
              <p:txBody>
                <a:bodyPr>
                  <a:spAutoFit/>
                </a:bodyPr>
                <a:lstStyle/>
                <a:p>
                  <a:pPr>
                    <a:defRPr/>
                  </a:pPr>
                  <a:r>
                    <a:rPr lang="zh-TW" altLang="en-US" sz="3000" dirty="0">
                      <a:solidFill>
                        <a:schemeClr val="bg1"/>
                      </a:solidFill>
                      <a:effectLst>
                        <a:outerShdw blurRad="38100" dist="38100" dir="2700000" algn="tl">
                          <a:srgbClr val="000000"/>
                        </a:outerShdw>
                      </a:effectLst>
                      <a:latin typeface="標楷體" pitchFamily="65" charset="-120"/>
                      <a:ea typeface="標楷體" pitchFamily="65" charset="-120"/>
                    </a:rPr>
                    <a:t>職業訓練機構受訓及童工之</a:t>
                  </a:r>
                </a:p>
                <a:p>
                  <a:pPr>
                    <a:defRPr/>
                  </a:pPr>
                  <a:r>
                    <a:rPr lang="zh-TW" altLang="en-US" sz="3000" dirty="0">
                      <a:solidFill>
                        <a:schemeClr val="bg1"/>
                      </a:solidFill>
                      <a:effectLst>
                        <a:outerShdw blurRad="38100" dist="38100" dir="2700000" algn="tl">
                          <a:srgbClr val="000000"/>
                        </a:outerShdw>
                      </a:effectLst>
                      <a:latin typeface="標楷體" pitchFamily="65" charset="-120"/>
                      <a:ea typeface="標楷體" pitchFamily="65" charset="-120"/>
                    </a:rPr>
                    <a:t>              投保薪資申報</a:t>
                  </a:r>
                </a:p>
              </p:txBody>
            </p:sp>
            <p:pic>
              <p:nvPicPr>
                <p:cNvPr id="18443" name="Picture 11" descr="黃綠"/>
                <p:cNvPicPr>
                  <a:picLocks noChangeAspect="1" noChangeArrowheads="1"/>
                </p:cNvPicPr>
                <p:nvPr/>
              </p:nvPicPr>
              <p:blipFill>
                <a:blip r:embed="rId2" cstate="print"/>
                <a:srcRect/>
                <a:stretch>
                  <a:fillRect/>
                </a:stretch>
              </p:blipFill>
              <p:spPr bwMode="auto">
                <a:xfrm>
                  <a:off x="3442" y="1232"/>
                  <a:ext cx="327" cy="274"/>
                </a:xfrm>
                <a:prstGeom prst="rect">
                  <a:avLst/>
                </a:prstGeom>
                <a:noFill/>
                <a:ln w="9525">
                  <a:noFill/>
                  <a:miter lim="800000"/>
                  <a:headEnd/>
                  <a:tailEnd/>
                </a:ln>
              </p:spPr>
            </p:pic>
          </p:grpSp>
        </p:gr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2"/>
          </p:nvPr>
        </p:nvSpPr>
        <p:spPr>
          <a:noFill/>
        </p:spPr>
        <p:txBody>
          <a:bodyPr/>
          <a:lstStyle/>
          <a:p>
            <a:fld id="{5EA2B851-41DA-4C3B-9551-5F0BBC50E5F3}" type="slidenum">
              <a:rPr lang="en-US" altLang="zh-TW" smtClean="0"/>
              <a:pPr/>
              <a:t>13</a:t>
            </a:fld>
            <a:endParaRPr lang="en-US" altLang="zh-TW" smtClean="0"/>
          </a:p>
        </p:txBody>
      </p:sp>
      <p:sp>
        <p:nvSpPr>
          <p:cNvPr id="335874"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pic>
        <p:nvPicPr>
          <p:cNvPr id="19460" name="Picture 3" descr="黃綠"/>
          <p:cNvPicPr>
            <a:picLocks noChangeAspect="1" noChangeArrowheads="1"/>
          </p:cNvPicPr>
          <p:nvPr/>
        </p:nvPicPr>
        <p:blipFill>
          <a:blip r:embed="rId3" cstate="print"/>
          <a:srcRect/>
          <a:stretch>
            <a:fillRect/>
          </a:stretch>
        </p:blipFill>
        <p:spPr bwMode="auto">
          <a:xfrm>
            <a:off x="611188" y="1125538"/>
            <a:ext cx="519112" cy="434975"/>
          </a:xfrm>
          <a:prstGeom prst="rect">
            <a:avLst/>
          </a:prstGeom>
          <a:noFill/>
          <a:ln w="9525">
            <a:noFill/>
            <a:miter lim="800000"/>
            <a:headEnd/>
            <a:tailEnd/>
          </a:ln>
        </p:spPr>
      </p:pic>
      <p:sp>
        <p:nvSpPr>
          <p:cNvPr id="19461" name="Rectangle 4"/>
          <p:cNvSpPr>
            <a:spLocks noChangeArrowheads="1"/>
          </p:cNvSpPr>
          <p:nvPr/>
        </p:nvSpPr>
        <p:spPr bwMode="auto">
          <a:xfrm>
            <a:off x="755650" y="1341438"/>
            <a:ext cx="4976813" cy="690562"/>
          </a:xfrm>
          <a:prstGeom prst="rect">
            <a:avLst/>
          </a:prstGeom>
          <a:noFill/>
          <a:ln w="19050">
            <a:solidFill>
              <a:schemeClr val="accent2"/>
            </a:solidFill>
            <a:miter lim="800000"/>
            <a:headEnd/>
            <a:tailEnd/>
          </a:ln>
        </p:spPr>
        <p:txBody>
          <a:bodyPr wrap="none" anchor="ctr"/>
          <a:lstStyle/>
          <a:p>
            <a:endParaRPr kumimoji="0" lang="zh-TW" altLang="en-US"/>
          </a:p>
        </p:txBody>
      </p:sp>
      <p:sp>
        <p:nvSpPr>
          <p:cNvPr id="335877" name="Rectangle 5"/>
          <p:cNvSpPr>
            <a:spLocks noChangeArrowheads="1"/>
          </p:cNvSpPr>
          <p:nvPr/>
        </p:nvSpPr>
        <p:spPr bwMode="auto">
          <a:xfrm>
            <a:off x="1116013" y="1341438"/>
            <a:ext cx="4508500" cy="549275"/>
          </a:xfrm>
          <a:prstGeom prst="rect">
            <a:avLst/>
          </a:prstGeom>
          <a:solidFill>
            <a:srgbClr val="000099"/>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部分工時者投保薪資申報</a:t>
            </a:r>
          </a:p>
        </p:txBody>
      </p:sp>
      <p:sp>
        <p:nvSpPr>
          <p:cNvPr id="335878" name="AutoShape 6"/>
          <p:cNvSpPr>
            <a:spLocks noChangeArrowheads="1"/>
          </p:cNvSpPr>
          <p:nvPr/>
        </p:nvSpPr>
        <p:spPr bwMode="auto">
          <a:xfrm>
            <a:off x="395288" y="2492375"/>
            <a:ext cx="7632700" cy="2865438"/>
          </a:xfrm>
          <a:prstGeom prst="roundRect">
            <a:avLst>
              <a:gd name="adj" fmla="val 16667"/>
            </a:avLst>
          </a:prstGeom>
          <a:noFill/>
          <a:ln w="38100">
            <a:solidFill>
              <a:schemeClr val="bg2"/>
            </a:solidFill>
            <a:prstDash val="sysDot"/>
            <a:round/>
            <a:headEnd/>
            <a:tailEnd/>
          </a:ln>
          <a:effectLst/>
        </p:spPr>
        <p:txBody>
          <a:bodyPr wrap="none" anchor="ctr"/>
          <a:lstStyle/>
          <a:p>
            <a:pPr fontAlgn="t">
              <a:defRPr/>
            </a:pPr>
            <a:r>
              <a:rPr lang="zh-TW" altLang="en-US" sz="2800" dirty="0">
                <a:latin typeface="標楷體" pitchFamily="65" charset="-120"/>
                <a:ea typeface="標楷體" pitchFamily="65" charset="-120"/>
              </a:rPr>
              <a:t> </a:t>
            </a:r>
            <a:r>
              <a:rPr lang="zh-TW" altLang="en-US" sz="2800" dirty="0">
                <a:effectLst>
                  <a:outerShdw blurRad="38100" dist="38100" dir="2700000" algn="tl">
                    <a:srgbClr val="000000">
                      <a:alpha val="43137"/>
                    </a:srgbClr>
                  </a:outerShdw>
                </a:effectLst>
                <a:latin typeface="標楷體" pitchFamily="65" charset="-120"/>
                <a:ea typeface="標楷體" pitchFamily="65" charset="-120"/>
              </a:rPr>
              <a:t>薪資未達基本工資</a:t>
            </a:r>
            <a:r>
              <a:rPr kumimoji="0" lang="zh-TW" altLang="en-US" sz="2800" b="1" dirty="0">
                <a:effectLst>
                  <a:outerShdw blurRad="38100" dist="38100" dir="2700000" algn="tl">
                    <a:srgbClr val="000000">
                      <a:alpha val="43137"/>
                    </a:srgbClr>
                  </a:outerShdw>
                </a:effectLst>
                <a:latin typeface="標楷體" pitchFamily="65" charset="-120"/>
                <a:ea typeface="標楷體" pitchFamily="65" charset="-120"/>
              </a:rPr>
              <a:t>，</a:t>
            </a:r>
            <a:r>
              <a:rPr kumimoji="0" lang="zh-TW" altLang="en-US" sz="2800" dirty="0">
                <a:effectLst>
                  <a:outerShdw blurRad="38100" dist="38100" dir="2700000" algn="tl">
                    <a:srgbClr val="000000">
                      <a:alpha val="43137"/>
                    </a:srgbClr>
                  </a:outerShdw>
                </a:effectLst>
                <a:latin typeface="標楷體" pitchFamily="65" charset="-120"/>
                <a:ea typeface="標楷體" pitchFamily="65" charset="-120"/>
              </a:rPr>
              <a:t>且未逾</a:t>
            </a:r>
            <a:r>
              <a:rPr kumimoji="0" lang="en-US" altLang="zh-TW" sz="2800" dirty="0">
                <a:effectLst>
                  <a:outerShdw blurRad="38100" dist="38100" dir="2700000" algn="tl">
                    <a:srgbClr val="000000">
                      <a:alpha val="43137"/>
                    </a:srgbClr>
                  </a:outerShdw>
                </a:effectLst>
                <a:latin typeface="標楷體" pitchFamily="65" charset="-120"/>
                <a:ea typeface="標楷體" pitchFamily="65" charset="-120"/>
              </a:rPr>
              <a:t>19,047</a:t>
            </a:r>
            <a:r>
              <a:rPr kumimoji="0" lang="zh-TW" altLang="en-US" sz="2800" dirty="0">
                <a:effectLst>
                  <a:outerShdw blurRad="38100" dist="38100" dir="2700000" algn="tl">
                    <a:srgbClr val="000000">
                      <a:alpha val="43137"/>
                    </a:srgbClr>
                  </a:outerShdw>
                </a:effectLst>
                <a:latin typeface="標楷體" pitchFamily="65" charset="-120"/>
                <a:ea typeface="標楷體" pitchFamily="65" charset="-120"/>
              </a:rPr>
              <a:t>元</a:t>
            </a:r>
            <a:r>
              <a:rPr lang="zh-TW" altLang="en-US" sz="2800" dirty="0">
                <a:effectLst>
                  <a:outerShdw blurRad="38100" dist="38100" dir="2700000" algn="tl">
                    <a:srgbClr val="C0C0C0"/>
                  </a:outerShdw>
                </a:effectLst>
                <a:latin typeface="標楷體" pitchFamily="65" charset="-120"/>
                <a:ea typeface="標楷體" pitchFamily="65" charset="-120"/>
              </a:rPr>
              <a:t>者，其</a:t>
            </a:r>
            <a:endParaRPr lang="en-US" altLang="zh-TW" sz="2800" dirty="0">
              <a:effectLst>
                <a:outerShdw blurRad="38100" dist="38100" dir="2700000" algn="tl">
                  <a:srgbClr val="C0C0C0"/>
                </a:outerShdw>
              </a:effectLst>
              <a:latin typeface="標楷體" pitchFamily="65" charset="-120"/>
              <a:ea typeface="標楷體" pitchFamily="65" charset="-120"/>
            </a:endParaRPr>
          </a:p>
          <a:p>
            <a:pPr fontAlgn="t">
              <a:defRPr/>
            </a:pPr>
            <a:r>
              <a:rPr lang="en-US" altLang="zh-TW" sz="2800" dirty="0">
                <a:effectLst>
                  <a:outerShdw blurRad="38100" dist="38100" dir="2700000" algn="tl">
                    <a:srgbClr val="C0C0C0"/>
                  </a:outerShdw>
                </a:effectLst>
                <a:latin typeface="標楷體" pitchFamily="65" charset="-120"/>
                <a:ea typeface="標楷體" pitchFamily="65" charset="-120"/>
              </a:rPr>
              <a:t> </a:t>
            </a:r>
            <a:r>
              <a:rPr lang="zh-TW" altLang="en-US" sz="2800" dirty="0">
                <a:effectLst>
                  <a:outerShdw blurRad="38100" dist="38100" dir="2700000" algn="tl">
                    <a:srgbClr val="C0C0C0"/>
                  </a:outerShdw>
                </a:effectLst>
                <a:latin typeface="標楷體" pitchFamily="65" charset="-120"/>
                <a:ea typeface="標楷體" pitchFamily="65" charset="-120"/>
              </a:rPr>
              <a:t>投保薪資分為</a:t>
            </a:r>
            <a:r>
              <a:rPr lang="en-US" altLang="zh-TW" sz="2800" dirty="0">
                <a:effectLst>
                  <a:outerShdw blurRad="38100" dist="38100" dir="2700000" algn="tl">
                    <a:srgbClr val="C0C0C0"/>
                  </a:outerShdw>
                </a:effectLst>
                <a:latin typeface="標楷體" pitchFamily="65" charset="-120"/>
                <a:ea typeface="標楷體" pitchFamily="65" charset="-120"/>
              </a:rPr>
              <a:t>11,100</a:t>
            </a:r>
            <a:r>
              <a:rPr lang="zh-TW" altLang="en-US" sz="2800" dirty="0">
                <a:effectLst>
                  <a:outerShdw blurRad="38100" dist="38100" dir="2700000" algn="tl">
                    <a:srgbClr val="C0C0C0"/>
                  </a:outerShdw>
                </a:effectLst>
                <a:latin typeface="標楷體" pitchFamily="65" charset="-120"/>
                <a:ea typeface="標楷體" pitchFamily="65" charset="-120"/>
              </a:rPr>
              <a:t>元及</a:t>
            </a:r>
            <a:r>
              <a:rPr lang="en-US" altLang="zh-TW" sz="2800" dirty="0">
                <a:effectLst>
                  <a:outerShdw blurRad="38100" dist="38100" dir="2700000" algn="tl">
                    <a:srgbClr val="C0C0C0"/>
                  </a:outerShdw>
                </a:effectLst>
                <a:latin typeface="標楷體" pitchFamily="65" charset="-120"/>
                <a:ea typeface="標楷體" pitchFamily="65" charset="-120"/>
              </a:rPr>
              <a:t>12,540</a:t>
            </a:r>
            <a:r>
              <a:rPr lang="zh-TW" altLang="en-US" sz="2800" dirty="0">
                <a:effectLst>
                  <a:outerShdw blurRad="38100" dist="38100" dir="2700000" algn="tl">
                    <a:srgbClr val="C0C0C0"/>
                  </a:outerShdw>
                </a:effectLst>
                <a:latin typeface="標楷體" pitchFamily="65" charset="-120"/>
                <a:ea typeface="標楷體" pitchFamily="65" charset="-120"/>
              </a:rPr>
              <a:t>元者，超過</a:t>
            </a:r>
            <a:endParaRPr lang="en-US" altLang="zh-TW" sz="2800" dirty="0">
              <a:effectLst>
                <a:outerShdw blurRad="38100" dist="38100" dir="2700000" algn="tl">
                  <a:srgbClr val="C0C0C0"/>
                </a:outerShdw>
              </a:effectLst>
              <a:latin typeface="標楷體" pitchFamily="65" charset="-120"/>
              <a:ea typeface="標楷體" pitchFamily="65" charset="-120"/>
            </a:endParaRPr>
          </a:p>
          <a:p>
            <a:pPr fontAlgn="t">
              <a:defRPr/>
            </a:pPr>
            <a:r>
              <a:rPr lang="en-US" altLang="zh-TW" sz="2800" dirty="0">
                <a:effectLst>
                  <a:outerShdw blurRad="38100" dist="38100" dir="2700000" algn="tl">
                    <a:srgbClr val="C0C0C0"/>
                  </a:outerShdw>
                </a:effectLst>
                <a:latin typeface="標楷體" pitchFamily="65" charset="-120"/>
                <a:ea typeface="標楷體" pitchFamily="65" charset="-120"/>
              </a:rPr>
              <a:t> 12,540</a:t>
            </a:r>
            <a:r>
              <a:rPr lang="zh-TW" altLang="en-US" sz="2800" dirty="0">
                <a:effectLst>
                  <a:outerShdw blurRad="38100" dist="38100" dir="2700000" algn="tl">
                    <a:srgbClr val="C0C0C0"/>
                  </a:outerShdw>
                </a:effectLst>
                <a:latin typeface="標楷體" pitchFamily="65" charset="-120"/>
                <a:ea typeface="標楷體" pitchFamily="65" charset="-120"/>
              </a:rPr>
              <a:t>元者應依上述規定各等級申報，並請</a:t>
            </a:r>
            <a:endParaRPr lang="en-US" altLang="zh-TW" sz="2800" dirty="0">
              <a:effectLst>
                <a:outerShdw blurRad="38100" dist="38100" dir="2700000" algn="tl">
                  <a:srgbClr val="C0C0C0"/>
                </a:outerShdw>
              </a:effectLst>
              <a:latin typeface="標楷體" pitchFamily="65" charset="-120"/>
              <a:ea typeface="標楷體" pitchFamily="65" charset="-120"/>
            </a:endParaRPr>
          </a:p>
          <a:p>
            <a:pPr fontAlgn="t">
              <a:defRPr/>
            </a:pPr>
            <a:r>
              <a:rPr lang="en-US" altLang="zh-TW" sz="2800" dirty="0">
                <a:solidFill>
                  <a:srgbClr val="FF0066"/>
                </a:solidFill>
                <a:effectLst>
                  <a:outerShdw blurRad="38100" dist="38100" dir="2700000" algn="tl">
                    <a:srgbClr val="C0C0C0"/>
                  </a:outerShdw>
                </a:effectLst>
                <a:latin typeface="標楷體" pitchFamily="65" charset="-120"/>
                <a:ea typeface="標楷體" pitchFamily="65" charset="-120"/>
              </a:rPr>
              <a:t> </a:t>
            </a:r>
            <a:r>
              <a:rPr lang="zh-TW" altLang="en-US" sz="2800" dirty="0">
                <a:effectLst>
                  <a:outerShdw blurRad="38100" dist="38100" dir="2700000" algn="tl">
                    <a:srgbClr val="C0C0C0"/>
                  </a:outerShdw>
                </a:effectLst>
                <a:latin typeface="標楷體" pitchFamily="65" charset="-120"/>
                <a:ea typeface="標楷體" pitchFamily="65" charset="-120"/>
              </a:rPr>
              <a:t>於加保表</a:t>
            </a:r>
            <a:r>
              <a:rPr lang="zh-TW" altLang="en-US" sz="2800" dirty="0">
                <a:solidFill>
                  <a:srgbClr val="FF0066"/>
                </a:solidFill>
                <a:effectLst>
                  <a:outerShdw blurRad="38100" dist="38100" dir="2700000" algn="tl">
                    <a:srgbClr val="C0C0C0"/>
                  </a:outerShdw>
                </a:effectLst>
                <a:latin typeface="標楷體" pitchFamily="65" charset="-120"/>
                <a:ea typeface="標楷體" pitchFamily="65" charset="-120"/>
              </a:rPr>
              <a:t>註明</a:t>
            </a:r>
            <a:r>
              <a:rPr lang="zh-TW" altLang="en-US" sz="2800" dirty="0">
                <a:solidFill>
                  <a:srgbClr val="0066FF"/>
                </a:solidFill>
                <a:effectLst>
                  <a:outerShdw blurRad="38100" dist="38100" dir="2700000" algn="tl">
                    <a:srgbClr val="C0C0C0"/>
                  </a:outerShdw>
                </a:effectLst>
                <a:latin typeface="標楷體" pitchFamily="65" charset="-120"/>
                <a:ea typeface="標楷體" pitchFamily="65" charset="-120"/>
              </a:rPr>
              <a:t>「部分工時人員」</a:t>
            </a:r>
            <a:r>
              <a:rPr lang="zh-TW" altLang="en-US" sz="2800" dirty="0">
                <a:solidFill>
                  <a:srgbClr val="FF0066"/>
                </a:solidFill>
                <a:effectLst>
                  <a:outerShdw blurRad="38100" dist="38100" dir="2700000" algn="tl">
                    <a:srgbClr val="C0C0C0"/>
                  </a:outerShdw>
                </a:effectLst>
                <a:latin typeface="標楷體" pitchFamily="65" charset="-120"/>
                <a:ea typeface="標楷體" pitchFamily="65" charset="-120"/>
              </a:rPr>
              <a:t>字樣</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2"/>
          </p:nvPr>
        </p:nvSpPr>
        <p:spPr>
          <a:noFill/>
        </p:spPr>
        <p:txBody>
          <a:bodyPr/>
          <a:lstStyle/>
          <a:p>
            <a:fld id="{2CF7E9D4-7B2B-4417-9E90-73EF2BFE65C5}" type="slidenum">
              <a:rPr lang="en-US" altLang="zh-TW" smtClean="0"/>
              <a:pPr/>
              <a:t>14</a:t>
            </a:fld>
            <a:endParaRPr lang="en-US" altLang="zh-TW" smtClean="0"/>
          </a:p>
        </p:txBody>
      </p:sp>
      <p:sp>
        <p:nvSpPr>
          <p:cNvPr id="336898"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20484" name="Rectangle 3"/>
          <p:cNvSpPr>
            <a:spLocks noChangeArrowheads="1"/>
          </p:cNvSpPr>
          <p:nvPr/>
        </p:nvSpPr>
        <p:spPr bwMode="auto">
          <a:xfrm>
            <a:off x="323850" y="908050"/>
            <a:ext cx="5916613" cy="690563"/>
          </a:xfrm>
          <a:prstGeom prst="rect">
            <a:avLst/>
          </a:prstGeom>
          <a:noFill/>
          <a:ln w="19050">
            <a:solidFill>
              <a:schemeClr val="accent2"/>
            </a:solidFill>
            <a:miter lim="800000"/>
            <a:headEnd/>
            <a:tailEnd/>
          </a:ln>
        </p:spPr>
        <p:txBody>
          <a:bodyPr wrap="none" anchor="ctr"/>
          <a:lstStyle/>
          <a:p>
            <a:endParaRPr kumimoji="0" lang="zh-TW" altLang="en-US"/>
          </a:p>
        </p:txBody>
      </p:sp>
      <p:pic>
        <p:nvPicPr>
          <p:cNvPr id="20485" name="Picture 4" descr="黃綠"/>
          <p:cNvPicPr>
            <a:picLocks noChangeAspect="1" noChangeArrowheads="1"/>
          </p:cNvPicPr>
          <p:nvPr/>
        </p:nvPicPr>
        <p:blipFill>
          <a:blip r:embed="rId2" cstate="print"/>
          <a:srcRect/>
          <a:stretch>
            <a:fillRect/>
          </a:stretch>
        </p:blipFill>
        <p:spPr bwMode="auto">
          <a:xfrm>
            <a:off x="179388" y="981075"/>
            <a:ext cx="519112" cy="434975"/>
          </a:xfrm>
          <a:prstGeom prst="rect">
            <a:avLst/>
          </a:prstGeom>
          <a:noFill/>
          <a:ln w="9525">
            <a:noFill/>
            <a:miter lim="800000"/>
            <a:headEnd/>
            <a:tailEnd/>
          </a:ln>
        </p:spPr>
      </p:pic>
      <p:sp>
        <p:nvSpPr>
          <p:cNvPr id="336901" name="Rectangle 5"/>
          <p:cNvSpPr>
            <a:spLocks noChangeArrowheads="1"/>
          </p:cNvSpPr>
          <p:nvPr/>
        </p:nvSpPr>
        <p:spPr bwMode="auto">
          <a:xfrm>
            <a:off x="900113" y="836613"/>
            <a:ext cx="5956300" cy="1006475"/>
          </a:xfrm>
          <a:prstGeom prst="rect">
            <a:avLst/>
          </a:prstGeom>
          <a:solidFill>
            <a:srgbClr val="000099"/>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庇護性就業身心障礙被保險人</a:t>
            </a:r>
          </a:p>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                  投保薪資申報</a:t>
            </a:r>
          </a:p>
        </p:txBody>
      </p:sp>
      <p:sp>
        <p:nvSpPr>
          <p:cNvPr id="336902" name="AutoShape 6"/>
          <p:cNvSpPr>
            <a:spLocks noChangeArrowheads="1"/>
          </p:cNvSpPr>
          <p:nvPr/>
        </p:nvSpPr>
        <p:spPr bwMode="auto">
          <a:xfrm>
            <a:off x="250825" y="1989138"/>
            <a:ext cx="8281988" cy="4032250"/>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336903" name="Rectangle 7"/>
          <p:cNvSpPr>
            <a:spLocks noChangeArrowheads="1"/>
          </p:cNvSpPr>
          <p:nvPr/>
        </p:nvSpPr>
        <p:spPr bwMode="auto">
          <a:xfrm>
            <a:off x="323850" y="1989138"/>
            <a:ext cx="8135938" cy="3970337"/>
          </a:xfrm>
          <a:prstGeom prst="rect">
            <a:avLst/>
          </a:prstGeom>
          <a:noFill/>
          <a:ln w="9525">
            <a:noFill/>
            <a:miter lim="800000"/>
            <a:headEnd/>
            <a:tailEnd/>
          </a:ln>
          <a:effectLst/>
        </p:spPr>
        <p:txBody>
          <a:bodyPr>
            <a:spAutoFit/>
          </a:bodyPr>
          <a:lstStyle/>
          <a:p>
            <a:pPr marL="276225" indent="-276225">
              <a:defRPr/>
            </a:pPr>
            <a:r>
              <a:rPr lang="zh-TW" altLang="en-US" sz="2800" dirty="0">
                <a:latin typeface="標楷體" pitchFamily="65" charset="-120"/>
                <a:ea typeface="標楷體" pitchFamily="65" charset="-120"/>
              </a:rPr>
              <a:t>　</a:t>
            </a:r>
            <a:r>
              <a:rPr lang="en-US" altLang="zh-TW" sz="2800" dirty="0">
                <a:latin typeface="標楷體" pitchFamily="65" charset="-120"/>
                <a:ea typeface="標楷體" pitchFamily="65" charset="-120"/>
              </a:rPr>
              <a:t>1.</a:t>
            </a:r>
            <a:r>
              <a:rPr lang="zh-TW" altLang="en-US" sz="2800" dirty="0">
                <a:latin typeface="標楷體" pitchFamily="65" charset="-120"/>
                <a:ea typeface="標楷體" pitchFamily="65" charset="-120"/>
              </a:rPr>
              <a:t>受僱於</a:t>
            </a:r>
            <a:r>
              <a:rPr lang="zh-TW" altLang="en-US" sz="2800" u="sng" dirty="0">
                <a:latin typeface="標楷體" pitchFamily="65" charset="-120"/>
                <a:ea typeface="標楷體" pitchFamily="65" charset="-120"/>
              </a:rPr>
              <a:t>領有庇護工場設立登記</a:t>
            </a:r>
            <a:r>
              <a:rPr lang="zh-TW" altLang="en-US" sz="2800" dirty="0">
                <a:latin typeface="標楷體" pitchFamily="65" charset="-120"/>
                <a:ea typeface="標楷體" pitchFamily="65" charset="-120"/>
              </a:rPr>
              <a:t>或</a:t>
            </a:r>
            <a:r>
              <a:rPr lang="zh-TW" altLang="en-US" sz="2800" u="sng" dirty="0">
                <a:latin typeface="標楷體" pitchFamily="65" charset="-120"/>
                <a:ea typeface="標楷體" pitchFamily="65" charset="-120"/>
              </a:rPr>
              <a:t>接受政府委     </a:t>
            </a:r>
          </a:p>
          <a:p>
            <a:pPr marL="276225" indent="-276225">
              <a:defRPr/>
            </a:pPr>
            <a:r>
              <a:rPr lang="zh-TW" altLang="en-US" sz="2800" dirty="0">
                <a:latin typeface="標楷體" pitchFamily="65" charset="-120"/>
                <a:ea typeface="標楷體" pitchFamily="65" charset="-120"/>
              </a:rPr>
              <a:t>    </a:t>
            </a:r>
            <a:r>
              <a:rPr lang="zh-TW" altLang="en-US" sz="2800" u="sng" dirty="0">
                <a:latin typeface="標楷體" pitchFamily="65" charset="-120"/>
                <a:ea typeface="標楷體" pitchFamily="65" charset="-120"/>
              </a:rPr>
              <a:t>託辦理庇護性就業計劃</a:t>
            </a:r>
            <a:r>
              <a:rPr lang="zh-TW" altLang="en-US" sz="2800" dirty="0">
                <a:latin typeface="標楷體" pitchFamily="65" charset="-120"/>
                <a:ea typeface="標楷體" pitchFamily="65" charset="-120"/>
              </a:rPr>
              <a:t>投保單位</a:t>
            </a:r>
          </a:p>
          <a:p>
            <a:pPr marL="276225" indent="-276225">
              <a:defRPr/>
            </a:pPr>
            <a:r>
              <a:rPr lang="zh-TW" altLang="en-US" sz="2800" dirty="0">
                <a:effectLst>
                  <a:outerShdw blurRad="38100" dist="38100" dir="2700000" algn="tl">
                    <a:srgbClr val="C0C0C0"/>
                  </a:outerShdw>
                </a:effectLst>
                <a:latin typeface="標楷體" pitchFamily="65" charset="-120"/>
                <a:ea typeface="標楷體" pitchFamily="65" charset="-120"/>
              </a:rPr>
              <a:t>  </a:t>
            </a:r>
            <a:r>
              <a:rPr lang="en-US" altLang="zh-TW" sz="2800" dirty="0">
                <a:effectLst>
                  <a:outerShdw blurRad="38100" dist="38100" dir="2700000" algn="tl">
                    <a:srgbClr val="C0C0C0"/>
                  </a:outerShdw>
                </a:effectLst>
                <a:latin typeface="標楷體" pitchFamily="65" charset="-120"/>
                <a:ea typeface="標楷體" pitchFamily="65" charset="-120"/>
              </a:rPr>
              <a:t>2.</a:t>
            </a:r>
            <a:r>
              <a:rPr lang="zh-TW" altLang="en-US" sz="2800" dirty="0">
                <a:effectLst>
                  <a:outerShdw blurRad="38100" dist="38100" dir="2700000" algn="tl">
                    <a:srgbClr val="C0C0C0"/>
                  </a:outerShdw>
                </a:effectLst>
                <a:latin typeface="標楷體" pitchFamily="65" charset="-120"/>
                <a:ea typeface="標楷體" pitchFamily="65" charset="-120"/>
              </a:rPr>
              <a:t>薪資未達基本工資</a:t>
            </a:r>
            <a:r>
              <a:rPr kumimoji="0" lang="zh-TW" altLang="en-US" sz="2800" b="1" dirty="0">
                <a:effectLst>
                  <a:outerShdw blurRad="38100" dist="38100" dir="2700000" algn="tl">
                    <a:srgbClr val="000000">
                      <a:alpha val="43137"/>
                    </a:srgbClr>
                  </a:outerShdw>
                </a:effectLst>
                <a:latin typeface="標楷體" pitchFamily="65" charset="-120"/>
                <a:ea typeface="標楷體" pitchFamily="65" charset="-120"/>
              </a:rPr>
              <a:t>，</a:t>
            </a:r>
            <a:r>
              <a:rPr kumimoji="0" lang="zh-TW" altLang="en-US" sz="2800" dirty="0">
                <a:effectLst>
                  <a:outerShdw blurRad="38100" dist="38100" dir="2700000" algn="tl">
                    <a:srgbClr val="000000">
                      <a:alpha val="43137"/>
                    </a:srgbClr>
                  </a:outerShdw>
                </a:effectLst>
                <a:latin typeface="標楷體" pitchFamily="65" charset="-120"/>
                <a:ea typeface="標楷體" pitchFamily="65" charset="-120"/>
              </a:rPr>
              <a:t>且未逾</a:t>
            </a:r>
            <a:r>
              <a:rPr kumimoji="0" lang="en-US" altLang="zh-TW" sz="2800" dirty="0">
                <a:effectLst>
                  <a:outerShdw blurRad="38100" dist="38100" dir="2700000" algn="tl">
                    <a:srgbClr val="000000">
                      <a:alpha val="43137"/>
                    </a:srgbClr>
                  </a:outerShdw>
                </a:effectLst>
                <a:latin typeface="標楷體" pitchFamily="65" charset="-120"/>
                <a:ea typeface="標楷體" pitchFamily="65" charset="-120"/>
              </a:rPr>
              <a:t>19,047</a:t>
            </a:r>
            <a:r>
              <a:rPr kumimoji="0" lang="zh-TW" altLang="en-US" sz="2800" dirty="0">
                <a:effectLst>
                  <a:outerShdw blurRad="38100" dist="38100" dir="2700000" algn="tl">
                    <a:srgbClr val="000000">
                      <a:alpha val="43137"/>
                    </a:srgbClr>
                  </a:outerShdw>
                </a:effectLst>
                <a:latin typeface="標楷體" pitchFamily="65" charset="-120"/>
                <a:ea typeface="標楷體" pitchFamily="65" charset="-120"/>
              </a:rPr>
              <a:t>元</a:t>
            </a:r>
            <a:r>
              <a:rPr lang="zh-TW" altLang="en-US" sz="2800" dirty="0">
                <a:effectLst>
                  <a:outerShdw blurRad="38100" dist="38100" dir="2700000" algn="tl">
                    <a:srgbClr val="C0C0C0"/>
                  </a:outerShdw>
                </a:effectLst>
                <a:latin typeface="標楷體" pitchFamily="65" charset="-120"/>
                <a:ea typeface="標楷體" pitchFamily="65" charset="-120"/>
              </a:rPr>
              <a:t>者，按    </a:t>
            </a:r>
            <a:endParaRPr lang="en-US" altLang="zh-TW" sz="2800" dirty="0">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    6,000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7,500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8,700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9,900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 </a:t>
            </a:r>
            <a:endPar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    11,100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 </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12,540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13,500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15,840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endPar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    16,500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17,280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zh-TW" altLang="en-US" sz="2800" dirty="0">
                <a:solidFill>
                  <a:srgbClr val="FF0000"/>
                </a:solidFill>
                <a:effectLst>
                  <a:outerShdw blurRad="38100" dist="38100" dir="2700000" algn="tl">
                    <a:srgbClr val="C0C0C0"/>
                  </a:outerShdw>
                </a:effectLst>
                <a:ea typeface="新細明體" pitchFamily="18" charset="-120"/>
              </a:rPr>
              <a:t>、</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17,880</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19,047</a:t>
            </a:r>
            <a:r>
              <a:rPr lang="zh-TW" altLang="en-US" sz="2800" dirty="0">
                <a:solidFill>
                  <a:srgbClr val="FF0000"/>
                </a:solidFill>
                <a:effectLst>
                  <a:outerShdw blurRad="38100" dist="38100" dir="2700000" algn="tl">
                    <a:srgbClr val="C0C0C0"/>
                  </a:outerShdw>
                </a:effectLst>
                <a:latin typeface="標楷體" pitchFamily="65" charset="-120"/>
                <a:ea typeface="標楷體" pitchFamily="65" charset="-120"/>
              </a:rPr>
              <a:t>元</a:t>
            </a:r>
            <a:endPar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    </a:t>
            </a:r>
            <a:r>
              <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rPr>
              <a:t>12</a:t>
            </a:r>
            <a:r>
              <a:rPr lang="zh-TW" altLang="en-US" sz="2800" dirty="0">
                <a:solidFill>
                  <a:srgbClr val="000000"/>
                </a:solidFill>
                <a:effectLst>
                  <a:outerShdw blurRad="38100" dist="38100" dir="2700000" algn="tl">
                    <a:srgbClr val="C0C0C0"/>
                  </a:outerShdw>
                </a:effectLst>
                <a:latin typeface="標楷體" pitchFamily="65" charset="-120"/>
                <a:ea typeface="標楷體" pitchFamily="65" charset="-120"/>
              </a:rPr>
              <a:t>個等級申報，其薪資超過</a:t>
            </a:r>
            <a:r>
              <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rPr>
              <a:t>19,047</a:t>
            </a:r>
            <a:r>
              <a:rPr lang="zh-TW" altLang="en-US" sz="2800" dirty="0">
                <a:solidFill>
                  <a:srgbClr val="000000"/>
                </a:solidFill>
                <a:effectLst>
                  <a:outerShdw blurRad="38100" dist="38100" dir="2700000" algn="tl">
                    <a:srgbClr val="C0C0C0"/>
                  </a:outerShdw>
                </a:effectLst>
                <a:latin typeface="標楷體" pitchFamily="65" charset="-120"/>
                <a:ea typeface="標楷體" pitchFamily="65" charset="-120"/>
              </a:rPr>
              <a:t>元者應依</a:t>
            </a:r>
            <a:endPar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rPr>
              <a:t>    </a:t>
            </a:r>
            <a:r>
              <a:rPr lang="zh-TW" altLang="en-US" sz="2800" dirty="0">
                <a:solidFill>
                  <a:srgbClr val="000000"/>
                </a:solidFill>
                <a:effectLst>
                  <a:outerShdw blurRad="38100" dist="38100" dir="2700000" algn="tl">
                    <a:srgbClr val="C0C0C0"/>
                  </a:outerShdw>
                </a:effectLst>
                <a:latin typeface="標楷體" pitchFamily="65" charset="-120"/>
                <a:ea typeface="標楷體" pitchFamily="65" charset="-120"/>
              </a:rPr>
              <a:t>分級表適用之等級申報。</a:t>
            </a:r>
            <a:endPar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endParaRPr>
          </a:p>
          <a:p>
            <a:pPr marL="276225" indent="-276225">
              <a:defRPr/>
            </a:pPr>
            <a:r>
              <a:rPr lang="en-US" altLang="zh-TW" sz="2800" dirty="0">
                <a:solidFill>
                  <a:srgbClr val="000000"/>
                </a:solidFill>
                <a:effectLst>
                  <a:outerShdw blurRad="38100" dist="38100" dir="2700000" algn="tl">
                    <a:srgbClr val="C0C0C0"/>
                  </a:outerShdw>
                </a:effectLst>
                <a:latin typeface="標楷體" pitchFamily="65" charset="-120"/>
                <a:ea typeface="標楷體" pitchFamily="65" charset="-120"/>
              </a:rPr>
              <a:t>    </a:t>
            </a:r>
            <a:r>
              <a:rPr lang="zh-TW" altLang="en-US" sz="2800" dirty="0">
                <a:effectLst>
                  <a:outerShdw blurRad="38100" dist="38100" dir="2700000" algn="tl">
                    <a:srgbClr val="C0C0C0"/>
                  </a:outerShdw>
                </a:effectLst>
                <a:latin typeface="標楷體" pitchFamily="65" charset="-120"/>
                <a:ea typeface="標楷體" pitchFamily="65" charset="-120"/>
              </a:rPr>
              <a:t>並請於加保表</a:t>
            </a:r>
            <a:r>
              <a:rPr lang="zh-TW" altLang="en-US" sz="2800" dirty="0">
                <a:solidFill>
                  <a:srgbClr val="FF0066"/>
                </a:solidFill>
                <a:effectLst>
                  <a:outerShdw blurRad="38100" dist="38100" dir="2700000" algn="tl">
                    <a:srgbClr val="C0C0C0"/>
                  </a:outerShdw>
                </a:effectLst>
                <a:latin typeface="標楷體" pitchFamily="65" charset="-120"/>
                <a:ea typeface="標楷體" pitchFamily="65" charset="-120"/>
              </a:rPr>
              <a:t>註明</a:t>
            </a:r>
            <a:r>
              <a:rPr lang="zh-TW" altLang="en-US" sz="2800" dirty="0">
                <a:solidFill>
                  <a:srgbClr val="0066FF"/>
                </a:solidFill>
                <a:effectLst>
                  <a:outerShdw blurRad="38100" dist="38100" dir="2700000" algn="tl">
                    <a:srgbClr val="C0C0C0"/>
                  </a:outerShdw>
                </a:effectLst>
                <a:latin typeface="標楷體" pitchFamily="65" charset="-120"/>
                <a:ea typeface="標楷體" pitchFamily="65" charset="-120"/>
              </a:rPr>
              <a:t>「庇護性就業」</a:t>
            </a:r>
            <a:r>
              <a:rPr lang="zh-TW" altLang="en-US" sz="2800" dirty="0">
                <a:solidFill>
                  <a:srgbClr val="FF0066"/>
                </a:solidFill>
                <a:effectLst>
                  <a:outerShdw blurRad="38100" dist="38100" dir="2700000" algn="tl">
                    <a:srgbClr val="C0C0C0"/>
                  </a:outerShdw>
                </a:effectLst>
                <a:latin typeface="標楷體" pitchFamily="65" charset="-120"/>
                <a:ea typeface="標楷體" pitchFamily="65" charset="-120"/>
              </a:rPr>
              <a:t>字樣</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3"/>
          <p:cNvSpPr>
            <a:spLocks noGrp="1"/>
          </p:cNvSpPr>
          <p:nvPr>
            <p:ph type="sldNum" sz="quarter" idx="12"/>
          </p:nvPr>
        </p:nvSpPr>
        <p:spPr>
          <a:noFill/>
        </p:spPr>
        <p:txBody>
          <a:bodyPr/>
          <a:lstStyle/>
          <a:p>
            <a:fld id="{C6A50A23-EC4D-45F2-AC4C-B6D5870EEC64}" type="slidenum">
              <a:rPr lang="en-US" altLang="zh-TW" smtClean="0"/>
              <a:pPr/>
              <a:t>15</a:t>
            </a:fld>
            <a:endParaRPr lang="en-US" altLang="zh-TW" smtClean="0"/>
          </a:p>
        </p:txBody>
      </p:sp>
      <p:sp>
        <p:nvSpPr>
          <p:cNvPr id="337922"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21508" name="Rectangle 3"/>
          <p:cNvSpPr>
            <a:spLocks noChangeArrowheads="1"/>
          </p:cNvSpPr>
          <p:nvPr/>
        </p:nvSpPr>
        <p:spPr bwMode="auto">
          <a:xfrm>
            <a:off x="323850" y="908050"/>
            <a:ext cx="4392613" cy="690563"/>
          </a:xfrm>
          <a:prstGeom prst="rect">
            <a:avLst/>
          </a:prstGeom>
          <a:noFill/>
          <a:ln w="19050">
            <a:solidFill>
              <a:schemeClr val="accent2"/>
            </a:solidFill>
            <a:miter lim="800000"/>
            <a:headEnd/>
            <a:tailEnd/>
          </a:ln>
        </p:spPr>
        <p:txBody>
          <a:bodyPr wrap="none" anchor="ctr"/>
          <a:lstStyle/>
          <a:p>
            <a:endParaRPr kumimoji="0" lang="zh-TW" altLang="en-US"/>
          </a:p>
        </p:txBody>
      </p:sp>
      <p:pic>
        <p:nvPicPr>
          <p:cNvPr id="21509" name="Picture 4" descr="黃綠"/>
          <p:cNvPicPr>
            <a:picLocks noChangeAspect="1" noChangeArrowheads="1"/>
          </p:cNvPicPr>
          <p:nvPr/>
        </p:nvPicPr>
        <p:blipFill>
          <a:blip r:embed="rId2" cstate="print"/>
          <a:srcRect/>
          <a:stretch>
            <a:fillRect/>
          </a:stretch>
        </p:blipFill>
        <p:spPr bwMode="auto">
          <a:xfrm>
            <a:off x="179388" y="981075"/>
            <a:ext cx="519112" cy="434975"/>
          </a:xfrm>
          <a:prstGeom prst="rect">
            <a:avLst/>
          </a:prstGeom>
          <a:noFill/>
          <a:ln w="9525">
            <a:noFill/>
            <a:miter lim="800000"/>
            <a:headEnd/>
            <a:tailEnd/>
          </a:ln>
        </p:spPr>
      </p:pic>
      <p:sp>
        <p:nvSpPr>
          <p:cNvPr id="337925" name="Rectangle 5"/>
          <p:cNvSpPr>
            <a:spLocks noChangeArrowheads="1"/>
          </p:cNvSpPr>
          <p:nvPr/>
        </p:nvSpPr>
        <p:spPr bwMode="auto">
          <a:xfrm>
            <a:off x="900113" y="836613"/>
            <a:ext cx="3959225" cy="549275"/>
          </a:xfrm>
          <a:prstGeom prst="rect">
            <a:avLst/>
          </a:prstGeom>
          <a:solidFill>
            <a:srgbClr val="000099"/>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投保薪資申報原則</a:t>
            </a:r>
          </a:p>
        </p:txBody>
      </p:sp>
      <p:sp>
        <p:nvSpPr>
          <p:cNvPr id="337926" name="AutoShape 6"/>
          <p:cNvSpPr>
            <a:spLocks noChangeArrowheads="1"/>
          </p:cNvSpPr>
          <p:nvPr/>
        </p:nvSpPr>
        <p:spPr bwMode="auto">
          <a:xfrm>
            <a:off x="252413" y="1700213"/>
            <a:ext cx="7837487" cy="2644775"/>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337927" name="Rectangle 7"/>
          <p:cNvSpPr>
            <a:spLocks noChangeArrowheads="1"/>
          </p:cNvSpPr>
          <p:nvPr/>
        </p:nvSpPr>
        <p:spPr bwMode="auto">
          <a:xfrm>
            <a:off x="539750" y="1844675"/>
            <a:ext cx="7307263" cy="2419350"/>
          </a:xfrm>
          <a:prstGeom prst="rect">
            <a:avLst/>
          </a:prstGeom>
          <a:noFill/>
          <a:ln w="9525">
            <a:noFill/>
            <a:miter lim="800000"/>
            <a:headEnd/>
            <a:tailEnd/>
          </a:ln>
          <a:effectLst/>
        </p:spPr>
        <p:txBody>
          <a:bodyPr>
            <a:spAutoFit/>
          </a:bodyPr>
          <a:lstStyle/>
          <a:p>
            <a:pPr marL="276225" indent="-276225">
              <a:lnSpc>
                <a:spcPct val="90000"/>
              </a:lnSpc>
              <a:defRPr/>
            </a:pPr>
            <a:r>
              <a:rPr lang="zh-TW" altLang="en-US" sz="2000"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lang="zh-TW" altLang="en-US" sz="2800" dirty="0">
                <a:solidFill>
                  <a:srgbClr val="000000"/>
                </a:solidFill>
                <a:latin typeface="標楷體" pitchFamily="65" charset="-120"/>
                <a:ea typeface="標楷體" pitchFamily="65" charset="-120"/>
                <a:cs typeface="Times New Roman" pitchFamily="18" charset="0"/>
              </a:rPr>
              <a:t>被保險人</a:t>
            </a:r>
            <a:r>
              <a:rPr lang="zh-TW" altLang="en-US" sz="2800" dirty="0">
                <a:solidFill>
                  <a:srgbClr val="FF0000"/>
                </a:solidFill>
                <a:latin typeface="標楷體" pitchFamily="65" charset="-120"/>
                <a:ea typeface="標楷體" pitchFamily="65" charset="-120"/>
                <a:cs typeface="Times New Roman" pitchFamily="18" charset="0"/>
              </a:rPr>
              <a:t>每月收入不固定</a:t>
            </a:r>
            <a:r>
              <a:rPr lang="zh-TW" altLang="en-US" sz="2800" dirty="0">
                <a:solidFill>
                  <a:srgbClr val="000000"/>
                </a:solidFill>
                <a:latin typeface="標楷體" pitchFamily="65" charset="-120"/>
                <a:ea typeface="標楷體" pitchFamily="65" charset="-120"/>
                <a:cs typeface="Times New Roman" pitchFamily="18" charset="0"/>
              </a:rPr>
              <a:t>者，投保單位申報其投保薪資，</a:t>
            </a:r>
            <a:r>
              <a:rPr lang="zh-TW" altLang="en-US" sz="2800" dirty="0">
                <a:solidFill>
                  <a:srgbClr val="FF0000"/>
                </a:solidFill>
                <a:latin typeface="標楷體" pitchFamily="65" charset="-120"/>
                <a:ea typeface="標楷體" pitchFamily="65" charset="-120"/>
                <a:cs typeface="Times New Roman" pitchFamily="18" charset="0"/>
              </a:rPr>
              <a:t>以最近</a:t>
            </a:r>
            <a:r>
              <a:rPr lang="en-US" altLang="zh-TW" sz="2800" dirty="0">
                <a:solidFill>
                  <a:srgbClr val="FF0000"/>
                </a:solidFill>
                <a:latin typeface="標楷體" pitchFamily="65" charset="-120"/>
                <a:ea typeface="標楷體" pitchFamily="65" charset="-120"/>
                <a:cs typeface="Times New Roman" pitchFamily="18" charset="0"/>
              </a:rPr>
              <a:t>3</a:t>
            </a:r>
            <a:r>
              <a:rPr lang="zh-TW" altLang="en-US" sz="2800" dirty="0">
                <a:solidFill>
                  <a:srgbClr val="FF0000"/>
                </a:solidFill>
                <a:latin typeface="標楷體" pitchFamily="65" charset="-120"/>
                <a:ea typeface="標楷體" pitchFamily="65" charset="-120"/>
                <a:cs typeface="Times New Roman" pitchFamily="18" charset="0"/>
              </a:rPr>
              <a:t>個月收入之平均</a:t>
            </a:r>
            <a:r>
              <a:rPr lang="zh-TW" altLang="en-US" sz="2800" dirty="0">
                <a:solidFill>
                  <a:srgbClr val="000000"/>
                </a:solidFill>
                <a:latin typeface="標楷體" pitchFamily="65" charset="-120"/>
                <a:ea typeface="標楷體" pitchFamily="65" charset="-120"/>
                <a:cs typeface="Times New Roman" pitchFamily="18" charset="0"/>
              </a:rPr>
              <a:t>為準。</a:t>
            </a:r>
            <a:endParaRPr lang="en-US" altLang="zh-TW" sz="2800" dirty="0">
              <a:solidFill>
                <a:srgbClr val="000000"/>
              </a:solidFill>
              <a:latin typeface="標楷體" pitchFamily="65" charset="-120"/>
              <a:ea typeface="標楷體" pitchFamily="65" charset="-120"/>
              <a:cs typeface="Times New Roman" pitchFamily="18" charset="0"/>
            </a:endParaRPr>
          </a:p>
          <a:p>
            <a:pPr marL="276225" indent="-276225">
              <a:lnSpc>
                <a:spcPct val="90000"/>
              </a:lnSpc>
              <a:defRPr/>
            </a:pPr>
            <a:endParaRPr lang="zh-TW" altLang="en-US" sz="2800" dirty="0">
              <a:solidFill>
                <a:srgbClr val="000000"/>
              </a:solidFill>
              <a:latin typeface="標楷體" pitchFamily="65" charset="-120"/>
              <a:ea typeface="標楷體" pitchFamily="65" charset="-120"/>
              <a:cs typeface="Times New Roman" pitchFamily="18" charset="0"/>
            </a:endParaRPr>
          </a:p>
          <a:p>
            <a:pPr marL="276225" indent="-276225">
              <a:lnSpc>
                <a:spcPct val="90000"/>
              </a:lnSpc>
              <a:defRPr/>
            </a:pPr>
            <a:r>
              <a:rPr lang="zh-TW" altLang="en-US" sz="2800" dirty="0">
                <a:solidFill>
                  <a:srgbClr val="000000"/>
                </a:solidFill>
                <a:latin typeface="標楷體" pitchFamily="65" charset="-120"/>
                <a:ea typeface="標楷體" pitchFamily="65" charset="-120"/>
                <a:cs typeface="Times New Roman" pitchFamily="18" charset="0"/>
              </a:rPr>
              <a:t> 申報新進員工加保時，其月薪資總額尚未確定者，以同一工作等級員工之月薪資總額申報。</a:t>
            </a:r>
          </a:p>
        </p:txBody>
      </p:sp>
      <p:pic>
        <p:nvPicPr>
          <p:cNvPr id="21513" name="Picture 8" descr="j0423571[1]"/>
          <p:cNvPicPr>
            <a:picLocks noChangeAspect="1" noChangeArrowheads="1"/>
          </p:cNvPicPr>
          <p:nvPr/>
        </p:nvPicPr>
        <p:blipFill>
          <a:blip r:embed="rId3" cstate="print"/>
          <a:srcRect/>
          <a:stretch>
            <a:fillRect/>
          </a:stretch>
        </p:blipFill>
        <p:spPr bwMode="auto">
          <a:xfrm>
            <a:off x="323850" y="1916113"/>
            <a:ext cx="520700" cy="579437"/>
          </a:xfrm>
          <a:prstGeom prst="rect">
            <a:avLst/>
          </a:prstGeom>
          <a:noFill/>
          <a:ln w="9525">
            <a:noFill/>
            <a:miter lim="800000"/>
            <a:headEnd/>
            <a:tailEnd/>
          </a:ln>
        </p:spPr>
      </p:pic>
      <p:pic>
        <p:nvPicPr>
          <p:cNvPr id="21514" name="Picture 9" descr="j0423571[1]"/>
          <p:cNvPicPr>
            <a:picLocks noChangeAspect="1" noChangeArrowheads="1"/>
          </p:cNvPicPr>
          <p:nvPr/>
        </p:nvPicPr>
        <p:blipFill>
          <a:blip r:embed="rId3" cstate="print"/>
          <a:srcRect/>
          <a:stretch>
            <a:fillRect/>
          </a:stretch>
        </p:blipFill>
        <p:spPr bwMode="auto">
          <a:xfrm>
            <a:off x="323850" y="2924175"/>
            <a:ext cx="520700" cy="579438"/>
          </a:xfrm>
          <a:prstGeom prst="rect">
            <a:avLst/>
          </a:prstGeom>
          <a:noFill/>
          <a:ln w="9525">
            <a:noFill/>
            <a:miter lim="800000"/>
            <a:headEnd/>
            <a:tailEnd/>
          </a:ln>
        </p:spPr>
      </p:pic>
      <p:sp>
        <p:nvSpPr>
          <p:cNvPr id="337930" name="AutoShape 10"/>
          <p:cNvSpPr>
            <a:spLocks noChangeArrowheads="1"/>
          </p:cNvSpPr>
          <p:nvPr/>
        </p:nvSpPr>
        <p:spPr bwMode="auto">
          <a:xfrm>
            <a:off x="252413" y="4652963"/>
            <a:ext cx="8262937" cy="1649412"/>
          </a:xfrm>
          <a:prstGeom prst="roundRect">
            <a:avLst>
              <a:gd name="adj" fmla="val 16667"/>
            </a:avLst>
          </a:prstGeom>
          <a:gradFill rotWithShape="1">
            <a:gsLst>
              <a:gs pos="0">
                <a:srgbClr val="FFCC99">
                  <a:gamma/>
                  <a:tint val="0"/>
                  <a:invGamma/>
                </a:srgbClr>
              </a:gs>
              <a:gs pos="100000">
                <a:srgbClr val="FFCC99"/>
              </a:gs>
            </a:gsLst>
            <a:lin ang="5400000" scaled="1"/>
          </a:gradFill>
          <a:ln w="38100">
            <a:solidFill>
              <a:schemeClr val="bg2"/>
            </a:solidFill>
            <a:prstDash val="sysDot"/>
            <a:round/>
            <a:headEnd/>
            <a:tailEnd/>
          </a:ln>
          <a:effectLst/>
        </p:spPr>
        <p:txBody>
          <a:bodyPr wrap="none" anchor="ctr"/>
          <a:lstStyle/>
          <a:p>
            <a:pPr indent="800100">
              <a:defRPr/>
            </a:pPr>
            <a:endParaRPr lang="zh-TW" altLang="zh-TW" sz="2200">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21516" name="Rectangle 11"/>
          <p:cNvSpPr>
            <a:spLocks noChangeArrowheads="1"/>
          </p:cNvSpPr>
          <p:nvPr/>
        </p:nvSpPr>
        <p:spPr bwMode="auto">
          <a:xfrm>
            <a:off x="755650" y="4941888"/>
            <a:ext cx="7296150" cy="954087"/>
          </a:xfrm>
          <a:prstGeom prst="rect">
            <a:avLst/>
          </a:prstGeom>
          <a:noFill/>
          <a:ln w="9525">
            <a:noFill/>
            <a:miter lim="800000"/>
            <a:headEnd/>
            <a:tailEnd/>
          </a:ln>
        </p:spPr>
        <p:txBody>
          <a:bodyPr>
            <a:spAutoFit/>
          </a:bodyPr>
          <a:lstStyle/>
          <a:p>
            <a:pPr marL="276225" indent="-276225"/>
            <a:r>
              <a:rPr lang="zh-TW" altLang="en-US" sz="2800">
                <a:solidFill>
                  <a:srgbClr val="000000"/>
                </a:solidFill>
                <a:latin typeface="標楷體" pitchFamily="65" charset="-120"/>
                <a:ea typeface="標楷體" pitchFamily="65" charset="-120"/>
                <a:cs typeface="Times New Roman" pitchFamily="18" charset="0"/>
              </a:rPr>
              <a:t>雇主得舉證申報投保薪資，但不得低於</a:t>
            </a:r>
          </a:p>
          <a:p>
            <a:pPr marL="276225" indent="-276225"/>
            <a:r>
              <a:rPr lang="zh-TW" altLang="en-US" sz="2800">
                <a:solidFill>
                  <a:srgbClr val="000000"/>
                </a:solidFill>
                <a:latin typeface="標楷體" pitchFamily="65" charset="-120"/>
                <a:ea typeface="標楷體" pitchFamily="65" charset="-120"/>
                <a:cs typeface="Times New Roman" pitchFamily="18" charset="0"/>
              </a:rPr>
              <a:t>員工申報之最高投保薪資等級。</a:t>
            </a:r>
          </a:p>
        </p:txBody>
      </p:sp>
      <p:pic>
        <p:nvPicPr>
          <p:cNvPr id="21517" name="Picture 12" descr="j0423571[1]"/>
          <p:cNvPicPr>
            <a:picLocks noChangeAspect="1" noChangeArrowheads="1"/>
          </p:cNvPicPr>
          <p:nvPr/>
        </p:nvPicPr>
        <p:blipFill>
          <a:blip r:embed="rId3" cstate="print"/>
          <a:srcRect/>
          <a:stretch>
            <a:fillRect/>
          </a:stretch>
        </p:blipFill>
        <p:spPr bwMode="auto">
          <a:xfrm>
            <a:off x="323850" y="5084763"/>
            <a:ext cx="520700" cy="579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a:spLocks noGrp="1"/>
          </p:cNvSpPr>
          <p:nvPr>
            <p:ph type="sldNum" sz="quarter" idx="12"/>
          </p:nvPr>
        </p:nvSpPr>
        <p:spPr>
          <a:noFill/>
        </p:spPr>
        <p:txBody>
          <a:bodyPr/>
          <a:lstStyle/>
          <a:p>
            <a:fld id="{A03E9F07-57C1-40AE-8EBE-D144F5E66DC8}" type="slidenum">
              <a:rPr lang="en-US" altLang="zh-TW" smtClean="0"/>
              <a:pPr/>
              <a:t>16</a:t>
            </a:fld>
            <a:endParaRPr lang="en-US" altLang="zh-TW" smtClean="0"/>
          </a:p>
        </p:txBody>
      </p:sp>
      <p:sp>
        <p:nvSpPr>
          <p:cNvPr id="338946"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22532" name="Rectangle 3"/>
          <p:cNvSpPr>
            <a:spLocks noChangeArrowheads="1"/>
          </p:cNvSpPr>
          <p:nvPr/>
        </p:nvSpPr>
        <p:spPr bwMode="auto">
          <a:xfrm>
            <a:off x="323850" y="908050"/>
            <a:ext cx="4679950" cy="576263"/>
          </a:xfrm>
          <a:prstGeom prst="rect">
            <a:avLst/>
          </a:prstGeom>
          <a:noFill/>
          <a:ln w="19050">
            <a:solidFill>
              <a:schemeClr val="accent2"/>
            </a:solidFill>
            <a:miter lim="800000"/>
            <a:headEnd/>
            <a:tailEnd/>
          </a:ln>
        </p:spPr>
        <p:txBody>
          <a:bodyPr wrap="none" anchor="ctr"/>
          <a:lstStyle/>
          <a:p>
            <a:endParaRPr kumimoji="0" lang="zh-TW" altLang="en-US"/>
          </a:p>
        </p:txBody>
      </p:sp>
      <p:pic>
        <p:nvPicPr>
          <p:cNvPr id="22533" name="Picture 4" descr="黃綠"/>
          <p:cNvPicPr>
            <a:picLocks noChangeAspect="1" noChangeArrowheads="1"/>
          </p:cNvPicPr>
          <p:nvPr/>
        </p:nvPicPr>
        <p:blipFill>
          <a:blip r:embed="rId2" cstate="print"/>
          <a:srcRect/>
          <a:stretch>
            <a:fillRect/>
          </a:stretch>
        </p:blipFill>
        <p:spPr bwMode="auto">
          <a:xfrm>
            <a:off x="179388" y="981075"/>
            <a:ext cx="519112" cy="434975"/>
          </a:xfrm>
          <a:prstGeom prst="rect">
            <a:avLst/>
          </a:prstGeom>
          <a:noFill/>
          <a:ln w="9525">
            <a:noFill/>
            <a:miter lim="800000"/>
            <a:headEnd/>
            <a:tailEnd/>
          </a:ln>
        </p:spPr>
      </p:pic>
      <p:sp>
        <p:nvSpPr>
          <p:cNvPr id="338949" name="Rectangle 5"/>
          <p:cNvSpPr>
            <a:spLocks noChangeArrowheads="1"/>
          </p:cNvSpPr>
          <p:nvPr/>
        </p:nvSpPr>
        <p:spPr bwMode="auto">
          <a:xfrm>
            <a:off x="900113" y="836613"/>
            <a:ext cx="4248150" cy="549275"/>
          </a:xfrm>
          <a:prstGeom prst="rect">
            <a:avLst/>
          </a:prstGeom>
          <a:solidFill>
            <a:srgbClr val="000099"/>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投保薪資申報調整時機</a:t>
            </a:r>
          </a:p>
        </p:txBody>
      </p:sp>
      <p:sp>
        <p:nvSpPr>
          <p:cNvPr id="338950" name="AutoShape 6"/>
          <p:cNvSpPr>
            <a:spLocks noChangeArrowheads="1"/>
          </p:cNvSpPr>
          <p:nvPr/>
        </p:nvSpPr>
        <p:spPr bwMode="auto">
          <a:xfrm>
            <a:off x="252413" y="1700213"/>
            <a:ext cx="7837487" cy="3889375"/>
          </a:xfrm>
          <a:prstGeom prst="roundRect">
            <a:avLst>
              <a:gd name="adj" fmla="val 16667"/>
            </a:avLst>
          </a:prstGeom>
          <a:gradFill rotWithShape="0">
            <a:gsLst>
              <a:gs pos="0">
                <a:srgbClr val="FFCC99">
                  <a:alpha val="92000"/>
                </a:srgbClr>
              </a:gs>
              <a:gs pos="100000">
                <a:schemeClr val="bg1">
                  <a:alpha val="83000"/>
                </a:schemeClr>
              </a:gs>
            </a:gsLst>
            <a:lin ang="5400000" scaled="1"/>
          </a:gradFill>
          <a:ln w="38100">
            <a:solidFill>
              <a:schemeClr val="bg1"/>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pic>
        <p:nvPicPr>
          <p:cNvPr id="22536" name="Picture 7" descr="j0423571[1]"/>
          <p:cNvPicPr>
            <a:picLocks noChangeAspect="1" noChangeArrowheads="1"/>
          </p:cNvPicPr>
          <p:nvPr/>
        </p:nvPicPr>
        <p:blipFill>
          <a:blip r:embed="rId3" cstate="print"/>
          <a:srcRect/>
          <a:stretch>
            <a:fillRect/>
          </a:stretch>
        </p:blipFill>
        <p:spPr bwMode="auto">
          <a:xfrm>
            <a:off x="827088" y="2133600"/>
            <a:ext cx="520700" cy="579438"/>
          </a:xfrm>
          <a:prstGeom prst="rect">
            <a:avLst/>
          </a:prstGeom>
          <a:noFill/>
          <a:ln w="9525">
            <a:noFill/>
            <a:miter lim="800000"/>
            <a:headEnd/>
            <a:tailEnd/>
          </a:ln>
        </p:spPr>
      </p:pic>
      <p:pic>
        <p:nvPicPr>
          <p:cNvPr id="22537" name="Picture 8" descr="j0423571[1]"/>
          <p:cNvPicPr>
            <a:picLocks noChangeAspect="1" noChangeArrowheads="1"/>
          </p:cNvPicPr>
          <p:nvPr/>
        </p:nvPicPr>
        <p:blipFill>
          <a:blip r:embed="rId3" cstate="print"/>
          <a:srcRect/>
          <a:stretch>
            <a:fillRect/>
          </a:stretch>
        </p:blipFill>
        <p:spPr bwMode="auto">
          <a:xfrm>
            <a:off x="827088" y="3213100"/>
            <a:ext cx="520700" cy="579438"/>
          </a:xfrm>
          <a:prstGeom prst="rect">
            <a:avLst/>
          </a:prstGeom>
          <a:noFill/>
          <a:ln w="9525">
            <a:noFill/>
            <a:miter lim="800000"/>
            <a:headEnd/>
            <a:tailEnd/>
          </a:ln>
        </p:spPr>
      </p:pic>
      <p:sp>
        <p:nvSpPr>
          <p:cNvPr id="338953" name="Rectangle 9"/>
          <p:cNvSpPr>
            <a:spLocks noChangeArrowheads="1"/>
          </p:cNvSpPr>
          <p:nvPr/>
        </p:nvSpPr>
        <p:spPr bwMode="auto">
          <a:xfrm>
            <a:off x="1085850" y="1990725"/>
            <a:ext cx="6640513" cy="3482975"/>
          </a:xfrm>
          <a:prstGeom prst="rect">
            <a:avLst/>
          </a:prstGeom>
          <a:noFill/>
          <a:ln w="9525">
            <a:noFill/>
            <a:miter lim="800000"/>
            <a:headEnd/>
            <a:tailEnd/>
          </a:ln>
          <a:effectLst/>
        </p:spPr>
        <p:txBody>
          <a:bodyPr>
            <a:spAutoFit/>
          </a:bodyPr>
          <a:lstStyle/>
          <a:p>
            <a:pPr marL="276225" indent="-276225">
              <a:defRPr/>
            </a:pPr>
            <a:r>
              <a:rPr lang="zh-TW" altLang="en-US" sz="2400"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lang="zh-TW" altLang="en-US" sz="2800" dirty="0">
                <a:latin typeface="標楷體" pitchFamily="65" charset="-120"/>
                <a:ea typeface="標楷體" pitchFamily="65" charset="-120"/>
                <a:cs typeface="Times New Roman" pitchFamily="18" charset="0"/>
              </a:rPr>
              <a:t>只要員工薪資總額變動</a:t>
            </a:r>
          </a:p>
          <a:p>
            <a:pPr marL="276225" indent="-276225">
              <a:defRPr/>
            </a:pPr>
            <a:r>
              <a:rPr lang="zh-TW" altLang="en-US" sz="2800" dirty="0">
                <a:latin typeface="標楷體" pitchFamily="65" charset="-120"/>
                <a:ea typeface="標楷體" pitchFamily="65" charset="-120"/>
                <a:cs typeface="Times New Roman" pitchFamily="18" charset="0"/>
              </a:rPr>
              <a:t>  雇主可以</a:t>
            </a:r>
            <a:r>
              <a:rPr lang="zh-TW" altLang="en-US" sz="2800" dirty="0">
                <a:solidFill>
                  <a:srgbClr val="CC0000"/>
                </a:solidFill>
                <a:latin typeface="標楷體" pitchFamily="65" charset="-120"/>
                <a:ea typeface="標楷體" pitchFamily="65" charset="-120"/>
                <a:cs typeface="Times New Roman" pitchFamily="18" charset="0"/>
              </a:rPr>
              <a:t>隨時申報</a:t>
            </a:r>
            <a:r>
              <a:rPr lang="zh-TW" altLang="en-US" sz="2800" dirty="0">
                <a:latin typeface="標楷體" pitchFamily="65" charset="-120"/>
                <a:ea typeface="標楷體" pitchFamily="65" charset="-120"/>
                <a:cs typeface="Times New Roman" pitchFamily="18" charset="0"/>
              </a:rPr>
              <a:t>投保薪資調整。</a:t>
            </a:r>
            <a:r>
              <a:rPr lang="zh-TW" altLang="en-US" sz="2800"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　</a:t>
            </a:r>
          </a:p>
          <a:p>
            <a:pPr marL="276225" indent="-276225">
              <a:spcBef>
                <a:spcPct val="100000"/>
              </a:spcBef>
              <a:defRPr/>
            </a:pPr>
            <a:r>
              <a:rPr lang="zh-TW" altLang="en-US" sz="2800"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lang="zh-TW" altLang="en-US" sz="2800" dirty="0">
                <a:solidFill>
                  <a:srgbClr val="000000"/>
                </a:solidFill>
                <a:latin typeface="標楷體" pitchFamily="65" charset="-120"/>
                <a:ea typeface="標楷體" pitchFamily="65" charset="-120"/>
                <a:cs typeface="Times New Roman" pitchFamily="18" charset="0"/>
              </a:rPr>
              <a:t>如未即時申報調整，亦應視員工月薪資總額變動情況，依規定於</a:t>
            </a:r>
            <a:r>
              <a:rPr lang="zh-TW" altLang="en-US" sz="2800" dirty="0">
                <a:solidFill>
                  <a:srgbClr val="CC0000"/>
                </a:solidFill>
                <a:latin typeface="標楷體" pitchFamily="65" charset="-120"/>
                <a:ea typeface="標楷體" pitchFamily="65" charset="-120"/>
                <a:cs typeface="Times New Roman" pitchFamily="18" charset="0"/>
              </a:rPr>
              <a:t>每年</a:t>
            </a:r>
            <a:r>
              <a:rPr lang="en-US" altLang="zh-TW" sz="2800" dirty="0">
                <a:solidFill>
                  <a:srgbClr val="CC0000"/>
                </a:solidFill>
                <a:latin typeface="標楷體" pitchFamily="65" charset="-120"/>
                <a:ea typeface="標楷體" pitchFamily="65" charset="-120"/>
                <a:cs typeface="Times New Roman" pitchFamily="18" charset="0"/>
              </a:rPr>
              <a:t>2</a:t>
            </a:r>
            <a:r>
              <a:rPr lang="zh-TW" altLang="en-US" sz="2800" dirty="0">
                <a:solidFill>
                  <a:srgbClr val="CC0000"/>
                </a:solidFill>
                <a:latin typeface="標楷體" pitchFamily="65" charset="-120"/>
                <a:ea typeface="標楷體" pitchFamily="65" charset="-120"/>
                <a:cs typeface="Times New Roman" pitchFamily="18" charset="0"/>
              </a:rPr>
              <a:t>月及</a:t>
            </a:r>
            <a:r>
              <a:rPr lang="en-US" altLang="zh-TW" sz="2800" dirty="0">
                <a:solidFill>
                  <a:srgbClr val="CC0000"/>
                </a:solidFill>
                <a:latin typeface="標楷體" pitchFamily="65" charset="-120"/>
                <a:ea typeface="標楷體" pitchFamily="65" charset="-120"/>
                <a:cs typeface="Times New Roman" pitchFamily="18" charset="0"/>
              </a:rPr>
              <a:t>8</a:t>
            </a:r>
            <a:r>
              <a:rPr lang="zh-TW" altLang="en-US" sz="2800" dirty="0">
                <a:solidFill>
                  <a:srgbClr val="CC0000"/>
                </a:solidFill>
                <a:latin typeface="標楷體" pitchFamily="65" charset="-120"/>
                <a:ea typeface="標楷體" pitchFamily="65" charset="-120"/>
                <a:cs typeface="Times New Roman" pitchFamily="18" charset="0"/>
              </a:rPr>
              <a:t>月</a:t>
            </a:r>
            <a:r>
              <a:rPr lang="zh-TW" altLang="en-US" sz="2800" dirty="0">
                <a:solidFill>
                  <a:srgbClr val="000000"/>
                </a:solidFill>
                <a:latin typeface="標楷體" pitchFamily="65" charset="-120"/>
                <a:ea typeface="標楷體" pitchFamily="65" charset="-120"/>
                <a:cs typeface="Times New Roman" pitchFamily="18" charset="0"/>
              </a:rPr>
              <a:t>按員工平均月薪資總額申報調整投保薪資。</a:t>
            </a:r>
          </a:p>
          <a:p>
            <a:pPr marL="276225" indent="-276225">
              <a:spcBef>
                <a:spcPct val="35000"/>
              </a:spcBef>
              <a:defRPr/>
            </a:pPr>
            <a:r>
              <a:rPr lang="zh-TW" altLang="en-US" dirty="0">
                <a:solidFill>
                  <a:srgbClr val="000000"/>
                </a:solidFill>
                <a:latin typeface="標楷體" pitchFamily="65" charset="-120"/>
                <a:ea typeface="標楷體" pitchFamily="65" charset="-120"/>
                <a:cs typeface="Times New Roman" pitchFamily="18"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3"/>
          <p:cNvSpPr>
            <a:spLocks noGrp="1"/>
          </p:cNvSpPr>
          <p:nvPr>
            <p:ph type="sldNum" sz="quarter" idx="12"/>
          </p:nvPr>
        </p:nvSpPr>
        <p:spPr>
          <a:noFill/>
        </p:spPr>
        <p:txBody>
          <a:bodyPr/>
          <a:lstStyle/>
          <a:p>
            <a:fld id="{2EC4B684-0420-45D7-9542-0E1BA1197DCC}" type="slidenum">
              <a:rPr lang="en-US" altLang="zh-TW" smtClean="0"/>
              <a:pPr/>
              <a:t>17</a:t>
            </a:fld>
            <a:endParaRPr lang="en-US" altLang="zh-TW" smtClean="0"/>
          </a:p>
        </p:txBody>
      </p:sp>
      <p:sp>
        <p:nvSpPr>
          <p:cNvPr id="472066" name="AutoShape 2"/>
          <p:cNvSpPr>
            <a:spLocks noChangeArrowheads="1"/>
          </p:cNvSpPr>
          <p:nvPr/>
        </p:nvSpPr>
        <p:spPr bwMode="auto">
          <a:xfrm>
            <a:off x="682625" y="1546225"/>
            <a:ext cx="3097213" cy="525463"/>
          </a:xfrm>
          <a:prstGeom prst="foldedCorner">
            <a:avLst>
              <a:gd name="adj" fmla="val 12046"/>
            </a:avLst>
          </a:prstGeom>
          <a:solidFill>
            <a:srgbClr val="FFFF99">
              <a:alpha val="50195"/>
            </a:srgbClr>
          </a:solidFill>
          <a:ln w="25400">
            <a:solidFill>
              <a:srgbClr val="800080"/>
            </a:solidFill>
            <a:prstDash val="sysDot"/>
            <a:round/>
            <a:headEnd/>
            <a:tailEnd/>
          </a:ln>
        </p:spPr>
        <p:txBody>
          <a:bodyPr lIns="90000" tIns="46800" rIns="90000" bIns="46800" anchor="ctr">
            <a:spAutoFit/>
          </a:bodyPr>
          <a:lstStyle/>
          <a:p>
            <a:pPr algn="ctr"/>
            <a:r>
              <a:rPr lang="zh-TW" altLang="en-US" sz="2300">
                <a:solidFill>
                  <a:srgbClr val="800080"/>
                </a:solidFill>
                <a:ea typeface="標楷體" pitchFamily="65" charset="-120"/>
              </a:rPr>
              <a:t>全月薪資所得總和</a:t>
            </a:r>
          </a:p>
        </p:txBody>
      </p:sp>
      <p:sp>
        <p:nvSpPr>
          <p:cNvPr id="472067" name="Oval 3"/>
          <p:cNvSpPr>
            <a:spLocks noChangeArrowheads="1"/>
          </p:cNvSpPr>
          <p:nvPr/>
        </p:nvSpPr>
        <p:spPr bwMode="auto">
          <a:xfrm>
            <a:off x="539750" y="765175"/>
            <a:ext cx="3311525" cy="503238"/>
          </a:xfrm>
          <a:prstGeom prst="ellipse">
            <a:avLst/>
          </a:prstGeom>
          <a:solidFill>
            <a:srgbClr val="FFFF99"/>
          </a:solidFill>
          <a:ln w="28575">
            <a:solidFill>
              <a:srgbClr val="FF99CC"/>
            </a:solidFill>
            <a:prstDash val="sysDot"/>
            <a:round/>
            <a:headEnd/>
            <a:tailEnd/>
          </a:ln>
        </p:spPr>
        <p:txBody>
          <a:bodyPr wrap="none" anchor="ctr"/>
          <a:lstStyle/>
          <a:p>
            <a:pPr algn="ctr">
              <a:lnSpc>
                <a:spcPct val="80000"/>
              </a:lnSpc>
            </a:pPr>
            <a:r>
              <a:rPr lang="zh-TW" altLang="en-US" sz="2800">
                <a:solidFill>
                  <a:srgbClr val="800080"/>
                </a:solidFill>
                <a:ea typeface="標楷體" pitchFamily="65" charset="-120"/>
              </a:rPr>
              <a:t>部分工時人員</a:t>
            </a:r>
          </a:p>
        </p:txBody>
      </p:sp>
      <p:sp>
        <p:nvSpPr>
          <p:cNvPr id="472068" name="Oval 4"/>
          <p:cNvSpPr>
            <a:spLocks noChangeArrowheads="1"/>
          </p:cNvSpPr>
          <p:nvPr/>
        </p:nvSpPr>
        <p:spPr bwMode="auto">
          <a:xfrm>
            <a:off x="4716463" y="765175"/>
            <a:ext cx="3311525" cy="503238"/>
          </a:xfrm>
          <a:prstGeom prst="ellipse">
            <a:avLst/>
          </a:prstGeom>
          <a:solidFill>
            <a:srgbClr val="FFFF99"/>
          </a:solidFill>
          <a:ln w="28575">
            <a:solidFill>
              <a:srgbClr val="FF99CC"/>
            </a:solidFill>
            <a:prstDash val="sysDot"/>
            <a:round/>
            <a:headEnd/>
            <a:tailEnd/>
          </a:ln>
        </p:spPr>
        <p:txBody>
          <a:bodyPr wrap="none" anchor="ctr"/>
          <a:lstStyle/>
          <a:p>
            <a:pPr algn="ctr">
              <a:lnSpc>
                <a:spcPct val="80000"/>
              </a:lnSpc>
            </a:pPr>
            <a:r>
              <a:rPr lang="zh-TW" altLang="en-US" sz="2800">
                <a:solidFill>
                  <a:srgbClr val="800080"/>
                </a:solidFill>
                <a:ea typeface="標楷體" pitchFamily="65" charset="-120"/>
              </a:rPr>
              <a:t>短期工作人員</a:t>
            </a:r>
          </a:p>
        </p:txBody>
      </p:sp>
      <p:sp>
        <p:nvSpPr>
          <p:cNvPr id="472069" name="AutoShape 5"/>
          <p:cNvSpPr>
            <a:spLocks noChangeArrowheads="1"/>
          </p:cNvSpPr>
          <p:nvPr/>
        </p:nvSpPr>
        <p:spPr bwMode="auto">
          <a:xfrm>
            <a:off x="1763713" y="1268413"/>
            <a:ext cx="574675" cy="288925"/>
          </a:xfrm>
          <a:prstGeom prst="downArrow">
            <a:avLst>
              <a:gd name="adj1" fmla="val 50000"/>
              <a:gd name="adj2" fmla="val 25000"/>
            </a:avLst>
          </a:prstGeom>
          <a:solidFill>
            <a:srgbClr val="FF6600"/>
          </a:solidFill>
          <a:ln w="9525">
            <a:noFill/>
            <a:miter lim="800000"/>
            <a:headEnd/>
            <a:tailEnd/>
          </a:ln>
        </p:spPr>
        <p:txBody>
          <a:bodyPr vert="eaVert" wrap="none" anchor="ctr"/>
          <a:lstStyle/>
          <a:p>
            <a:endParaRPr kumimoji="0" lang="zh-TW" altLang="en-US"/>
          </a:p>
        </p:txBody>
      </p:sp>
      <p:sp>
        <p:nvSpPr>
          <p:cNvPr id="472070" name="AutoShape 6"/>
          <p:cNvSpPr>
            <a:spLocks noChangeArrowheads="1"/>
          </p:cNvSpPr>
          <p:nvPr/>
        </p:nvSpPr>
        <p:spPr bwMode="auto">
          <a:xfrm>
            <a:off x="6156325" y="1268413"/>
            <a:ext cx="576263" cy="288925"/>
          </a:xfrm>
          <a:prstGeom prst="downArrow">
            <a:avLst>
              <a:gd name="adj1" fmla="val 50000"/>
              <a:gd name="adj2" fmla="val 25000"/>
            </a:avLst>
          </a:prstGeom>
          <a:solidFill>
            <a:srgbClr val="FF6600"/>
          </a:solidFill>
          <a:ln w="9525">
            <a:noFill/>
            <a:miter lim="800000"/>
            <a:headEnd/>
            <a:tailEnd/>
          </a:ln>
        </p:spPr>
        <p:txBody>
          <a:bodyPr vert="eaVert" wrap="none" anchor="ctr"/>
          <a:lstStyle/>
          <a:p>
            <a:endParaRPr kumimoji="0" lang="zh-TW" altLang="en-US"/>
          </a:p>
        </p:txBody>
      </p:sp>
      <p:sp>
        <p:nvSpPr>
          <p:cNvPr id="472071" name="AutoShape 7"/>
          <p:cNvSpPr>
            <a:spLocks noChangeArrowheads="1"/>
          </p:cNvSpPr>
          <p:nvPr/>
        </p:nvSpPr>
        <p:spPr bwMode="auto">
          <a:xfrm>
            <a:off x="4211638" y="1568450"/>
            <a:ext cx="4752975" cy="492125"/>
          </a:xfrm>
          <a:prstGeom prst="foldedCorner">
            <a:avLst>
              <a:gd name="adj" fmla="val 12046"/>
            </a:avLst>
          </a:prstGeom>
          <a:solidFill>
            <a:srgbClr val="FFFF99">
              <a:alpha val="50195"/>
            </a:srgbClr>
          </a:solidFill>
          <a:ln w="25400">
            <a:solidFill>
              <a:srgbClr val="800080"/>
            </a:solidFill>
            <a:prstDash val="sysDot"/>
            <a:round/>
            <a:headEnd/>
            <a:tailEnd/>
          </a:ln>
        </p:spPr>
        <p:txBody>
          <a:bodyPr lIns="90000" tIns="46800" rIns="90000" bIns="46800" anchor="ctr">
            <a:spAutoFit/>
          </a:bodyPr>
          <a:lstStyle/>
          <a:p>
            <a:pPr algn="ctr"/>
            <a:r>
              <a:rPr lang="zh-TW" altLang="zh-TW" sz="2200">
                <a:solidFill>
                  <a:srgbClr val="800080"/>
                </a:solidFill>
                <a:latin typeface="標楷體" pitchFamily="65" charset="-120"/>
                <a:ea typeface="標楷體" pitchFamily="65" charset="-120"/>
              </a:rPr>
              <a:t>比照同一工作等級勞工之月薪資總額</a:t>
            </a:r>
            <a:endParaRPr lang="zh-TW" altLang="en-US" sz="2200">
              <a:solidFill>
                <a:srgbClr val="800080"/>
              </a:solidFill>
              <a:latin typeface="標楷體" pitchFamily="65" charset="-120"/>
              <a:ea typeface="標楷體" pitchFamily="65" charset="-120"/>
            </a:endParaRPr>
          </a:p>
        </p:txBody>
      </p:sp>
      <p:sp>
        <p:nvSpPr>
          <p:cNvPr id="472072" name="Rectangle 8"/>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graphicFrame>
        <p:nvGraphicFramePr>
          <p:cNvPr id="472073" name="Group 9"/>
          <p:cNvGraphicFramePr>
            <a:graphicFrameLocks noGrp="1"/>
          </p:cNvGraphicFramePr>
          <p:nvPr/>
        </p:nvGraphicFramePr>
        <p:xfrm>
          <a:off x="611188" y="2276475"/>
          <a:ext cx="8208962" cy="4274253"/>
        </p:xfrm>
        <a:graphic>
          <a:graphicData uri="http://schemas.openxmlformats.org/drawingml/2006/table">
            <a:tbl>
              <a:tblPr/>
              <a:tblGrid>
                <a:gridCol w="487362"/>
                <a:gridCol w="885825"/>
                <a:gridCol w="6835775"/>
              </a:tblGrid>
              <a:tr h="473075">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部分工時人員</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含義</a:t>
                      </a:r>
                      <a:endPar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指受雇主輪派到工，持續維持僱傭關係者。</a:t>
                      </a:r>
                      <a:endPar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04825">
                <a:tc vMerge="1">
                  <a:txBody>
                    <a:bodyPr/>
                    <a:lstStyle/>
                    <a:p>
                      <a:endParaRPr lang="zh-TW" alt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案例</a:t>
                      </a:r>
                      <a:endPar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每週輪派到工</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5</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次，每次</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4</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小時，時薪</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120</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元。</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31750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屬全月在職狀態，應申報整月加保。</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8239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投保薪資應填報為：</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9,600</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元</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自動歸級</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11,100</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元</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a:t>
                      </a:r>
                      <a:endParaRPr kumimoji="0" lang="en-US" altLang="zh-TW" sz="2000" b="0" i="0" u="none" strike="noStrike" cap="none" normalizeH="0" baseline="0" dirty="0" smtClean="0">
                        <a:ln>
                          <a:noFill/>
                        </a:ln>
                        <a:solidFill>
                          <a:srgbClr val="FF6600"/>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因其月薪資總和為：</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120</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元</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×5(</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次</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)×4(</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小時</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)×4(</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週</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 9,600</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元</a:t>
                      </a:r>
                      <a:r>
                        <a:rPr kumimoji="0" lang="en-US" altLang="zh-TW"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a:t>
                      </a:r>
                      <a:r>
                        <a:rPr kumimoji="0" lang="zh-TW" altLang="en-US" sz="2000" b="0" i="0" u="none" strike="noStrike" cap="none" normalizeH="0" baseline="0" dirty="0" smtClean="0">
                          <a:ln>
                            <a:noFill/>
                          </a:ln>
                          <a:solidFill>
                            <a:srgbClr val="D60093"/>
                          </a:solidFill>
                          <a:effectLst/>
                          <a:latin typeface="標楷體" pitchFamily="65" charset="-120"/>
                          <a:ea typeface="標楷體" pitchFamily="65" charset="-120"/>
                          <a:cs typeface="Times New Roman" pitchFamily="18" charset="0"/>
                        </a:rPr>
                        <a:t>。</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r h="433388">
                <a:tc rowSpan="4">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短期工作人員</a:t>
                      </a:r>
                      <a:endPar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含義</a:t>
                      </a:r>
                    </a:p>
                  </a:txBody>
                  <a:tcPr marL="54000" marR="54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指未全月在職者。</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06413">
                <a:tc vMerge="1">
                  <a:txBody>
                    <a:bodyPr/>
                    <a:lstStyle/>
                    <a:p>
                      <a:endParaRPr lang="zh-TW" alt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案例</a:t>
                      </a:r>
                      <a:endPar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月</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12</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日到職、</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月</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18</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日離職，日薪</a:t>
                      </a:r>
                      <a:r>
                        <a:rPr kumimoji="0" lang="en-US" altLang="zh-TW" sz="2000" b="0" i="0" u="none" strike="noStrike" kern="1200" cap="none" normalizeH="0" baseline="0" dirty="0" smtClean="0">
                          <a:ln>
                            <a:noFill/>
                          </a:ln>
                          <a:solidFill>
                            <a:srgbClr val="0000FF"/>
                          </a:solidFill>
                          <a:effectLst/>
                          <a:latin typeface="標楷體" pitchFamily="65" charset="-120"/>
                          <a:ea typeface="標楷體" pitchFamily="65" charset="-120"/>
                          <a:cs typeface="Times New Roman" pitchFamily="18" charset="0"/>
                        </a:rPr>
                        <a:t>1,000</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元</a:t>
                      </a: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，同一工作等級勞工每月領薪</a:t>
                      </a:r>
                      <a:r>
                        <a:rPr kumimoji="0" lang="en-US" altLang="zh-TW" sz="2000" b="0" i="0" u="none" strike="noStrike" kern="1200" cap="none" normalizeH="0" baseline="0" dirty="0" smtClean="0">
                          <a:ln>
                            <a:noFill/>
                          </a:ln>
                          <a:solidFill>
                            <a:srgbClr val="0000FF"/>
                          </a:solidFill>
                          <a:effectLst/>
                          <a:latin typeface="標楷體" pitchFamily="65" charset="-120"/>
                          <a:ea typeface="標楷體" pitchFamily="65" charset="-120"/>
                          <a:cs typeface="Times New Roman" pitchFamily="18" charset="0"/>
                        </a:rPr>
                        <a:t>30,000</a:t>
                      </a: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元</a:t>
                      </a:r>
                      <a:r>
                        <a:rPr kumimoji="0" lang="zh-TW" altLang="en-US" sz="2000" b="0" i="0" u="none" strike="noStrike" cap="none" normalizeH="0" baseline="0" dirty="0" smtClean="0">
                          <a:ln>
                            <a:noFill/>
                          </a:ln>
                          <a:solidFill>
                            <a:srgbClr val="0000FF"/>
                          </a:solidFill>
                          <a:effectLst/>
                          <a:latin typeface="Verdana" pitchFamily="34" charset="0"/>
                          <a:ea typeface="標楷體" pitchFamily="65" charset="-120"/>
                          <a:cs typeface="Times New Roman" pitchFamily="18" charset="0"/>
                        </a:rPr>
                        <a:t>。</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15925">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月</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12</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日申報加保、</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月</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18</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日申報退保。</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由投保單位比照同一工作等級勞工之月薪資總額填報為</a:t>
                      </a:r>
                      <a:r>
                        <a:rPr kumimoji="0" lang="en-US" altLang="zh-TW" sz="2000" b="0" i="0" u="none" strike="noStrike" kern="1200" cap="none" normalizeH="0" baseline="0" dirty="0" smtClean="0">
                          <a:ln>
                            <a:noFill/>
                          </a:ln>
                          <a:solidFill>
                            <a:srgbClr val="0000FF"/>
                          </a:solidFill>
                          <a:effectLst/>
                          <a:latin typeface="標楷體" pitchFamily="65" charset="-120"/>
                          <a:ea typeface="標楷體" pitchFamily="65" charset="-120"/>
                          <a:cs typeface="Times New Roman" pitchFamily="18" charset="0"/>
                        </a:rPr>
                        <a:t>30,000</a:t>
                      </a: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元</a:t>
                      </a:r>
                      <a:r>
                        <a:rPr kumimoji="0" lang="en-US"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a:t>
                      </a: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自動歸級</a:t>
                      </a:r>
                      <a:r>
                        <a:rPr kumimoji="0" lang="en-US" altLang="zh-TW" sz="2000" b="0" i="0" u="none" strike="noStrike" kern="1200" cap="none" normalizeH="0" baseline="0" dirty="0" smtClean="0">
                          <a:ln>
                            <a:noFill/>
                          </a:ln>
                          <a:solidFill>
                            <a:srgbClr val="0000FF"/>
                          </a:solidFill>
                          <a:effectLst/>
                          <a:latin typeface="標楷體" pitchFamily="65" charset="-120"/>
                          <a:ea typeface="標楷體" pitchFamily="65" charset="-120"/>
                          <a:cs typeface="Times New Roman" pitchFamily="18" charset="0"/>
                        </a:rPr>
                        <a:t>30,300</a:t>
                      </a:r>
                      <a:r>
                        <a:rPr kumimoji="0" lang="zh-TW"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元</a:t>
                      </a:r>
                      <a:r>
                        <a:rPr kumimoji="0" lang="en-US" altLang="zh-TW"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a:t>
                      </a:r>
                      <a:r>
                        <a:rPr kumimoji="0" lang="zh-TW" altLang="en-US" sz="2000" b="0" i="0" u="none" strike="noStrike" kern="1200" cap="none" normalizeH="0" baseline="0" dirty="0" smtClean="0">
                          <a:ln>
                            <a:noFill/>
                          </a:ln>
                          <a:solidFill>
                            <a:srgbClr val="0000FF"/>
                          </a:solidFill>
                          <a:effectLst/>
                          <a:latin typeface="Verdana" pitchFamily="34" charset="0"/>
                          <a:ea typeface="標楷體" pitchFamily="65" charset="-120"/>
                          <a:cs typeface="Times New Roman" pitchFamily="18" charset="0"/>
                        </a:rPr>
                        <a:t>。</a:t>
                      </a:r>
                      <a:endPar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endParaRPr>
                    </a:p>
                  </a:txBody>
                  <a:tcPr marL="54000" marR="54000" marT="46800" marB="46800" anchor="ctr"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2067"/>
                                        </p:tgtEl>
                                        <p:attrNameLst>
                                          <p:attrName>style.visibility</p:attrName>
                                        </p:attrNameLst>
                                      </p:cBhvr>
                                      <p:to>
                                        <p:strVal val="visible"/>
                                      </p:to>
                                    </p:set>
                                    <p:anim calcmode="lin" valueType="num">
                                      <p:cBhvr additive="base">
                                        <p:cTn id="7" dur="500" fill="hold"/>
                                        <p:tgtEl>
                                          <p:spTgt spid="472067"/>
                                        </p:tgtEl>
                                        <p:attrNameLst>
                                          <p:attrName>ppt_x</p:attrName>
                                        </p:attrNameLst>
                                      </p:cBhvr>
                                      <p:tavLst>
                                        <p:tav tm="0">
                                          <p:val>
                                            <p:strVal val="0-#ppt_w/2"/>
                                          </p:val>
                                        </p:tav>
                                        <p:tav tm="100000">
                                          <p:val>
                                            <p:strVal val="#ppt_x"/>
                                          </p:val>
                                        </p:tav>
                                      </p:tavLst>
                                    </p:anim>
                                    <p:anim calcmode="lin" valueType="num">
                                      <p:cBhvr additive="base">
                                        <p:cTn id="8" dur="500" fill="hold"/>
                                        <p:tgtEl>
                                          <p:spTgt spid="4720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2069"/>
                                        </p:tgtEl>
                                        <p:attrNameLst>
                                          <p:attrName>style.visibility</p:attrName>
                                        </p:attrNameLst>
                                      </p:cBhvr>
                                      <p:to>
                                        <p:strVal val="visible"/>
                                      </p:to>
                                    </p:set>
                                    <p:anim calcmode="lin" valueType="num">
                                      <p:cBhvr additive="base">
                                        <p:cTn id="11" dur="500" fill="hold"/>
                                        <p:tgtEl>
                                          <p:spTgt spid="472069"/>
                                        </p:tgtEl>
                                        <p:attrNameLst>
                                          <p:attrName>ppt_x</p:attrName>
                                        </p:attrNameLst>
                                      </p:cBhvr>
                                      <p:tavLst>
                                        <p:tav tm="0">
                                          <p:val>
                                            <p:strVal val="0-#ppt_w/2"/>
                                          </p:val>
                                        </p:tav>
                                        <p:tav tm="100000">
                                          <p:val>
                                            <p:strVal val="#ppt_x"/>
                                          </p:val>
                                        </p:tav>
                                      </p:tavLst>
                                    </p:anim>
                                    <p:anim calcmode="lin" valueType="num">
                                      <p:cBhvr additive="base">
                                        <p:cTn id="12" dur="500" fill="hold"/>
                                        <p:tgtEl>
                                          <p:spTgt spid="47206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2066"/>
                                        </p:tgtEl>
                                        <p:attrNameLst>
                                          <p:attrName>style.visibility</p:attrName>
                                        </p:attrNameLst>
                                      </p:cBhvr>
                                      <p:to>
                                        <p:strVal val="visible"/>
                                      </p:to>
                                    </p:set>
                                    <p:anim calcmode="lin" valueType="num">
                                      <p:cBhvr additive="base">
                                        <p:cTn id="15" dur="500" fill="hold"/>
                                        <p:tgtEl>
                                          <p:spTgt spid="472066"/>
                                        </p:tgtEl>
                                        <p:attrNameLst>
                                          <p:attrName>ppt_x</p:attrName>
                                        </p:attrNameLst>
                                      </p:cBhvr>
                                      <p:tavLst>
                                        <p:tav tm="0">
                                          <p:val>
                                            <p:strVal val="0-#ppt_w/2"/>
                                          </p:val>
                                        </p:tav>
                                        <p:tav tm="100000">
                                          <p:val>
                                            <p:strVal val="#ppt_x"/>
                                          </p:val>
                                        </p:tav>
                                      </p:tavLst>
                                    </p:anim>
                                    <p:anim calcmode="lin" valueType="num">
                                      <p:cBhvr additive="base">
                                        <p:cTn id="16" dur="500" fill="hold"/>
                                        <p:tgtEl>
                                          <p:spTgt spid="47206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472068"/>
                                        </p:tgtEl>
                                        <p:attrNameLst>
                                          <p:attrName>style.visibility</p:attrName>
                                        </p:attrNameLst>
                                      </p:cBhvr>
                                      <p:to>
                                        <p:strVal val="visible"/>
                                      </p:to>
                                    </p:set>
                                    <p:anim calcmode="lin" valueType="num">
                                      <p:cBhvr additive="base">
                                        <p:cTn id="20" dur="500" fill="hold"/>
                                        <p:tgtEl>
                                          <p:spTgt spid="472068"/>
                                        </p:tgtEl>
                                        <p:attrNameLst>
                                          <p:attrName>ppt_x</p:attrName>
                                        </p:attrNameLst>
                                      </p:cBhvr>
                                      <p:tavLst>
                                        <p:tav tm="0">
                                          <p:val>
                                            <p:strVal val="1+#ppt_w/2"/>
                                          </p:val>
                                        </p:tav>
                                        <p:tav tm="100000">
                                          <p:val>
                                            <p:strVal val="#ppt_x"/>
                                          </p:val>
                                        </p:tav>
                                      </p:tavLst>
                                    </p:anim>
                                    <p:anim calcmode="lin" valueType="num">
                                      <p:cBhvr additive="base">
                                        <p:cTn id="21" dur="500" fill="hold"/>
                                        <p:tgtEl>
                                          <p:spTgt spid="47206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72070"/>
                                        </p:tgtEl>
                                        <p:attrNameLst>
                                          <p:attrName>style.visibility</p:attrName>
                                        </p:attrNameLst>
                                      </p:cBhvr>
                                      <p:to>
                                        <p:strVal val="visible"/>
                                      </p:to>
                                    </p:set>
                                    <p:anim calcmode="lin" valueType="num">
                                      <p:cBhvr additive="base">
                                        <p:cTn id="24" dur="500" fill="hold"/>
                                        <p:tgtEl>
                                          <p:spTgt spid="472070"/>
                                        </p:tgtEl>
                                        <p:attrNameLst>
                                          <p:attrName>ppt_x</p:attrName>
                                        </p:attrNameLst>
                                      </p:cBhvr>
                                      <p:tavLst>
                                        <p:tav tm="0">
                                          <p:val>
                                            <p:strVal val="1+#ppt_w/2"/>
                                          </p:val>
                                        </p:tav>
                                        <p:tav tm="100000">
                                          <p:val>
                                            <p:strVal val="#ppt_x"/>
                                          </p:val>
                                        </p:tav>
                                      </p:tavLst>
                                    </p:anim>
                                    <p:anim calcmode="lin" valueType="num">
                                      <p:cBhvr additive="base">
                                        <p:cTn id="25" dur="500" fill="hold"/>
                                        <p:tgtEl>
                                          <p:spTgt spid="47207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72071"/>
                                        </p:tgtEl>
                                        <p:attrNameLst>
                                          <p:attrName>style.visibility</p:attrName>
                                        </p:attrNameLst>
                                      </p:cBhvr>
                                      <p:to>
                                        <p:strVal val="visible"/>
                                      </p:to>
                                    </p:set>
                                    <p:anim calcmode="lin" valueType="num">
                                      <p:cBhvr additive="base">
                                        <p:cTn id="28" dur="500" fill="hold"/>
                                        <p:tgtEl>
                                          <p:spTgt spid="472071"/>
                                        </p:tgtEl>
                                        <p:attrNameLst>
                                          <p:attrName>ppt_x</p:attrName>
                                        </p:attrNameLst>
                                      </p:cBhvr>
                                      <p:tavLst>
                                        <p:tav tm="0">
                                          <p:val>
                                            <p:strVal val="1+#ppt_w/2"/>
                                          </p:val>
                                        </p:tav>
                                        <p:tav tm="100000">
                                          <p:val>
                                            <p:strVal val="#ppt_x"/>
                                          </p:val>
                                        </p:tav>
                                      </p:tavLst>
                                    </p:anim>
                                    <p:anim calcmode="lin" valueType="num">
                                      <p:cBhvr additive="base">
                                        <p:cTn id="29" dur="500" fill="hold"/>
                                        <p:tgtEl>
                                          <p:spTgt spid="4720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animBg="1"/>
      <p:bldP spid="472067" grpId="0" animBg="1"/>
      <p:bldP spid="472068" grpId="0" animBg="1"/>
      <p:bldP spid="472069" grpId="0" animBg="1"/>
      <p:bldP spid="472070" grpId="0" animBg="1"/>
      <p:bldP spid="4720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5"/>
          <p:cNvSpPr>
            <a:spLocks noGrp="1"/>
          </p:cNvSpPr>
          <p:nvPr>
            <p:ph type="sldNum" sz="quarter" idx="12"/>
          </p:nvPr>
        </p:nvSpPr>
        <p:spPr>
          <a:noFill/>
        </p:spPr>
        <p:txBody>
          <a:bodyPr/>
          <a:lstStyle/>
          <a:p>
            <a:fld id="{D5C7AE56-1FBE-49FD-8DBB-49539AAAE681}" type="slidenum">
              <a:rPr lang="en-US" altLang="zh-TW" smtClean="0"/>
              <a:pPr/>
              <a:t>18</a:t>
            </a:fld>
            <a:endParaRPr lang="en-US" altLang="zh-TW" smtClean="0"/>
          </a:p>
        </p:txBody>
      </p:sp>
      <p:sp>
        <p:nvSpPr>
          <p:cNvPr id="473090"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申報投保薪資應注意事項</a:t>
            </a:r>
          </a:p>
        </p:txBody>
      </p:sp>
      <p:sp>
        <p:nvSpPr>
          <p:cNvPr id="24580" name="Rectangle 3"/>
          <p:cNvSpPr>
            <a:spLocks noChangeArrowheads="1"/>
          </p:cNvSpPr>
          <p:nvPr/>
        </p:nvSpPr>
        <p:spPr bwMode="auto">
          <a:xfrm>
            <a:off x="179388" y="836613"/>
            <a:ext cx="7489825" cy="576262"/>
          </a:xfrm>
          <a:prstGeom prst="rect">
            <a:avLst/>
          </a:prstGeom>
          <a:noFill/>
          <a:ln w="19050">
            <a:solidFill>
              <a:schemeClr val="accent2"/>
            </a:solidFill>
            <a:miter lim="800000"/>
            <a:headEnd/>
            <a:tailEnd/>
          </a:ln>
        </p:spPr>
        <p:txBody>
          <a:bodyPr wrap="none" anchor="ctr"/>
          <a:lstStyle/>
          <a:p>
            <a:endParaRPr kumimoji="0" lang="zh-TW" altLang="en-US"/>
          </a:p>
        </p:txBody>
      </p:sp>
      <p:pic>
        <p:nvPicPr>
          <p:cNvPr id="24581" name="Picture 4" descr="黃綠"/>
          <p:cNvPicPr>
            <a:picLocks noChangeAspect="1" noChangeArrowheads="1"/>
          </p:cNvPicPr>
          <p:nvPr/>
        </p:nvPicPr>
        <p:blipFill>
          <a:blip r:embed="rId2" cstate="print"/>
          <a:srcRect/>
          <a:stretch>
            <a:fillRect/>
          </a:stretch>
        </p:blipFill>
        <p:spPr bwMode="auto">
          <a:xfrm>
            <a:off x="107950" y="836613"/>
            <a:ext cx="519113" cy="434975"/>
          </a:xfrm>
          <a:prstGeom prst="rect">
            <a:avLst/>
          </a:prstGeom>
          <a:noFill/>
          <a:ln w="9525">
            <a:noFill/>
            <a:miter lim="800000"/>
            <a:headEnd/>
            <a:tailEnd/>
          </a:ln>
        </p:spPr>
      </p:pic>
      <p:sp>
        <p:nvSpPr>
          <p:cNvPr id="473093" name="Rectangle 5"/>
          <p:cNvSpPr>
            <a:spLocks noChangeArrowheads="1"/>
          </p:cNvSpPr>
          <p:nvPr/>
        </p:nvSpPr>
        <p:spPr bwMode="auto">
          <a:xfrm>
            <a:off x="755650" y="836613"/>
            <a:ext cx="6985000" cy="549275"/>
          </a:xfrm>
          <a:prstGeom prst="rect">
            <a:avLst/>
          </a:prstGeom>
          <a:solidFill>
            <a:srgbClr val="FF6600"/>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未依規定申報、調整投保薪資</a:t>
            </a:r>
            <a:r>
              <a:rPr lang="en-US" altLang="zh-TW" sz="3000">
                <a:solidFill>
                  <a:schemeClr val="bg1"/>
                </a:solidFill>
                <a:effectLst>
                  <a:outerShdw blurRad="38100" dist="38100" dir="2700000" algn="tl">
                    <a:srgbClr val="000000"/>
                  </a:outerShdw>
                </a:effectLst>
                <a:latin typeface="標楷體" pitchFamily="65" charset="-120"/>
                <a:ea typeface="標楷體" pitchFamily="65" charset="-120"/>
              </a:rPr>
              <a:t>--</a:t>
            </a: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罰則</a:t>
            </a:r>
          </a:p>
        </p:txBody>
      </p:sp>
      <p:sp>
        <p:nvSpPr>
          <p:cNvPr id="473094" name="AutoShape 6"/>
          <p:cNvSpPr>
            <a:spLocks noChangeArrowheads="1"/>
          </p:cNvSpPr>
          <p:nvPr/>
        </p:nvSpPr>
        <p:spPr bwMode="auto">
          <a:xfrm>
            <a:off x="755650" y="1700213"/>
            <a:ext cx="7056438" cy="1368425"/>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24584" name="Rectangle 7"/>
          <p:cNvSpPr>
            <a:spLocks noChangeArrowheads="1"/>
          </p:cNvSpPr>
          <p:nvPr/>
        </p:nvSpPr>
        <p:spPr bwMode="auto">
          <a:xfrm>
            <a:off x="1042988" y="1700213"/>
            <a:ext cx="6985000" cy="1311275"/>
          </a:xfrm>
          <a:prstGeom prst="rect">
            <a:avLst/>
          </a:prstGeom>
          <a:noFill/>
          <a:ln w="9525">
            <a:noFill/>
            <a:miter lim="800000"/>
            <a:headEnd/>
            <a:tailEnd/>
          </a:ln>
        </p:spPr>
        <p:txBody>
          <a:bodyPr>
            <a:spAutoFit/>
          </a:bodyPr>
          <a:lstStyle/>
          <a:p>
            <a:pPr marL="276225" indent="-276225">
              <a:lnSpc>
                <a:spcPct val="95000"/>
              </a:lnSpc>
            </a:pPr>
            <a:r>
              <a:rPr kumimoji="0" lang="zh-TW" altLang="en-US" sz="2800">
                <a:solidFill>
                  <a:srgbClr val="0000FF"/>
                </a:solidFill>
                <a:latin typeface="標楷體" pitchFamily="65" charset="-120"/>
                <a:ea typeface="標楷體" pitchFamily="65" charset="-120"/>
              </a:rPr>
              <a:t>勞工保險</a:t>
            </a:r>
            <a:r>
              <a:rPr kumimoji="0" lang="en-US" altLang="zh-TW" sz="2800">
                <a:solidFill>
                  <a:srgbClr val="0000FF"/>
                </a:solidFill>
                <a:latin typeface="標楷體" pitchFamily="65" charset="-120"/>
                <a:ea typeface="標楷體" pitchFamily="65" charset="-120"/>
              </a:rPr>
              <a:t>:</a:t>
            </a:r>
          </a:p>
          <a:p>
            <a:pPr marL="276225" indent="-276225">
              <a:lnSpc>
                <a:spcPct val="95000"/>
              </a:lnSpc>
            </a:pPr>
            <a:r>
              <a:rPr kumimoji="0" lang="zh-TW" altLang="en-US" sz="2800">
                <a:solidFill>
                  <a:srgbClr val="990000"/>
                </a:solidFill>
                <a:latin typeface="標楷體" pitchFamily="65" charset="-120"/>
                <a:ea typeface="標楷體" pitchFamily="65" charset="-120"/>
              </a:rPr>
              <a:t>短報或多報投保薪資</a:t>
            </a:r>
            <a:r>
              <a:rPr kumimoji="0" lang="zh-TW" altLang="en-US" sz="2800">
                <a:latin typeface="標楷體" pitchFamily="65" charset="-120"/>
                <a:ea typeface="標楷體" pitchFamily="65" charset="-120"/>
              </a:rPr>
              <a:t>，按短、多報保險費</a:t>
            </a:r>
          </a:p>
          <a:p>
            <a:pPr marL="276225" indent="-276225">
              <a:lnSpc>
                <a:spcPct val="95000"/>
              </a:lnSpc>
            </a:pPr>
            <a:r>
              <a:rPr kumimoji="0" lang="zh-TW" altLang="en-US" sz="2800">
                <a:latin typeface="標楷體" pitchFamily="65" charset="-120"/>
                <a:ea typeface="標楷體" pitchFamily="65" charset="-120"/>
              </a:rPr>
              <a:t>處</a:t>
            </a:r>
            <a:r>
              <a:rPr kumimoji="0" lang="en-US" altLang="zh-TW" sz="2800" i="1">
                <a:solidFill>
                  <a:srgbClr val="990000"/>
                </a:solidFill>
                <a:latin typeface="標楷體" pitchFamily="65" charset="-120"/>
                <a:ea typeface="標楷體" pitchFamily="65" charset="-120"/>
              </a:rPr>
              <a:t>4</a:t>
            </a:r>
            <a:r>
              <a:rPr kumimoji="0" lang="zh-TW" altLang="en-US" sz="2800" i="1">
                <a:solidFill>
                  <a:srgbClr val="990000"/>
                </a:solidFill>
                <a:latin typeface="標楷體" pitchFamily="65" charset="-120"/>
                <a:ea typeface="標楷體" pitchFamily="65" charset="-120"/>
              </a:rPr>
              <a:t>倍</a:t>
            </a:r>
            <a:r>
              <a:rPr kumimoji="0" lang="zh-TW" altLang="en-US" sz="2800">
                <a:latin typeface="標楷體" pitchFamily="65" charset="-120"/>
                <a:ea typeface="標楷體" pitchFamily="65" charset="-120"/>
              </a:rPr>
              <a:t>罰鍰</a:t>
            </a:r>
          </a:p>
        </p:txBody>
      </p:sp>
      <p:sp>
        <p:nvSpPr>
          <p:cNvPr id="473096" name="AutoShape 8"/>
          <p:cNvSpPr>
            <a:spLocks noChangeArrowheads="1"/>
          </p:cNvSpPr>
          <p:nvPr/>
        </p:nvSpPr>
        <p:spPr bwMode="auto">
          <a:xfrm flipV="1">
            <a:off x="755650" y="3213100"/>
            <a:ext cx="7129463" cy="1368425"/>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473097" name="Rectangle 9"/>
          <p:cNvSpPr>
            <a:spLocks noChangeArrowheads="1"/>
          </p:cNvSpPr>
          <p:nvPr/>
        </p:nvSpPr>
        <p:spPr bwMode="auto">
          <a:xfrm>
            <a:off x="1042988" y="3213100"/>
            <a:ext cx="6697662" cy="1311275"/>
          </a:xfrm>
          <a:prstGeom prst="rect">
            <a:avLst/>
          </a:prstGeom>
          <a:noFill/>
          <a:ln w="9525">
            <a:noFill/>
            <a:miter lim="800000"/>
            <a:headEnd/>
            <a:tailEnd/>
          </a:ln>
          <a:effectLst/>
        </p:spPr>
        <p:txBody>
          <a:bodyPr>
            <a:spAutoFit/>
          </a:bodyPr>
          <a:lstStyle/>
          <a:p>
            <a:pPr marL="276225" indent="-276225">
              <a:lnSpc>
                <a:spcPct val="95000"/>
              </a:lnSpc>
              <a:defRPr/>
            </a:pPr>
            <a:r>
              <a:rPr kumimoji="0" lang="zh-TW" altLang="en-US" sz="2800">
                <a:solidFill>
                  <a:srgbClr val="0000CC"/>
                </a:solidFill>
                <a:latin typeface="標楷體" pitchFamily="65" charset="-120"/>
                <a:ea typeface="標楷體" pitchFamily="65" charset="-120"/>
              </a:rPr>
              <a:t>就業保險</a:t>
            </a:r>
            <a:r>
              <a:rPr kumimoji="0" lang="en-US" altLang="zh-TW" sz="2800">
                <a:solidFill>
                  <a:srgbClr val="0000CC"/>
                </a:solidFill>
                <a:latin typeface="標楷體" pitchFamily="65" charset="-120"/>
                <a:ea typeface="標楷體" pitchFamily="65" charset="-120"/>
              </a:rPr>
              <a:t>:</a:t>
            </a:r>
          </a:p>
          <a:p>
            <a:pPr marL="276225" indent="-276225">
              <a:lnSpc>
                <a:spcPct val="95000"/>
              </a:lnSpc>
              <a:defRPr/>
            </a:pPr>
            <a:r>
              <a:rPr kumimoji="0" lang="zh-TW" altLang="en-US" sz="2800">
                <a:solidFill>
                  <a:srgbClr val="990000"/>
                </a:solidFill>
                <a:latin typeface="標楷體" pitchFamily="65" charset="-120"/>
                <a:ea typeface="標楷體" pitchFamily="65" charset="-120"/>
              </a:rPr>
              <a:t>短報或多報投保薪資</a:t>
            </a:r>
            <a:r>
              <a:rPr kumimoji="0" lang="zh-TW" altLang="en-US" sz="2800">
                <a:latin typeface="標楷體" pitchFamily="65" charset="-120"/>
                <a:ea typeface="標楷體" pitchFamily="65" charset="-120"/>
              </a:rPr>
              <a:t>，按短、多報保險費</a:t>
            </a:r>
          </a:p>
          <a:p>
            <a:pPr marL="276225" indent="-276225">
              <a:lnSpc>
                <a:spcPct val="95000"/>
              </a:lnSpc>
              <a:defRPr/>
            </a:pPr>
            <a:r>
              <a:rPr kumimoji="0" lang="zh-TW" altLang="en-US" sz="2800">
                <a:latin typeface="標楷體" pitchFamily="65" charset="-120"/>
                <a:ea typeface="標楷體" pitchFamily="65" charset="-120"/>
              </a:rPr>
              <a:t>處</a:t>
            </a:r>
            <a:r>
              <a:rPr kumimoji="0" lang="en-US" altLang="zh-TW" sz="2800" i="1">
                <a:solidFill>
                  <a:srgbClr val="990000"/>
                </a:solidFill>
                <a:latin typeface="標楷體" pitchFamily="65" charset="-120"/>
                <a:ea typeface="標楷體" pitchFamily="65" charset="-120"/>
              </a:rPr>
              <a:t>4</a:t>
            </a:r>
            <a:r>
              <a:rPr kumimoji="0" lang="zh-TW" altLang="en-US" sz="2800" i="1">
                <a:solidFill>
                  <a:srgbClr val="990000"/>
                </a:solidFill>
                <a:latin typeface="標楷體" pitchFamily="65" charset="-120"/>
                <a:ea typeface="標楷體" pitchFamily="65" charset="-120"/>
              </a:rPr>
              <a:t>倍</a:t>
            </a:r>
            <a:r>
              <a:rPr kumimoji="0" lang="zh-TW" altLang="en-US" sz="2800">
                <a:latin typeface="標楷體" pitchFamily="65" charset="-120"/>
                <a:ea typeface="標楷體" pitchFamily="65" charset="-120"/>
              </a:rPr>
              <a:t>罰鍰</a:t>
            </a:r>
            <a:endParaRPr kumimoji="0" lang="zh-TW" altLang="en-US" sz="2800">
              <a:effectLst>
                <a:outerShdw blurRad="38100" dist="38100" dir="2700000" algn="tl">
                  <a:srgbClr val="C0C0C0"/>
                </a:outerShdw>
              </a:effectLst>
              <a:latin typeface="標楷體" pitchFamily="65" charset="-120"/>
              <a:ea typeface="標楷體" pitchFamily="65" charset="-120"/>
              <a:sym typeface="Webdings" pitchFamily="18" charset="2"/>
            </a:endParaRPr>
          </a:p>
        </p:txBody>
      </p:sp>
      <p:sp>
        <p:nvSpPr>
          <p:cNvPr id="473098" name="AutoShape 10"/>
          <p:cNvSpPr>
            <a:spLocks noChangeArrowheads="1"/>
          </p:cNvSpPr>
          <p:nvPr/>
        </p:nvSpPr>
        <p:spPr bwMode="auto">
          <a:xfrm flipV="1">
            <a:off x="755650" y="4733925"/>
            <a:ext cx="7059613" cy="1358900"/>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24588" name="Rectangle 11"/>
          <p:cNvSpPr>
            <a:spLocks noChangeArrowheads="1"/>
          </p:cNvSpPr>
          <p:nvPr/>
        </p:nvSpPr>
        <p:spPr bwMode="auto">
          <a:xfrm>
            <a:off x="1187450" y="4797425"/>
            <a:ext cx="6543675" cy="954088"/>
          </a:xfrm>
          <a:prstGeom prst="rect">
            <a:avLst/>
          </a:prstGeom>
          <a:noFill/>
          <a:ln w="9525">
            <a:noFill/>
            <a:miter lim="800000"/>
            <a:headEnd/>
            <a:tailEnd/>
          </a:ln>
        </p:spPr>
        <p:txBody>
          <a:bodyPr>
            <a:spAutoFit/>
          </a:bodyPr>
          <a:lstStyle/>
          <a:p>
            <a:pPr marL="276225" indent="-276225"/>
            <a:r>
              <a:rPr kumimoji="0" lang="zh-TW" altLang="en-US" sz="2800">
                <a:solidFill>
                  <a:srgbClr val="FF0000"/>
                </a:solidFill>
                <a:latin typeface="標楷體" pitchFamily="65" charset="-120"/>
                <a:ea typeface="標楷體" pitchFamily="65" charset="-120"/>
              </a:rPr>
              <a:t>追繳溢領之給付金額</a:t>
            </a:r>
            <a:r>
              <a:rPr kumimoji="0" lang="zh-TW" altLang="en-US" sz="2800"/>
              <a:t>，</a:t>
            </a:r>
            <a:r>
              <a:rPr kumimoji="0" lang="zh-TW" altLang="en-US" sz="2800">
                <a:solidFill>
                  <a:srgbClr val="0000FF"/>
                </a:solidFill>
                <a:latin typeface="標楷體" pitchFamily="65" charset="-120"/>
                <a:ea typeface="標楷體" pitchFamily="65" charset="-120"/>
              </a:rPr>
              <a:t>勞工因此所受損失</a:t>
            </a:r>
            <a:r>
              <a:rPr kumimoji="0" lang="zh-TW" altLang="en-US" sz="2800"/>
              <a:t>，</a:t>
            </a:r>
            <a:r>
              <a:rPr kumimoji="0" lang="zh-TW" altLang="en-US" sz="2800">
                <a:solidFill>
                  <a:srgbClr val="FF0000"/>
                </a:solidFill>
                <a:latin typeface="標楷體" pitchFamily="65" charset="-120"/>
                <a:ea typeface="標楷體" pitchFamily="65" charset="-120"/>
              </a:rPr>
              <a:t>應由投保單位負責賠償之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a:noFill/>
        </p:spPr>
        <p:txBody>
          <a:bodyPr/>
          <a:lstStyle/>
          <a:p>
            <a:fld id="{809CA380-EE68-4569-BB85-E1E5F42F1B67}" type="slidenum">
              <a:rPr lang="en-US" altLang="zh-TW" smtClean="0"/>
              <a:pPr/>
              <a:t>19</a:t>
            </a:fld>
            <a:endParaRPr lang="en-US" altLang="zh-TW" smtClean="0"/>
          </a:p>
        </p:txBody>
      </p:sp>
      <p:sp>
        <p:nvSpPr>
          <p:cNvPr id="342018"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保險費之計算及分擔</a:t>
            </a:r>
          </a:p>
        </p:txBody>
      </p:sp>
      <p:sp>
        <p:nvSpPr>
          <p:cNvPr id="342019" name="AutoShape 3"/>
          <p:cNvSpPr>
            <a:spLocks noChangeArrowheads="1"/>
          </p:cNvSpPr>
          <p:nvPr/>
        </p:nvSpPr>
        <p:spPr bwMode="auto">
          <a:xfrm>
            <a:off x="684213" y="1341438"/>
            <a:ext cx="8204200" cy="2303462"/>
          </a:xfrm>
          <a:prstGeom prst="roundRect">
            <a:avLst>
              <a:gd name="adj" fmla="val 16667"/>
            </a:avLst>
          </a:prstGeom>
          <a:gradFill rotWithShape="1">
            <a:gsLst>
              <a:gs pos="0">
                <a:srgbClr val="BBE0E3">
                  <a:gamma/>
                  <a:tint val="0"/>
                  <a:invGamma/>
                </a:srgbClr>
              </a:gs>
              <a:gs pos="100000">
                <a:srgbClr val="BBE0E3"/>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25605" name="Text Box 4"/>
          <p:cNvSpPr txBox="1">
            <a:spLocks noChangeArrowheads="1"/>
          </p:cNvSpPr>
          <p:nvPr/>
        </p:nvSpPr>
        <p:spPr bwMode="auto">
          <a:xfrm>
            <a:off x="1042988" y="1412875"/>
            <a:ext cx="8585200" cy="1830388"/>
          </a:xfrm>
          <a:prstGeom prst="rect">
            <a:avLst/>
          </a:prstGeom>
          <a:noFill/>
          <a:ln w="9525" algn="ctr">
            <a:noFill/>
            <a:miter lim="800000"/>
            <a:headEnd/>
            <a:tailEnd/>
          </a:ln>
        </p:spPr>
        <p:txBody>
          <a:bodyPr>
            <a:spAutoFit/>
          </a:bodyPr>
          <a:lstStyle/>
          <a:p>
            <a:pPr>
              <a:lnSpc>
                <a:spcPct val="90000"/>
              </a:lnSpc>
              <a:spcBef>
                <a:spcPct val="25000"/>
              </a:spcBef>
            </a:pPr>
            <a:r>
              <a:rPr kumimoji="0" lang="en-US" altLang="zh-TW" sz="2800" u="sng">
                <a:solidFill>
                  <a:srgbClr val="000066"/>
                </a:solidFill>
                <a:latin typeface="標楷體" pitchFamily="65" charset="-120"/>
                <a:ea typeface="標楷體" pitchFamily="65" charset="-120"/>
              </a:rPr>
              <a:t>1.</a:t>
            </a:r>
            <a:r>
              <a:rPr kumimoji="0" lang="zh-TW" altLang="en-US" sz="2800" u="sng">
                <a:solidFill>
                  <a:srgbClr val="000066"/>
                </a:solidFill>
                <a:latin typeface="標楷體" pitchFamily="65" charset="-120"/>
                <a:ea typeface="標楷體" pitchFamily="65" charset="-120"/>
              </a:rPr>
              <a:t>普通事故保險費率</a:t>
            </a:r>
            <a:r>
              <a:rPr kumimoji="0" lang="zh-TW" altLang="en-US" sz="2800">
                <a:solidFill>
                  <a:srgbClr val="000066"/>
                </a:solidFill>
                <a:latin typeface="標楷體" pitchFamily="65" charset="-120"/>
                <a:ea typeface="標楷體" pitchFamily="65" charset="-120"/>
              </a:rPr>
              <a:t>：</a:t>
            </a:r>
            <a:r>
              <a:rPr kumimoji="0" lang="en-US" altLang="zh-TW" sz="2800">
                <a:solidFill>
                  <a:srgbClr val="FF0000"/>
                </a:solidFill>
                <a:latin typeface="標楷體" pitchFamily="65" charset="-120"/>
                <a:ea typeface="標楷體" pitchFamily="65" charset="-120"/>
              </a:rPr>
              <a:t>9</a:t>
            </a:r>
            <a:r>
              <a:rPr kumimoji="0" lang="zh-TW" altLang="en-US" sz="2800">
                <a:solidFill>
                  <a:srgbClr val="FF0000"/>
                </a:solidFill>
                <a:latin typeface="標楷體" pitchFamily="65" charset="-120"/>
                <a:ea typeface="標楷體" pitchFamily="65" charset="-120"/>
              </a:rPr>
              <a:t>％</a:t>
            </a:r>
          </a:p>
          <a:p>
            <a:pPr>
              <a:lnSpc>
                <a:spcPct val="20000"/>
              </a:lnSpc>
              <a:spcBef>
                <a:spcPct val="25000"/>
              </a:spcBef>
            </a:pPr>
            <a:endParaRPr kumimoji="0" lang="zh-TW" altLang="en-US" sz="2800">
              <a:solidFill>
                <a:srgbClr val="FF0000"/>
              </a:solidFill>
              <a:latin typeface="標楷體" pitchFamily="65" charset="-120"/>
              <a:ea typeface="標楷體" pitchFamily="65" charset="-120"/>
            </a:endParaRPr>
          </a:p>
          <a:p>
            <a:pPr>
              <a:lnSpc>
                <a:spcPct val="90000"/>
              </a:lnSpc>
              <a:spcBef>
                <a:spcPct val="25000"/>
              </a:spcBef>
            </a:pPr>
            <a:r>
              <a:rPr kumimoji="0" lang="en-US" altLang="zh-TW" sz="2800" u="sng">
                <a:solidFill>
                  <a:srgbClr val="000066"/>
                </a:solidFill>
                <a:latin typeface="標楷體" pitchFamily="65" charset="-120"/>
                <a:ea typeface="標楷體" pitchFamily="65" charset="-120"/>
              </a:rPr>
              <a:t>2.</a:t>
            </a:r>
            <a:r>
              <a:rPr kumimoji="0" lang="zh-TW" altLang="en-US" sz="2800" u="sng">
                <a:solidFill>
                  <a:srgbClr val="000066"/>
                </a:solidFill>
                <a:latin typeface="標楷體" pitchFamily="65" charset="-120"/>
                <a:ea typeface="標楷體" pitchFamily="65" charset="-120"/>
              </a:rPr>
              <a:t>職業災害保險費率</a:t>
            </a:r>
            <a:r>
              <a:rPr kumimoji="0" lang="zh-TW" altLang="en-US" sz="2800">
                <a:solidFill>
                  <a:srgbClr val="000066"/>
                </a:solidFill>
                <a:latin typeface="標楷體" pitchFamily="65" charset="-120"/>
                <a:ea typeface="標楷體" pitchFamily="65" charset="-120"/>
              </a:rPr>
              <a:t>：</a:t>
            </a:r>
            <a:r>
              <a:rPr kumimoji="0" lang="zh-TW" altLang="en-US" sz="2800">
                <a:latin typeface="標楷體" pitchFamily="65" charset="-120"/>
                <a:ea typeface="標楷體" pitchFamily="65" charset="-120"/>
              </a:rPr>
              <a:t>依職業災害保險適用行業</a:t>
            </a:r>
          </a:p>
          <a:p>
            <a:pPr>
              <a:lnSpc>
                <a:spcPct val="90000"/>
              </a:lnSpc>
              <a:spcBef>
                <a:spcPct val="25000"/>
              </a:spcBef>
            </a:pPr>
            <a:r>
              <a:rPr kumimoji="0" lang="zh-TW" altLang="en-US" sz="2800">
                <a:latin typeface="標楷體" pitchFamily="65" charset="-120"/>
                <a:ea typeface="標楷體" pitchFamily="65" charset="-120"/>
              </a:rPr>
              <a:t>  別及費率表之規定辦理，</a:t>
            </a:r>
            <a:r>
              <a:rPr kumimoji="0" lang="zh-TW" altLang="en-US" sz="2800">
                <a:solidFill>
                  <a:srgbClr val="FF0000"/>
                </a:solidFill>
                <a:latin typeface="標楷體" pitchFamily="65" charset="-120"/>
                <a:ea typeface="標楷體" pitchFamily="65" charset="-120"/>
              </a:rPr>
              <a:t>每</a:t>
            </a:r>
            <a:r>
              <a:rPr kumimoji="0" lang="en-US" altLang="zh-TW" sz="2800">
                <a:solidFill>
                  <a:srgbClr val="FF0000"/>
                </a:solidFill>
                <a:latin typeface="標楷體" pitchFamily="65" charset="-120"/>
                <a:ea typeface="標楷體" pitchFamily="65" charset="-120"/>
              </a:rPr>
              <a:t>3</a:t>
            </a:r>
            <a:r>
              <a:rPr kumimoji="0" lang="zh-TW" altLang="en-US" sz="2800">
                <a:solidFill>
                  <a:srgbClr val="FF0000"/>
                </a:solidFill>
                <a:latin typeface="標楷體" pitchFamily="65" charset="-120"/>
                <a:ea typeface="標楷體" pitchFamily="65" charset="-120"/>
              </a:rPr>
              <a:t>年調整</a:t>
            </a:r>
            <a:r>
              <a:rPr kumimoji="0" lang="en-US" altLang="zh-TW" sz="2800">
                <a:solidFill>
                  <a:srgbClr val="FF0000"/>
                </a:solidFill>
                <a:latin typeface="標楷體" pitchFamily="65" charset="-120"/>
                <a:ea typeface="標楷體" pitchFamily="65" charset="-120"/>
              </a:rPr>
              <a:t>1</a:t>
            </a:r>
            <a:r>
              <a:rPr kumimoji="0" lang="zh-TW" altLang="en-US" sz="2800">
                <a:solidFill>
                  <a:srgbClr val="FF0000"/>
                </a:solidFill>
                <a:latin typeface="標楷體" pitchFamily="65" charset="-120"/>
                <a:ea typeface="標楷體" pitchFamily="65" charset="-120"/>
              </a:rPr>
              <a:t>次</a:t>
            </a:r>
          </a:p>
          <a:p>
            <a:pPr>
              <a:lnSpc>
                <a:spcPct val="20000"/>
              </a:lnSpc>
              <a:spcBef>
                <a:spcPct val="25000"/>
              </a:spcBef>
            </a:pPr>
            <a:endParaRPr kumimoji="0" lang="en-US" altLang="zh-TW">
              <a:solidFill>
                <a:srgbClr val="FF0000"/>
              </a:solidFill>
              <a:latin typeface="標楷體" pitchFamily="65" charset="-120"/>
              <a:ea typeface="標楷體" pitchFamily="65" charset="-120"/>
            </a:endParaRPr>
          </a:p>
        </p:txBody>
      </p:sp>
      <p:sp>
        <p:nvSpPr>
          <p:cNvPr id="342021" name="Text Box 5"/>
          <p:cNvSpPr txBox="1">
            <a:spLocks noChangeArrowheads="1"/>
          </p:cNvSpPr>
          <p:nvPr/>
        </p:nvSpPr>
        <p:spPr bwMode="auto">
          <a:xfrm>
            <a:off x="0" y="765175"/>
            <a:ext cx="2011363" cy="588963"/>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ea typeface="標楷體" pitchFamily="65" charset="-120"/>
              </a:rPr>
              <a:t>保險費率</a:t>
            </a:r>
          </a:p>
        </p:txBody>
      </p:sp>
      <p:sp>
        <p:nvSpPr>
          <p:cNvPr id="25607" name="Text Box 6"/>
          <p:cNvSpPr txBox="1">
            <a:spLocks noChangeArrowheads="1"/>
          </p:cNvSpPr>
          <p:nvPr/>
        </p:nvSpPr>
        <p:spPr bwMode="auto">
          <a:xfrm>
            <a:off x="179388" y="1916113"/>
            <a:ext cx="936625" cy="528637"/>
          </a:xfrm>
          <a:prstGeom prst="rect">
            <a:avLst/>
          </a:prstGeom>
          <a:solidFill>
            <a:srgbClr val="FFCCCC"/>
          </a:solidFill>
          <a:ln w="9525">
            <a:solidFill>
              <a:srgbClr val="5F5F5F"/>
            </a:solidFill>
            <a:miter lim="800000"/>
            <a:headEnd/>
            <a:tailEnd/>
          </a:ln>
        </p:spPr>
        <p:txBody>
          <a:bodyPr>
            <a:spAutoFit/>
          </a:bodyPr>
          <a:lstStyle/>
          <a:p>
            <a:pPr>
              <a:spcBef>
                <a:spcPct val="50000"/>
              </a:spcBef>
            </a:pPr>
            <a:r>
              <a:rPr lang="zh-TW" altLang="en-US" sz="2800">
                <a:solidFill>
                  <a:schemeClr val="accent2"/>
                </a:solidFill>
                <a:ea typeface="標楷體" pitchFamily="65" charset="-120"/>
              </a:rPr>
              <a:t>勞保</a:t>
            </a:r>
          </a:p>
        </p:txBody>
      </p:sp>
      <p:grpSp>
        <p:nvGrpSpPr>
          <p:cNvPr id="25608" name="Group 7"/>
          <p:cNvGrpSpPr>
            <a:grpSpLocks/>
          </p:cNvGrpSpPr>
          <p:nvPr/>
        </p:nvGrpSpPr>
        <p:grpSpPr bwMode="auto">
          <a:xfrm>
            <a:off x="827088" y="4365625"/>
            <a:ext cx="7467600" cy="1008063"/>
            <a:chOff x="1912" y="448"/>
            <a:chExt cx="3720" cy="2710"/>
          </a:xfrm>
        </p:grpSpPr>
        <p:sp>
          <p:nvSpPr>
            <p:cNvPr id="342024" name="AutoShape 8"/>
            <p:cNvSpPr>
              <a:spLocks noChangeArrowheads="1"/>
            </p:cNvSpPr>
            <p:nvPr/>
          </p:nvSpPr>
          <p:spPr bwMode="auto">
            <a:xfrm>
              <a:off x="1912" y="448"/>
              <a:ext cx="3720" cy="2710"/>
            </a:xfrm>
            <a:prstGeom prst="roundRect">
              <a:avLst>
                <a:gd name="adj" fmla="val 16667"/>
              </a:avLst>
            </a:prstGeom>
            <a:gradFill rotWithShape="1">
              <a:gsLst>
                <a:gs pos="0">
                  <a:srgbClr val="BBE0E3">
                    <a:gamma/>
                    <a:tint val="0"/>
                    <a:invGamma/>
                  </a:srgbClr>
                </a:gs>
                <a:gs pos="100000">
                  <a:srgbClr val="BBE0E3"/>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sz="2800">
                <a:ea typeface="新細明體" pitchFamily="18" charset="-120"/>
              </a:endParaRPr>
            </a:p>
          </p:txBody>
        </p:sp>
        <p:sp>
          <p:nvSpPr>
            <p:cNvPr id="342025" name="Text Box 9"/>
            <p:cNvSpPr txBox="1">
              <a:spLocks noChangeArrowheads="1"/>
            </p:cNvSpPr>
            <p:nvPr/>
          </p:nvSpPr>
          <p:spPr bwMode="auto">
            <a:xfrm>
              <a:off x="2036" y="649"/>
              <a:ext cx="3487" cy="1784"/>
            </a:xfrm>
            <a:prstGeom prst="rect">
              <a:avLst/>
            </a:prstGeom>
            <a:noFill/>
            <a:ln w="9525" algn="ctr">
              <a:noFill/>
              <a:miter lim="800000"/>
              <a:headEnd/>
              <a:tailEnd/>
            </a:ln>
            <a:effectLst/>
          </p:spPr>
          <p:txBody>
            <a:bodyPr>
              <a:spAutoFit/>
            </a:bodyPr>
            <a:lstStyle/>
            <a:p>
              <a:pPr>
                <a:lnSpc>
                  <a:spcPct val="150000"/>
                </a:lnSpc>
                <a:defRPr/>
              </a:pPr>
              <a:r>
                <a:rPr kumimoji="0" lang="zh-TW" altLang="en-US" sz="2800" dirty="0">
                  <a:solidFill>
                    <a:srgbClr val="000066"/>
                  </a:solidFill>
                  <a:latin typeface="標楷體" pitchFamily="65" charset="-120"/>
                  <a:ea typeface="標楷體" pitchFamily="65" charset="-120"/>
                </a:rPr>
                <a:t>保險費按月投保薪資 </a:t>
              </a:r>
              <a:r>
                <a:rPr kumimoji="0" lang="en-US" altLang="zh-TW" sz="2800" dirty="0">
                  <a:solidFill>
                    <a:srgbClr val="FF0000"/>
                  </a:solidFill>
                  <a:effectLst>
                    <a:outerShdw blurRad="38100" dist="38100" dir="2700000" algn="tl">
                      <a:srgbClr val="C0C0C0"/>
                    </a:outerShdw>
                  </a:effectLst>
                  <a:latin typeface="標楷體" pitchFamily="65" charset="-120"/>
                  <a:ea typeface="標楷體" pitchFamily="65" charset="-120"/>
                </a:rPr>
                <a:t>1</a:t>
              </a:r>
              <a:r>
                <a:rPr kumimoji="0" lang="en-US" altLang="zh-TW" sz="2800" dirty="0">
                  <a:solidFill>
                    <a:srgbClr val="800000"/>
                  </a:solidFill>
                  <a:effectLst>
                    <a:outerShdw blurRad="38100" dist="38100" dir="2700000" algn="tl">
                      <a:srgbClr val="C0C0C0"/>
                    </a:outerShdw>
                  </a:effectLst>
                  <a:latin typeface="標楷體" pitchFamily="65" charset="-120"/>
                  <a:ea typeface="標楷體" pitchFamily="65" charset="-120"/>
                </a:rPr>
                <a:t> </a:t>
              </a:r>
              <a:r>
                <a:rPr kumimoji="0" lang="zh-TW" altLang="en-US" sz="2800" dirty="0">
                  <a:solidFill>
                    <a:srgbClr val="FF0000"/>
                  </a:solidFill>
                  <a:latin typeface="標楷體" pitchFamily="65" charset="-120"/>
                  <a:ea typeface="標楷體" pitchFamily="65" charset="-120"/>
                </a:rPr>
                <a:t>％</a:t>
              </a:r>
              <a:r>
                <a:rPr kumimoji="0" lang="zh-TW" altLang="en-US" sz="2800" dirty="0">
                  <a:solidFill>
                    <a:srgbClr val="800000"/>
                  </a:solidFill>
                  <a:latin typeface="標楷體" pitchFamily="65" charset="-120"/>
                  <a:ea typeface="標楷體" pitchFamily="65" charset="-120"/>
                </a:rPr>
                <a:t> </a:t>
              </a:r>
              <a:r>
                <a:rPr kumimoji="0" lang="zh-TW" altLang="en-US" sz="2800" dirty="0">
                  <a:solidFill>
                    <a:srgbClr val="000066"/>
                  </a:solidFill>
                  <a:latin typeface="標楷體" pitchFamily="65" charset="-120"/>
                  <a:ea typeface="標楷體" pitchFamily="65" charset="-120"/>
                </a:rPr>
                <a:t>計收</a:t>
              </a:r>
            </a:p>
          </p:txBody>
        </p:sp>
      </p:grpSp>
      <p:sp>
        <p:nvSpPr>
          <p:cNvPr id="25609" name="Text Box 10"/>
          <p:cNvSpPr txBox="1">
            <a:spLocks noChangeArrowheads="1"/>
          </p:cNvSpPr>
          <p:nvPr/>
        </p:nvSpPr>
        <p:spPr bwMode="auto">
          <a:xfrm>
            <a:off x="179388" y="4581525"/>
            <a:ext cx="976312" cy="528638"/>
          </a:xfrm>
          <a:prstGeom prst="rect">
            <a:avLst/>
          </a:prstGeom>
          <a:solidFill>
            <a:srgbClr val="FFCCCC"/>
          </a:solidFill>
          <a:ln w="9525">
            <a:solidFill>
              <a:srgbClr val="5F5F5F"/>
            </a:solidFill>
            <a:miter lim="800000"/>
            <a:headEnd/>
            <a:tailEnd/>
          </a:ln>
        </p:spPr>
        <p:txBody>
          <a:bodyPr>
            <a:spAutoFit/>
          </a:bodyPr>
          <a:lstStyle/>
          <a:p>
            <a:pPr>
              <a:spcBef>
                <a:spcPct val="50000"/>
              </a:spcBef>
            </a:pPr>
            <a:r>
              <a:rPr lang="zh-TW" altLang="en-US" sz="2800">
                <a:solidFill>
                  <a:srgbClr val="FF0000"/>
                </a:solidFill>
                <a:ea typeface="標楷體" pitchFamily="65" charset="-120"/>
              </a:rPr>
              <a:t>就保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6"/>
          <p:cNvSpPr>
            <a:spLocks noGrp="1"/>
          </p:cNvSpPr>
          <p:nvPr>
            <p:ph type="sldNum" sz="quarter" idx="12"/>
          </p:nvPr>
        </p:nvSpPr>
        <p:spPr>
          <a:noFill/>
        </p:spPr>
        <p:txBody>
          <a:bodyPr/>
          <a:lstStyle/>
          <a:p>
            <a:fld id="{8324E607-E49F-4793-BBDC-D7AC048A75E6}" type="slidenum">
              <a:rPr lang="en-US" altLang="zh-TW" smtClean="0"/>
              <a:pPr/>
              <a:t>2</a:t>
            </a:fld>
            <a:endParaRPr lang="en-US" altLang="zh-TW" smtClean="0"/>
          </a:p>
        </p:txBody>
      </p:sp>
      <p:sp>
        <p:nvSpPr>
          <p:cNvPr id="8195" name="Rectangle 2"/>
          <p:cNvSpPr>
            <a:spLocks noGrp="1" noChangeArrowheads="1"/>
          </p:cNvSpPr>
          <p:nvPr>
            <p:ph type="title"/>
          </p:nvPr>
        </p:nvSpPr>
        <p:spPr/>
        <p:txBody>
          <a:bodyPr/>
          <a:lstStyle/>
          <a:p>
            <a:pPr eaLnBrk="1" hangingPunct="1"/>
            <a:r>
              <a:rPr lang="zh-TW" altLang="en-US" sz="4800" smtClean="0">
                <a:ea typeface="標楷體" pitchFamily="65" charset="-120"/>
              </a:rPr>
              <a:t>課程綱要</a:t>
            </a:r>
          </a:p>
        </p:txBody>
      </p:sp>
      <p:sp>
        <p:nvSpPr>
          <p:cNvPr id="325635" name="Rectangle 3"/>
          <p:cNvSpPr>
            <a:spLocks noGrp="1" noChangeArrowheads="1"/>
          </p:cNvSpPr>
          <p:nvPr>
            <p:ph type="body" sz="half" idx="1"/>
          </p:nvPr>
        </p:nvSpPr>
        <p:spPr>
          <a:xfrm>
            <a:off x="1042988" y="1916113"/>
            <a:ext cx="3816350" cy="3960812"/>
          </a:xfrm>
        </p:spPr>
        <p:txBody>
          <a:bodyPr/>
          <a:lstStyle/>
          <a:p>
            <a:pPr marL="609600" indent="-609600" eaLnBrk="1" hangingPunct="1">
              <a:lnSpc>
                <a:spcPct val="90000"/>
              </a:lnSpc>
              <a:buFontTx/>
              <a:buNone/>
              <a:defRPr/>
            </a:pPr>
            <a:r>
              <a:rPr lang="zh-TW" altLang="en-US" b="1" dirty="0" smtClean="0">
                <a:solidFill>
                  <a:schemeClr val="accent2"/>
                </a:solidFill>
                <a:ea typeface="標楷體" pitchFamily="65" charset="-120"/>
              </a:rPr>
              <a:t>勞工保險、就業保險</a:t>
            </a:r>
          </a:p>
          <a:p>
            <a:pPr marL="609600" indent="-609600" eaLnBrk="1" hangingPunct="1">
              <a:lnSpc>
                <a:spcPct val="90000"/>
              </a:lnSpc>
              <a:buFontTx/>
              <a:buNone/>
              <a:defRPr/>
            </a:pPr>
            <a:r>
              <a:rPr lang="zh-TW" altLang="en-US" b="1" dirty="0" smtClean="0">
                <a:solidFill>
                  <a:schemeClr val="accent2"/>
                </a:solidFill>
                <a:ea typeface="標楷體" pitchFamily="65" charset="-120"/>
              </a:rPr>
              <a:t>承保業務</a:t>
            </a:r>
          </a:p>
          <a:p>
            <a:pPr marL="609600" indent="-609600" eaLnBrk="1" hangingPunct="1">
              <a:lnSpc>
                <a:spcPct val="90000"/>
              </a:lnSpc>
              <a:buFontTx/>
              <a:buNone/>
              <a:defRPr/>
            </a:pPr>
            <a:endParaRPr lang="zh-TW" altLang="en-US" dirty="0" smtClean="0">
              <a:ea typeface="標楷體" pitchFamily="65" charset="-120"/>
            </a:endParaRPr>
          </a:p>
          <a:p>
            <a:pPr marL="609600" indent="-609600" eaLnBrk="1" hangingPunct="1">
              <a:lnSpc>
                <a:spcPct val="90000"/>
              </a:lnSpc>
              <a:buFontTx/>
              <a:buNone/>
              <a:defRPr/>
            </a:pPr>
            <a:r>
              <a:rPr lang="zh-TW" altLang="en-US" b="1" dirty="0" smtClean="0">
                <a:solidFill>
                  <a:srgbClr val="CC0066"/>
                </a:solidFill>
                <a:ea typeface="標楷體" pitchFamily="65" charset="-120"/>
              </a:rPr>
              <a:t>勞工保險給付業務</a:t>
            </a:r>
          </a:p>
          <a:p>
            <a:pPr marL="609600" indent="-609600" eaLnBrk="1" hangingPunct="1">
              <a:lnSpc>
                <a:spcPct val="90000"/>
              </a:lnSpc>
              <a:buFontTx/>
              <a:buNone/>
              <a:defRPr/>
            </a:pPr>
            <a:endParaRPr lang="zh-TW" altLang="en-US" dirty="0" smtClean="0">
              <a:ea typeface="標楷體" pitchFamily="65" charset="-120"/>
            </a:endParaRPr>
          </a:p>
          <a:p>
            <a:pPr marL="609600" indent="-609600" eaLnBrk="1" hangingPunct="1">
              <a:lnSpc>
                <a:spcPct val="90000"/>
              </a:lnSpc>
              <a:buFontTx/>
              <a:buNone/>
              <a:defRPr/>
            </a:pPr>
            <a:r>
              <a:rPr lang="zh-TW" altLang="en-US" b="1" dirty="0" smtClean="0">
                <a:solidFill>
                  <a:srgbClr val="006600"/>
                </a:solidFill>
                <a:ea typeface="標楷體" pitchFamily="65" charset="-120"/>
              </a:rPr>
              <a:t>就業保險給付業務</a:t>
            </a:r>
          </a:p>
          <a:p>
            <a:pPr marL="609600" indent="-609600" eaLnBrk="1" hangingPunct="1">
              <a:lnSpc>
                <a:spcPct val="90000"/>
              </a:lnSpc>
              <a:buFontTx/>
              <a:buNone/>
              <a:defRPr/>
            </a:pPr>
            <a:endParaRPr lang="zh-TW" altLang="en-US" b="1" dirty="0" smtClean="0">
              <a:ea typeface="標楷體" pitchFamily="65" charset="-120"/>
            </a:endParaRPr>
          </a:p>
          <a:p>
            <a:pPr eaLnBrk="1" hangingPunct="1">
              <a:buFontTx/>
              <a:buNone/>
              <a:defRPr/>
            </a:pPr>
            <a:r>
              <a:rPr lang="zh-TW" altLang="en-US" b="1" dirty="0" smtClean="0">
                <a:solidFill>
                  <a:srgbClr val="0070C0"/>
                </a:solidFill>
                <a:ea typeface="標楷體" pitchFamily="65" charset="-120"/>
              </a:rPr>
              <a:t>積欠工資墊償業務</a:t>
            </a:r>
          </a:p>
        </p:txBody>
      </p:sp>
      <p:sp>
        <p:nvSpPr>
          <p:cNvPr id="8197" name="Rectangle 4"/>
          <p:cNvSpPr>
            <a:spLocks noGrp="1" noChangeArrowheads="1"/>
          </p:cNvSpPr>
          <p:nvPr>
            <p:ph type="body" sz="half" idx="2"/>
          </p:nvPr>
        </p:nvSpPr>
        <p:spPr>
          <a:xfrm>
            <a:off x="4932363" y="1989138"/>
            <a:ext cx="4464050" cy="4210050"/>
          </a:xfrm>
        </p:spPr>
        <p:txBody>
          <a:bodyPr/>
          <a:lstStyle/>
          <a:p>
            <a:pPr eaLnBrk="1" hangingPunct="1">
              <a:buFontTx/>
              <a:buNone/>
            </a:pPr>
            <a:r>
              <a:rPr lang="zh-TW" altLang="en-US" b="1" smtClean="0">
                <a:solidFill>
                  <a:srgbClr val="800000"/>
                </a:solidFill>
                <a:ea typeface="標楷體" pitchFamily="65" charset="-120"/>
              </a:rPr>
              <a:t>勞工退休金新制</a:t>
            </a:r>
            <a:r>
              <a:rPr lang="en-US" altLang="zh-TW" b="1" smtClean="0">
                <a:solidFill>
                  <a:srgbClr val="800000"/>
                </a:solidFill>
                <a:ea typeface="標楷體" pitchFamily="65" charset="-120"/>
              </a:rPr>
              <a:t>-</a:t>
            </a:r>
            <a:r>
              <a:rPr lang="zh-TW" altLang="en-US" b="1" smtClean="0">
                <a:solidFill>
                  <a:srgbClr val="800000"/>
                </a:solidFill>
                <a:ea typeface="標楷體" pitchFamily="65" charset="-120"/>
              </a:rPr>
              <a:t>個人專戶</a:t>
            </a:r>
          </a:p>
          <a:p>
            <a:pPr eaLnBrk="1" hangingPunct="1">
              <a:buFontTx/>
              <a:buNone/>
            </a:pPr>
            <a:endParaRPr lang="zh-TW" altLang="en-US" b="1" smtClean="0">
              <a:ea typeface="標楷體" pitchFamily="65" charset="-120"/>
            </a:endParaRPr>
          </a:p>
          <a:p>
            <a:pPr eaLnBrk="1" hangingPunct="1">
              <a:buFontTx/>
              <a:buNone/>
            </a:pPr>
            <a:r>
              <a:rPr lang="zh-TW" altLang="en-US" b="1" smtClean="0">
                <a:solidFill>
                  <a:srgbClr val="FF0066"/>
                </a:solidFill>
                <a:ea typeface="標楷體" pitchFamily="65" charset="-120"/>
              </a:rPr>
              <a:t>業務諮詢管道</a:t>
            </a:r>
          </a:p>
          <a:p>
            <a:pPr eaLnBrk="1" hangingPunct="1">
              <a:buFontTx/>
              <a:buNone/>
            </a:pPr>
            <a:endParaRPr lang="zh-TW" altLang="en-US" b="1" smtClean="0">
              <a:ea typeface="標楷體" pitchFamily="65" charset="-120"/>
            </a:endParaRPr>
          </a:p>
          <a:p>
            <a:pPr eaLnBrk="1" hangingPunct="1">
              <a:buFontTx/>
              <a:buNone/>
            </a:pPr>
            <a:endParaRPr lang="zh-TW" altLang="en-US" b="1" smtClean="0">
              <a:solidFill>
                <a:srgbClr val="FF0066"/>
              </a:solidFill>
              <a:ea typeface="標楷體" pitchFamily="65" charset="-120"/>
            </a:endParaRPr>
          </a:p>
          <a:p>
            <a:pPr eaLnBrk="1" hangingPunct="1">
              <a:buFontTx/>
              <a:buNone/>
            </a:pPr>
            <a:endParaRPr lang="zh-TW" altLang="en-US" b="1" smtClean="0">
              <a:solidFill>
                <a:srgbClr val="CC0066"/>
              </a:solidFill>
              <a:ea typeface="標楷體" pitchFamily="65" charset="-120"/>
            </a:endParaRPr>
          </a:p>
          <a:p>
            <a:pPr eaLnBrk="1" hangingPunct="1"/>
            <a:endParaRPr lang="en-US" altLang="zh-TW" b="1" smtClean="0">
              <a:ea typeface="新細明體" charset="-120"/>
            </a:endParaRPr>
          </a:p>
        </p:txBody>
      </p:sp>
      <p:sp>
        <p:nvSpPr>
          <p:cNvPr id="325637" name="Oval 5"/>
          <p:cNvSpPr>
            <a:spLocks noChangeArrowheads="1"/>
          </p:cNvSpPr>
          <p:nvPr/>
        </p:nvSpPr>
        <p:spPr bwMode="auto">
          <a:xfrm rot="-2407827">
            <a:off x="468313" y="2060575"/>
            <a:ext cx="676275"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1</a:t>
            </a:r>
            <a:r>
              <a:rPr kumimoji="0" lang="en-US" altLang="zh-TW">
                <a:effectLst>
                  <a:outerShdw blurRad="38100" dist="38100" dir="2700000" algn="tl">
                    <a:srgbClr val="FFFFFF"/>
                  </a:outerShdw>
                </a:effectLst>
                <a:ea typeface="新細明體" pitchFamily="18" charset="-120"/>
              </a:rPr>
              <a:t>.</a:t>
            </a:r>
          </a:p>
        </p:txBody>
      </p:sp>
      <p:sp>
        <p:nvSpPr>
          <p:cNvPr id="325638" name="Oval 6"/>
          <p:cNvSpPr>
            <a:spLocks noChangeArrowheads="1"/>
          </p:cNvSpPr>
          <p:nvPr/>
        </p:nvSpPr>
        <p:spPr bwMode="auto">
          <a:xfrm rot="-2407827">
            <a:off x="468313" y="3141663"/>
            <a:ext cx="676275"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2</a:t>
            </a:r>
            <a:r>
              <a:rPr kumimoji="0" lang="en-US" altLang="zh-TW">
                <a:effectLst>
                  <a:outerShdw blurRad="38100" dist="38100" dir="2700000" algn="tl">
                    <a:srgbClr val="FFFFFF"/>
                  </a:outerShdw>
                </a:effectLst>
                <a:ea typeface="新細明體" pitchFamily="18" charset="-120"/>
              </a:rPr>
              <a:t>.</a:t>
            </a:r>
          </a:p>
        </p:txBody>
      </p:sp>
      <p:sp>
        <p:nvSpPr>
          <p:cNvPr id="325639" name="Oval 7"/>
          <p:cNvSpPr>
            <a:spLocks noChangeArrowheads="1"/>
          </p:cNvSpPr>
          <p:nvPr/>
        </p:nvSpPr>
        <p:spPr bwMode="auto">
          <a:xfrm rot="-2407827">
            <a:off x="468313" y="4149725"/>
            <a:ext cx="676275"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3</a:t>
            </a:r>
            <a:r>
              <a:rPr kumimoji="0" lang="en-US" altLang="zh-TW">
                <a:effectLst>
                  <a:outerShdw blurRad="38100" dist="38100" dir="2700000" algn="tl">
                    <a:srgbClr val="FFFFFF"/>
                  </a:outerShdw>
                </a:effectLst>
                <a:ea typeface="新細明體" pitchFamily="18" charset="-120"/>
              </a:rPr>
              <a:t>.</a:t>
            </a:r>
          </a:p>
        </p:txBody>
      </p:sp>
      <p:sp>
        <p:nvSpPr>
          <p:cNvPr id="325640" name="Oval 8"/>
          <p:cNvSpPr>
            <a:spLocks noChangeArrowheads="1"/>
          </p:cNvSpPr>
          <p:nvPr/>
        </p:nvSpPr>
        <p:spPr bwMode="auto">
          <a:xfrm rot="-2407827">
            <a:off x="468313" y="5157788"/>
            <a:ext cx="676275"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4</a:t>
            </a:r>
            <a:r>
              <a:rPr kumimoji="0" lang="en-US" altLang="zh-TW">
                <a:effectLst>
                  <a:outerShdw blurRad="38100" dist="38100" dir="2700000" algn="tl">
                    <a:srgbClr val="FFFFFF"/>
                  </a:outerShdw>
                </a:effectLst>
                <a:ea typeface="新細明體" pitchFamily="18" charset="-120"/>
              </a:rPr>
              <a:t>.</a:t>
            </a:r>
          </a:p>
        </p:txBody>
      </p:sp>
      <p:sp>
        <p:nvSpPr>
          <p:cNvPr id="325641" name="Oval 9"/>
          <p:cNvSpPr>
            <a:spLocks noChangeArrowheads="1"/>
          </p:cNvSpPr>
          <p:nvPr/>
        </p:nvSpPr>
        <p:spPr bwMode="auto">
          <a:xfrm rot="-2407827">
            <a:off x="4284663" y="2133600"/>
            <a:ext cx="676275"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5</a:t>
            </a:r>
            <a:r>
              <a:rPr kumimoji="0" lang="en-US" altLang="zh-TW">
                <a:effectLst>
                  <a:outerShdw blurRad="38100" dist="38100" dir="2700000" algn="tl">
                    <a:srgbClr val="FFFFFF"/>
                  </a:outerShdw>
                </a:effectLst>
                <a:ea typeface="新細明體" pitchFamily="18" charset="-120"/>
              </a:rPr>
              <a:t>.</a:t>
            </a:r>
          </a:p>
        </p:txBody>
      </p:sp>
      <p:sp>
        <p:nvSpPr>
          <p:cNvPr id="325642" name="Oval 10"/>
          <p:cNvSpPr>
            <a:spLocks noChangeArrowheads="1"/>
          </p:cNvSpPr>
          <p:nvPr/>
        </p:nvSpPr>
        <p:spPr bwMode="auto">
          <a:xfrm rot="-2407827">
            <a:off x="4356100" y="3068638"/>
            <a:ext cx="677863" cy="298450"/>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kumimoji="0" lang="en-US" altLang="zh-TW" sz="2400">
                <a:effectLst>
                  <a:outerShdw blurRad="38100" dist="38100" dir="2700000" algn="tl">
                    <a:srgbClr val="FFFFFF"/>
                  </a:outerShdw>
                </a:effectLst>
                <a:ea typeface="新細明體" pitchFamily="18" charset="-120"/>
              </a:rPr>
              <a:t>6</a:t>
            </a:r>
            <a:r>
              <a:rPr kumimoji="0" lang="en-US" altLang="zh-TW">
                <a:effectLst>
                  <a:outerShdw blurRad="38100" dist="38100" dir="2700000" algn="tl">
                    <a:srgbClr val="FFFFFF"/>
                  </a:outerShdw>
                </a:effectLst>
                <a:ea typeface="新細明體" pitchFamily="18" charset="-120"/>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4"/>
          <p:cNvSpPr>
            <a:spLocks noGrp="1"/>
          </p:cNvSpPr>
          <p:nvPr>
            <p:ph type="sldNum" sz="quarter" idx="12"/>
          </p:nvPr>
        </p:nvSpPr>
        <p:spPr>
          <a:noFill/>
        </p:spPr>
        <p:txBody>
          <a:bodyPr/>
          <a:lstStyle/>
          <a:p>
            <a:fld id="{8EAC2918-D36B-4AF7-AAF2-68C37C2E0887}" type="slidenum">
              <a:rPr lang="en-US" altLang="zh-TW" smtClean="0"/>
              <a:pPr/>
              <a:t>20</a:t>
            </a:fld>
            <a:endParaRPr lang="en-US" altLang="zh-TW" smtClean="0"/>
          </a:p>
        </p:txBody>
      </p:sp>
      <p:sp>
        <p:nvSpPr>
          <p:cNvPr id="343042"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保險費之計算及分擔</a:t>
            </a:r>
          </a:p>
        </p:txBody>
      </p:sp>
      <p:sp>
        <p:nvSpPr>
          <p:cNvPr id="343043" name="Text Box 3"/>
          <p:cNvSpPr txBox="1">
            <a:spLocks noChangeArrowheads="1"/>
          </p:cNvSpPr>
          <p:nvPr/>
        </p:nvSpPr>
        <p:spPr bwMode="auto">
          <a:xfrm>
            <a:off x="107950" y="620713"/>
            <a:ext cx="2481263" cy="619125"/>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a:solidFill>
                  <a:schemeClr val="bg1"/>
                </a:solidFill>
                <a:ea typeface="標楷體" pitchFamily="65" charset="-120"/>
              </a:rPr>
              <a:t>保險費</a:t>
            </a:r>
            <a:r>
              <a:rPr lang="zh-TW" altLang="en-US" sz="3400">
                <a:solidFill>
                  <a:schemeClr val="bg1"/>
                </a:solidFill>
                <a:latin typeface="標楷體" pitchFamily="65" charset="-120"/>
                <a:ea typeface="標楷體" pitchFamily="65" charset="-120"/>
              </a:rPr>
              <a:t>分擔</a:t>
            </a:r>
          </a:p>
        </p:txBody>
      </p:sp>
      <p:pic>
        <p:nvPicPr>
          <p:cNvPr id="26629" name="Picture 4" descr="一覽表"/>
          <p:cNvPicPr>
            <a:picLocks noGrp="1" noChangeAspect="1" noChangeArrowheads="1"/>
          </p:cNvPicPr>
          <p:nvPr>
            <p:ph/>
          </p:nvPr>
        </p:nvPicPr>
        <p:blipFill>
          <a:blip r:embed="rId2" cstate="print"/>
          <a:srcRect/>
          <a:stretch>
            <a:fillRect/>
          </a:stretch>
        </p:blipFill>
        <p:spPr>
          <a:xfrm>
            <a:off x="1477963" y="1268413"/>
            <a:ext cx="5341937" cy="52006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4"/>
          <p:cNvSpPr>
            <a:spLocks noGrp="1"/>
          </p:cNvSpPr>
          <p:nvPr>
            <p:ph type="sldNum" sz="quarter" idx="12"/>
          </p:nvPr>
        </p:nvSpPr>
        <p:spPr>
          <a:noFill/>
        </p:spPr>
        <p:txBody>
          <a:bodyPr/>
          <a:lstStyle/>
          <a:p>
            <a:fld id="{ECD2EFCC-8778-43AE-A7AF-EC0F4EF273F0}" type="slidenum">
              <a:rPr lang="en-US" altLang="zh-TW" smtClean="0"/>
              <a:pPr/>
              <a:t>21</a:t>
            </a:fld>
            <a:endParaRPr lang="en-US" altLang="zh-TW" smtClean="0"/>
          </a:p>
        </p:txBody>
      </p:sp>
      <p:sp>
        <p:nvSpPr>
          <p:cNvPr id="344066"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保險費之計算及分擔</a:t>
            </a:r>
          </a:p>
        </p:txBody>
      </p:sp>
      <p:sp>
        <p:nvSpPr>
          <p:cNvPr id="344067" name="Text Box 3"/>
          <p:cNvSpPr txBox="1">
            <a:spLocks noChangeArrowheads="1"/>
          </p:cNvSpPr>
          <p:nvPr/>
        </p:nvSpPr>
        <p:spPr bwMode="auto">
          <a:xfrm>
            <a:off x="179388" y="836613"/>
            <a:ext cx="3384550" cy="619125"/>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a:solidFill>
                  <a:schemeClr val="bg1"/>
                </a:solidFill>
                <a:ea typeface="標楷體" pitchFamily="65" charset="-120"/>
              </a:rPr>
              <a:t>保險費</a:t>
            </a:r>
            <a:r>
              <a:rPr lang="zh-TW" altLang="en-US" sz="3400">
                <a:solidFill>
                  <a:schemeClr val="bg1"/>
                </a:solidFill>
                <a:latin typeface="標楷體" pitchFamily="65" charset="-120"/>
                <a:ea typeface="標楷體" pitchFamily="65" charset="-120"/>
              </a:rPr>
              <a:t>計算</a:t>
            </a:r>
            <a:r>
              <a:rPr lang="en-US" altLang="zh-TW" sz="3400">
                <a:solidFill>
                  <a:schemeClr val="bg1"/>
                </a:solidFill>
                <a:latin typeface="標楷體" pitchFamily="65" charset="-120"/>
                <a:ea typeface="標楷體" pitchFamily="65" charset="-120"/>
              </a:rPr>
              <a:t>(</a:t>
            </a:r>
            <a:r>
              <a:rPr lang="zh-TW" altLang="en-US" sz="3400">
                <a:solidFill>
                  <a:schemeClr val="bg1"/>
                </a:solidFill>
                <a:latin typeface="標楷體" pitchFamily="65" charset="-120"/>
                <a:ea typeface="標楷體" pitchFamily="65" charset="-120"/>
              </a:rPr>
              <a:t>一</a:t>
            </a:r>
            <a:r>
              <a:rPr lang="en-US" altLang="zh-TW" sz="3400">
                <a:solidFill>
                  <a:schemeClr val="bg1"/>
                </a:solidFill>
                <a:latin typeface="標楷體" pitchFamily="65" charset="-120"/>
                <a:ea typeface="標楷體" pitchFamily="65" charset="-120"/>
              </a:rPr>
              <a:t>)</a:t>
            </a:r>
          </a:p>
        </p:txBody>
      </p:sp>
      <p:sp>
        <p:nvSpPr>
          <p:cNvPr id="344068" name="AutoShape 4"/>
          <p:cNvSpPr>
            <a:spLocks noChangeArrowheads="1"/>
          </p:cNvSpPr>
          <p:nvPr/>
        </p:nvSpPr>
        <p:spPr bwMode="auto">
          <a:xfrm>
            <a:off x="374650" y="1833563"/>
            <a:ext cx="8445500" cy="4872037"/>
          </a:xfrm>
          <a:prstGeom prst="roundRect">
            <a:avLst>
              <a:gd name="adj" fmla="val 16667"/>
            </a:avLst>
          </a:prstGeom>
          <a:gradFill rotWithShape="1">
            <a:gsLst>
              <a:gs pos="0">
                <a:srgbClr val="BBE0E3">
                  <a:gamma/>
                  <a:tint val="0"/>
                  <a:invGamma/>
                </a:srgbClr>
              </a:gs>
              <a:gs pos="100000">
                <a:srgbClr val="BBE0E3"/>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344069" name="Text Box 5"/>
          <p:cNvSpPr txBox="1">
            <a:spLocks noChangeArrowheads="1"/>
          </p:cNvSpPr>
          <p:nvPr/>
        </p:nvSpPr>
        <p:spPr bwMode="auto">
          <a:xfrm>
            <a:off x="611188" y="2060575"/>
            <a:ext cx="8385175" cy="3683000"/>
          </a:xfrm>
          <a:prstGeom prst="rect">
            <a:avLst/>
          </a:prstGeom>
          <a:noFill/>
          <a:ln w="9525" algn="ctr">
            <a:noFill/>
            <a:miter lim="800000"/>
            <a:headEnd/>
            <a:tailEnd/>
          </a:ln>
          <a:effectLst/>
        </p:spPr>
        <p:txBody>
          <a:bodyPr>
            <a:spAutoFit/>
          </a:bodyPr>
          <a:lstStyle/>
          <a:p>
            <a:pPr marL="171450">
              <a:lnSpc>
                <a:spcPct val="140000"/>
              </a:lnSpc>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以</a:t>
            </a:r>
            <a:r>
              <a:rPr kumimoji="0" lang="zh-TW" altLang="en-US" sz="2800" dirty="0">
                <a:solidFill>
                  <a:srgbClr val="800000"/>
                </a:solidFill>
                <a:effectLst>
                  <a:outerShdw blurRad="38100" dist="38100" dir="2700000" algn="tl">
                    <a:srgbClr val="C0C0C0"/>
                  </a:outerShdw>
                </a:effectLst>
                <a:latin typeface="標楷體" pitchFamily="65" charset="-120"/>
                <a:ea typeface="標楷體" pitchFamily="65" charset="-120"/>
              </a:rPr>
              <a:t>實際加保天數</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計算，自加保當日計算至退保當日</a:t>
            </a:r>
          </a:p>
          <a:p>
            <a:pPr marL="171450">
              <a:lnSpc>
                <a:spcPct val="140000"/>
              </a:lnSpc>
              <a:defRPr/>
            </a:pPr>
            <a:endPar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endParaRPr>
          </a:p>
          <a:p>
            <a:pPr marL="171450">
              <a:lnSpc>
                <a:spcPct val="140000"/>
              </a:lnSpc>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不論大、小月都以</a:t>
            </a:r>
            <a:r>
              <a:rPr kumimoji="0" lang="en-US" altLang="zh-TW" sz="2800" dirty="0">
                <a:solidFill>
                  <a:srgbClr val="800000"/>
                </a:solidFill>
                <a:effectLst>
                  <a:outerShdw blurRad="38100" dist="38100" dir="2700000" algn="tl">
                    <a:srgbClr val="C0C0C0"/>
                  </a:outerShdw>
                </a:effectLst>
                <a:latin typeface="標楷體" pitchFamily="65" charset="-120"/>
                <a:ea typeface="標楷體" pitchFamily="65" charset="-120"/>
              </a:rPr>
              <a:t>30</a:t>
            </a:r>
            <a:r>
              <a:rPr kumimoji="0" lang="zh-TW" altLang="en-US" sz="2800" dirty="0">
                <a:solidFill>
                  <a:srgbClr val="800000"/>
                </a:solidFill>
                <a:effectLst>
                  <a:outerShdw blurRad="38100" dist="38100" dir="2700000" algn="tl">
                    <a:srgbClr val="C0C0C0"/>
                  </a:outerShdw>
                </a:effectLst>
                <a:latin typeface="標楷體" pitchFamily="65" charset="-120"/>
                <a:ea typeface="標楷體" pitchFamily="65" charset="-120"/>
              </a:rPr>
              <a:t>天</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計算</a:t>
            </a:r>
          </a:p>
          <a:p>
            <a:pPr marL="171450">
              <a:lnSpc>
                <a:spcPct val="140000"/>
              </a:lnSpc>
              <a:defRPr/>
            </a:pPr>
            <a:endPar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endParaRPr>
          </a:p>
          <a:p>
            <a:pPr marL="171450">
              <a:lnSpc>
                <a:spcPct val="140000"/>
              </a:lnSpc>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每一被保險人應繳納之保險費分別計算後</a:t>
            </a:r>
          </a:p>
          <a:p>
            <a:pPr marL="171450">
              <a:lnSpc>
                <a:spcPct val="140000"/>
              </a:lnSpc>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再彙整為單位應繳納金額</a:t>
            </a:r>
          </a:p>
        </p:txBody>
      </p:sp>
      <p:pic>
        <p:nvPicPr>
          <p:cNvPr id="27655" name="Picture 6" descr="j0424778[1]"/>
          <p:cNvPicPr>
            <a:picLocks noChangeAspect="1" noChangeArrowheads="1"/>
          </p:cNvPicPr>
          <p:nvPr/>
        </p:nvPicPr>
        <p:blipFill>
          <a:blip r:embed="rId2" cstate="print"/>
          <a:srcRect/>
          <a:stretch>
            <a:fillRect/>
          </a:stretch>
        </p:blipFill>
        <p:spPr bwMode="auto">
          <a:xfrm>
            <a:off x="323850" y="2349500"/>
            <a:ext cx="538163" cy="371475"/>
          </a:xfrm>
          <a:prstGeom prst="rect">
            <a:avLst/>
          </a:prstGeom>
          <a:noFill/>
          <a:ln w="9525">
            <a:noFill/>
            <a:miter lim="800000"/>
            <a:headEnd/>
            <a:tailEnd/>
          </a:ln>
        </p:spPr>
      </p:pic>
      <p:pic>
        <p:nvPicPr>
          <p:cNvPr id="27656" name="Picture 7" descr="j0424778[1]"/>
          <p:cNvPicPr>
            <a:picLocks noChangeAspect="1" noChangeArrowheads="1"/>
          </p:cNvPicPr>
          <p:nvPr/>
        </p:nvPicPr>
        <p:blipFill>
          <a:blip r:embed="rId2" cstate="print"/>
          <a:srcRect/>
          <a:stretch>
            <a:fillRect/>
          </a:stretch>
        </p:blipFill>
        <p:spPr bwMode="auto">
          <a:xfrm>
            <a:off x="323850" y="3573463"/>
            <a:ext cx="538163" cy="371475"/>
          </a:xfrm>
          <a:prstGeom prst="rect">
            <a:avLst/>
          </a:prstGeom>
          <a:noFill/>
          <a:ln w="9525">
            <a:noFill/>
            <a:miter lim="800000"/>
            <a:headEnd/>
            <a:tailEnd/>
          </a:ln>
        </p:spPr>
      </p:pic>
      <p:pic>
        <p:nvPicPr>
          <p:cNvPr id="27657" name="Picture 8" descr="j0424778[1]"/>
          <p:cNvPicPr>
            <a:picLocks noChangeAspect="1" noChangeArrowheads="1"/>
          </p:cNvPicPr>
          <p:nvPr/>
        </p:nvPicPr>
        <p:blipFill>
          <a:blip r:embed="rId2" cstate="print"/>
          <a:srcRect/>
          <a:stretch>
            <a:fillRect/>
          </a:stretch>
        </p:blipFill>
        <p:spPr bwMode="auto">
          <a:xfrm>
            <a:off x="395288" y="4724400"/>
            <a:ext cx="5365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2"/>
          </p:nvPr>
        </p:nvSpPr>
        <p:spPr>
          <a:noFill/>
        </p:spPr>
        <p:txBody>
          <a:bodyPr/>
          <a:lstStyle/>
          <a:p>
            <a:fld id="{3520BC51-137C-42C0-8C37-3F798ADCABE1}" type="slidenum">
              <a:rPr lang="en-US" altLang="zh-TW" smtClean="0"/>
              <a:pPr/>
              <a:t>22</a:t>
            </a:fld>
            <a:endParaRPr lang="en-US" altLang="zh-TW" smtClean="0"/>
          </a:p>
        </p:txBody>
      </p:sp>
      <p:sp>
        <p:nvSpPr>
          <p:cNvPr id="345090" name="Rectangle 2"/>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保險費之計算及分擔</a:t>
            </a:r>
          </a:p>
        </p:txBody>
      </p:sp>
      <p:sp>
        <p:nvSpPr>
          <p:cNvPr id="345091" name="Text Box 3"/>
          <p:cNvSpPr txBox="1">
            <a:spLocks noChangeArrowheads="1"/>
          </p:cNvSpPr>
          <p:nvPr/>
        </p:nvSpPr>
        <p:spPr bwMode="auto">
          <a:xfrm>
            <a:off x="179388" y="836613"/>
            <a:ext cx="3384550" cy="619125"/>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a:solidFill>
                  <a:schemeClr val="bg1"/>
                </a:solidFill>
                <a:ea typeface="標楷體" pitchFamily="65" charset="-120"/>
              </a:rPr>
              <a:t>保險費</a:t>
            </a:r>
            <a:r>
              <a:rPr lang="zh-TW" altLang="en-US" sz="3400">
                <a:solidFill>
                  <a:schemeClr val="bg1"/>
                </a:solidFill>
                <a:latin typeface="標楷體" pitchFamily="65" charset="-120"/>
                <a:ea typeface="標楷體" pitchFamily="65" charset="-120"/>
              </a:rPr>
              <a:t>計算</a:t>
            </a:r>
            <a:r>
              <a:rPr lang="en-US" altLang="zh-TW" sz="3400">
                <a:solidFill>
                  <a:schemeClr val="bg1"/>
                </a:solidFill>
                <a:latin typeface="標楷體" pitchFamily="65" charset="-120"/>
                <a:ea typeface="標楷體" pitchFamily="65" charset="-120"/>
              </a:rPr>
              <a:t>(</a:t>
            </a:r>
            <a:r>
              <a:rPr lang="zh-TW" altLang="en-US" sz="3400">
                <a:solidFill>
                  <a:schemeClr val="bg1"/>
                </a:solidFill>
                <a:latin typeface="標楷體" pitchFamily="65" charset="-120"/>
                <a:ea typeface="標楷體" pitchFamily="65" charset="-120"/>
              </a:rPr>
              <a:t>二</a:t>
            </a:r>
            <a:r>
              <a:rPr lang="en-US" altLang="zh-TW" sz="3400">
                <a:solidFill>
                  <a:schemeClr val="bg1"/>
                </a:solidFill>
                <a:latin typeface="標楷體" pitchFamily="65" charset="-120"/>
                <a:ea typeface="標楷體" pitchFamily="65" charset="-120"/>
              </a:rPr>
              <a:t>)</a:t>
            </a:r>
          </a:p>
        </p:txBody>
      </p:sp>
      <p:sp>
        <p:nvSpPr>
          <p:cNvPr id="28677" name="AutoShape 4"/>
          <p:cNvSpPr>
            <a:spLocks noChangeArrowheads="1"/>
          </p:cNvSpPr>
          <p:nvPr/>
        </p:nvSpPr>
        <p:spPr bwMode="auto">
          <a:xfrm>
            <a:off x="179388" y="1557338"/>
            <a:ext cx="5788025" cy="1008062"/>
          </a:xfrm>
          <a:prstGeom prst="flowChartAlternateProcess">
            <a:avLst/>
          </a:prstGeom>
          <a:solidFill>
            <a:srgbClr val="FFFF99"/>
          </a:solidFill>
          <a:ln w="50800" algn="ctr">
            <a:solidFill>
              <a:srgbClr val="FF9900"/>
            </a:solidFill>
            <a:prstDash val="sysDot"/>
            <a:miter lim="800000"/>
            <a:headEnd/>
            <a:tailEnd/>
          </a:ln>
        </p:spPr>
        <p:txBody>
          <a:bodyPr anchor="ctr"/>
          <a:lstStyle/>
          <a:p>
            <a:r>
              <a:rPr lang="zh-TW" altLang="en-US" sz="2800">
                <a:solidFill>
                  <a:schemeClr val="accent2"/>
                </a:solidFill>
                <a:latin typeface="Times New Roman" pitchFamily="18" charset="0"/>
                <a:ea typeface="標楷體" pitchFamily="65" charset="-120"/>
              </a:rPr>
              <a:t>勞保局全球資訊網</a:t>
            </a:r>
            <a:r>
              <a:rPr lang="en-US" altLang="zh-TW" sz="2800">
                <a:solidFill>
                  <a:schemeClr val="accent2"/>
                </a:solidFill>
                <a:latin typeface="Times New Roman" pitchFamily="18" charset="0"/>
                <a:ea typeface="標楷體" pitchFamily="65" charset="-120"/>
              </a:rPr>
              <a:t>(www.bli.gov.tw)</a:t>
            </a:r>
          </a:p>
          <a:p>
            <a:r>
              <a:rPr lang="zh-TW" altLang="en-US" sz="2800">
                <a:solidFill>
                  <a:schemeClr val="accent2"/>
                </a:solidFill>
                <a:latin typeface="Times New Roman" pitchFamily="18" charset="0"/>
                <a:ea typeface="標楷體" pitchFamily="65" charset="-120"/>
              </a:rPr>
              <a:t>首頁左方</a:t>
            </a:r>
            <a:r>
              <a:rPr lang="en-US" altLang="zh-TW" sz="2800">
                <a:solidFill>
                  <a:schemeClr val="accent2"/>
                </a:solidFill>
                <a:latin typeface="標楷體" pitchFamily="65" charset="-120"/>
                <a:ea typeface="標楷體" pitchFamily="65" charset="-120"/>
              </a:rPr>
              <a:t>『</a:t>
            </a:r>
            <a:r>
              <a:rPr lang="zh-TW" altLang="en-US" sz="2800">
                <a:solidFill>
                  <a:schemeClr val="accent2"/>
                </a:solidFill>
                <a:latin typeface="Times New Roman" pitchFamily="18" charset="0"/>
                <a:ea typeface="標楷體" pitchFamily="65" charset="-120"/>
              </a:rPr>
              <a:t>網路</a:t>
            </a:r>
            <a:r>
              <a:rPr lang="en-US" altLang="zh-TW" sz="2800">
                <a:solidFill>
                  <a:schemeClr val="accent2"/>
                </a:solidFill>
                <a:latin typeface="Times New Roman" pitchFamily="18" charset="0"/>
                <a:ea typeface="標楷體" pitchFamily="65" charset="-120"/>
              </a:rPr>
              <a:t>e</a:t>
            </a:r>
            <a:r>
              <a:rPr lang="zh-TW" altLang="en-US" sz="2800">
                <a:solidFill>
                  <a:schemeClr val="accent2"/>
                </a:solidFill>
                <a:latin typeface="Times New Roman" pitchFamily="18" charset="0"/>
                <a:ea typeface="標楷體" pitchFamily="65" charset="-120"/>
              </a:rPr>
              <a:t>櫃檯</a:t>
            </a:r>
            <a:r>
              <a:rPr lang="en-US" altLang="zh-TW" sz="2800">
                <a:solidFill>
                  <a:schemeClr val="accent2"/>
                </a:solidFill>
                <a:latin typeface="標楷體" pitchFamily="65" charset="-120"/>
                <a:ea typeface="標楷體" pitchFamily="65" charset="-120"/>
              </a:rPr>
              <a:t>』</a:t>
            </a:r>
            <a:r>
              <a:rPr lang="zh-TW" altLang="en-US" sz="2800">
                <a:solidFill>
                  <a:schemeClr val="accent2"/>
                </a:solidFill>
                <a:latin typeface="Times New Roman" pitchFamily="18" charset="0"/>
                <a:ea typeface="標楷體" pitchFamily="65" charset="-120"/>
              </a:rPr>
              <a:t>專區</a:t>
            </a:r>
          </a:p>
        </p:txBody>
      </p:sp>
      <p:sp>
        <p:nvSpPr>
          <p:cNvPr id="345093" name="AutoShape 5"/>
          <p:cNvSpPr>
            <a:spLocks noChangeArrowheads="1"/>
          </p:cNvSpPr>
          <p:nvPr/>
        </p:nvSpPr>
        <p:spPr bwMode="auto">
          <a:xfrm>
            <a:off x="158750" y="2708275"/>
            <a:ext cx="8720138" cy="3960813"/>
          </a:xfrm>
          <a:prstGeom prst="roundRect">
            <a:avLst>
              <a:gd name="adj" fmla="val 16667"/>
            </a:avLst>
          </a:prstGeom>
          <a:noFill/>
          <a:ln w="57150" algn="ctr">
            <a:solidFill>
              <a:srgbClr val="993300"/>
            </a:solidFill>
            <a:prstDash val="sysDot"/>
            <a:round/>
            <a:headEnd/>
            <a:tailEnd/>
          </a:ln>
          <a:effectLst/>
        </p:spPr>
        <p:txBody>
          <a:bodyPr anchor="ctr"/>
          <a:lstStyle/>
          <a:p>
            <a:pPr>
              <a:defRPr/>
            </a:pPr>
            <a:endParaRPr lang="en-US" altLang="zh-TW">
              <a:effectLst>
                <a:outerShdw blurRad="38100" dist="38100" dir="2700000" algn="tl">
                  <a:srgbClr val="C0C0C0"/>
                </a:outerShdw>
              </a:effectLst>
              <a:latin typeface="新細明體" pitchFamily="18" charset="-120"/>
              <a:ea typeface="標楷體" pitchFamily="65" charset="-120"/>
            </a:endParaRPr>
          </a:p>
          <a:p>
            <a:pPr>
              <a:defRPr/>
            </a:pPr>
            <a:endParaRPr lang="en-US" altLang="zh-TW">
              <a:effectLst>
                <a:outerShdw blurRad="38100" dist="38100" dir="2700000" algn="tl">
                  <a:srgbClr val="C0C0C0"/>
                </a:outerShdw>
              </a:effectLst>
              <a:latin typeface="新細明體" pitchFamily="18" charset="-120"/>
              <a:ea typeface="標楷體" pitchFamily="65" charset="-120"/>
            </a:endParaRPr>
          </a:p>
          <a:p>
            <a:pPr>
              <a:defRPr/>
            </a:pPr>
            <a:endParaRPr lang="en-US" altLang="zh-TW">
              <a:effectLst>
                <a:outerShdw blurRad="38100" dist="38100" dir="2700000" algn="tl">
                  <a:srgbClr val="C0C0C0"/>
                </a:outerShdw>
              </a:effectLst>
              <a:latin typeface="新細明體" pitchFamily="18" charset="-120"/>
              <a:ea typeface="標楷體" pitchFamily="65" charset="-120"/>
            </a:endParaRPr>
          </a:p>
          <a:p>
            <a:pPr>
              <a:defRPr/>
            </a:pPr>
            <a:endParaRPr lang="en-US" altLang="zh-TW">
              <a:effectLst>
                <a:outerShdw blurRad="38100" dist="38100" dir="2700000" algn="tl">
                  <a:srgbClr val="C0C0C0"/>
                </a:outerShdw>
              </a:effectLst>
              <a:latin typeface="新細明體" pitchFamily="18" charset="-120"/>
              <a:ea typeface="標楷體" pitchFamily="65" charset="-120"/>
            </a:endParaRPr>
          </a:p>
          <a:p>
            <a:pPr>
              <a:defRPr/>
            </a:pPr>
            <a:endParaRPr lang="en-US" altLang="zh-TW">
              <a:effectLst>
                <a:outerShdw blurRad="38100" dist="38100" dir="2700000" algn="tl">
                  <a:srgbClr val="C0C0C0"/>
                </a:outerShdw>
              </a:effectLst>
              <a:latin typeface="新細明體" pitchFamily="18" charset="-120"/>
              <a:ea typeface="標楷體" pitchFamily="65" charset="-120"/>
            </a:endParaRPr>
          </a:p>
        </p:txBody>
      </p:sp>
      <p:sp>
        <p:nvSpPr>
          <p:cNvPr id="345094" name="Text Box 6"/>
          <p:cNvSpPr txBox="1">
            <a:spLocks noChangeArrowheads="1"/>
          </p:cNvSpPr>
          <p:nvPr/>
        </p:nvSpPr>
        <p:spPr bwMode="auto">
          <a:xfrm>
            <a:off x="323850" y="3141663"/>
            <a:ext cx="8202613" cy="3108325"/>
          </a:xfrm>
          <a:prstGeom prst="rect">
            <a:avLst/>
          </a:prstGeom>
          <a:solidFill>
            <a:schemeClr val="bg1"/>
          </a:solidFill>
          <a:ln w="9525" algn="ctr">
            <a:noFill/>
            <a:miter lim="800000"/>
            <a:headEnd/>
            <a:tailEnd/>
          </a:ln>
          <a:effectLst/>
        </p:spPr>
        <p:txBody>
          <a:bodyPr>
            <a:spAutoFit/>
          </a:bodyPr>
          <a:lstStyle/>
          <a:p>
            <a:pPr marL="171450">
              <a:defRPr/>
            </a:pP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   </a:t>
            </a:r>
            <a:r>
              <a:rPr kumimoji="0" lang="zh-TW" altLang="en-US" sz="2800" u="sng" dirty="0">
                <a:solidFill>
                  <a:srgbClr val="000066"/>
                </a:solidFill>
                <a:effectLst>
                  <a:outerShdw blurRad="38100" dist="38100" dir="2700000" algn="tl">
                    <a:srgbClr val="C0C0C0"/>
                  </a:outerShdw>
                </a:effectLst>
                <a:latin typeface="標楷體" pitchFamily="65" charset="-120"/>
                <a:ea typeface="標楷體" pitchFamily="65" charset="-120"/>
              </a:rPr>
              <a:t>速算方法</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於</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網路快速服務</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專區</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p>
          <a:p>
            <a:pPr marL="171450">
              <a:defRPr/>
            </a:pP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   </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點選</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保險費</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給付金額試算</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勞保、就保</a:t>
            </a:r>
          </a:p>
          <a:p>
            <a:pPr marL="171450">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   個人保險費試算</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輸入</a:t>
            </a:r>
            <a:r>
              <a:rPr kumimoji="0" lang="zh-TW" altLang="en-US" sz="2800" dirty="0">
                <a:solidFill>
                  <a:srgbClr val="FF0000"/>
                </a:solidFill>
                <a:latin typeface="標楷體" pitchFamily="65" charset="-120"/>
                <a:ea typeface="標楷體" pitchFamily="65" charset="-120"/>
              </a:rPr>
              <a:t>身分別、試算年度、投 </a:t>
            </a:r>
            <a:endParaRPr kumimoji="0" lang="en-US" altLang="zh-TW" sz="2800" dirty="0">
              <a:solidFill>
                <a:srgbClr val="FF0000"/>
              </a:solidFill>
              <a:latin typeface="標楷體" pitchFamily="65" charset="-120"/>
              <a:ea typeface="標楷體" pitchFamily="65" charset="-120"/>
            </a:endParaRPr>
          </a:p>
          <a:p>
            <a:pPr marL="171450">
              <a:defRPr/>
            </a:pPr>
            <a:r>
              <a:rPr kumimoji="0" lang="zh-TW" altLang="en-US" sz="2800" dirty="0">
                <a:solidFill>
                  <a:srgbClr val="FF0000"/>
                </a:solidFill>
                <a:latin typeface="標楷體" pitchFamily="65" charset="-120"/>
                <a:ea typeface="標楷體" pitchFamily="65" charset="-120"/>
              </a:rPr>
              <a:t>   保薪資、投保天數</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試算</a:t>
            </a:r>
          </a:p>
          <a:p>
            <a:pPr marL="171450">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   </a:t>
            </a:r>
            <a:r>
              <a:rPr kumimoji="0" lang="zh-TW" altLang="en-US" sz="2800" u="sng" dirty="0">
                <a:solidFill>
                  <a:srgbClr val="000066"/>
                </a:solidFill>
                <a:effectLst>
                  <a:outerShdw blurRad="38100" dist="38100" dir="2700000" algn="tl">
                    <a:srgbClr val="C0C0C0"/>
                  </a:outerShdw>
                </a:effectLst>
                <a:latin typeface="標楷體" pitchFamily="65" charset="-120"/>
                <a:ea typeface="標楷體" pitchFamily="65" charset="-120"/>
              </a:rPr>
              <a:t>直接查詢分擔表</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於</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其他便民服務</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8000"/>
                </a:solidFill>
                <a:effectLst>
                  <a:outerShdw blurRad="38100" dist="38100" dir="2700000" algn="tl">
                    <a:srgbClr val="C0C0C0"/>
                  </a:outerShdw>
                </a:effectLst>
                <a:latin typeface="標楷體" pitchFamily="65" charset="-120"/>
                <a:ea typeface="標楷體" pitchFamily="65" charset="-120"/>
              </a:rPr>
              <a:t>專區</a:t>
            </a:r>
            <a:r>
              <a:rPr kumimoji="0" lang="en-US" altLang="zh-TW" sz="2800" dirty="0">
                <a:solidFill>
                  <a:srgbClr val="008000"/>
                </a:solidFill>
                <a:effectLst>
                  <a:outerShdw blurRad="38100" dist="38100" dir="2700000" algn="tl">
                    <a:srgbClr val="C0C0C0"/>
                  </a:outerShdw>
                </a:effectLst>
                <a:latin typeface="標楷體" pitchFamily="65" charset="-120"/>
                <a:ea typeface="標楷體" pitchFamily="65" charset="-120"/>
              </a:rPr>
              <a:t>)</a:t>
            </a:r>
            <a:r>
              <a:rPr kumimoji="0" lang="en-US" altLang="zh-TW" sz="2800" dirty="0">
                <a:ea typeface="新細明體" pitchFamily="18" charset="-120"/>
              </a:rPr>
              <a:t> </a:t>
            </a:r>
            <a:endPar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endParaRPr>
          </a:p>
          <a:p>
            <a:pPr marL="171450">
              <a:defRPr/>
            </a:pP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   </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點選</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保險費分擔表</a:t>
            </a:r>
            <a:r>
              <a:rPr kumimoji="0" lang="en-US" altLang="zh-TW" sz="2800" dirty="0">
                <a:solidFill>
                  <a:srgbClr val="000066"/>
                </a:solidFill>
                <a:effectLst>
                  <a:outerShdw blurRad="38100" dist="38100" dir="2700000" algn="tl">
                    <a:srgbClr val="C0C0C0"/>
                  </a:outerShdw>
                </a:effectLst>
                <a:latin typeface="標楷體" pitchFamily="65" charset="-120"/>
                <a:ea typeface="標楷體" pitchFamily="65" charset="-120"/>
              </a:rPr>
              <a:t>』</a:t>
            </a: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下載，依投保薪資等級</a:t>
            </a:r>
          </a:p>
          <a:p>
            <a:pPr marL="171450">
              <a:defRPr/>
            </a:pPr>
            <a:r>
              <a:rPr kumimoji="0" lang="zh-TW" altLang="en-US" sz="2800" dirty="0">
                <a:solidFill>
                  <a:srgbClr val="000066"/>
                </a:solidFill>
                <a:effectLst>
                  <a:outerShdw blurRad="38100" dist="38100" dir="2700000" algn="tl">
                    <a:srgbClr val="C0C0C0"/>
                  </a:outerShdw>
                </a:effectLst>
                <a:latin typeface="標楷體" pitchFamily="65" charset="-120"/>
                <a:ea typeface="標楷體" pitchFamily="65" charset="-120"/>
              </a:rPr>
              <a:t>   查詢</a:t>
            </a:r>
          </a:p>
        </p:txBody>
      </p:sp>
      <p:pic>
        <p:nvPicPr>
          <p:cNvPr id="28680" name="Picture 7" descr="j0424778[1]"/>
          <p:cNvPicPr>
            <a:picLocks noChangeAspect="1" noChangeArrowheads="1"/>
          </p:cNvPicPr>
          <p:nvPr/>
        </p:nvPicPr>
        <p:blipFill>
          <a:blip r:embed="rId2" cstate="print"/>
          <a:srcRect/>
          <a:stretch>
            <a:fillRect/>
          </a:stretch>
        </p:blipFill>
        <p:spPr bwMode="auto">
          <a:xfrm>
            <a:off x="495300" y="3217863"/>
            <a:ext cx="536575" cy="371475"/>
          </a:xfrm>
          <a:prstGeom prst="rect">
            <a:avLst/>
          </a:prstGeom>
          <a:noFill/>
          <a:ln w="9525">
            <a:noFill/>
            <a:miter lim="800000"/>
            <a:headEnd/>
            <a:tailEnd/>
          </a:ln>
        </p:spPr>
      </p:pic>
      <p:pic>
        <p:nvPicPr>
          <p:cNvPr id="28681" name="Picture 8" descr="j0424778[1]"/>
          <p:cNvPicPr>
            <a:picLocks noChangeAspect="1" noChangeArrowheads="1"/>
          </p:cNvPicPr>
          <p:nvPr/>
        </p:nvPicPr>
        <p:blipFill>
          <a:blip r:embed="rId2" cstate="print"/>
          <a:srcRect/>
          <a:stretch>
            <a:fillRect/>
          </a:stretch>
        </p:blipFill>
        <p:spPr bwMode="auto">
          <a:xfrm>
            <a:off x="468313" y="4941888"/>
            <a:ext cx="5365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3"/>
          <p:cNvSpPr>
            <a:spLocks noGrp="1"/>
          </p:cNvSpPr>
          <p:nvPr>
            <p:ph type="sldNum" sz="quarter" idx="12"/>
          </p:nvPr>
        </p:nvSpPr>
        <p:spPr>
          <a:noFill/>
        </p:spPr>
        <p:txBody>
          <a:bodyPr/>
          <a:lstStyle/>
          <a:p>
            <a:fld id="{976B6C34-0196-469C-A08C-D94E2D5A561A}" type="slidenum">
              <a:rPr lang="en-US" altLang="zh-TW" smtClean="0"/>
              <a:pPr/>
              <a:t>23</a:t>
            </a:fld>
            <a:endParaRPr lang="en-US" altLang="zh-TW" smtClean="0"/>
          </a:p>
        </p:txBody>
      </p:sp>
      <p:sp>
        <p:nvSpPr>
          <p:cNvPr id="448514" name="Rectangle 2"/>
          <p:cNvSpPr>
            <a:spLocks noChangeArrowheads="1"/>
          </p:cNvSpPr>
          <p:nvPr/>
        </p:nvSpPr>
        <p:spPr bwMode="auto">
          <a:xfrm>
            <a:off x="0" y="0"/>
            <a:ext cx="9144000" cy="571500"/>
          </a:xfrm>
          <a:prstGeom prst="rect">
            <a:avLst/>
          </a:prstGeom>
          <a:gradFill rotWithShape="0">
            <a:gsLst>
              <a:gs pos="0">
                <a:srgbClr val="990000"/>
              </a:gs>
              <a:gs pos="100000">
                <a:srgbClr val="990000">
                  <a:gamma/>
                  <a:tint val="42353"/>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ea typeface="新細明體" pitchFamily="18" charset="-120"/>
              </a:rPr>
              <a:t>保險費之計算及分擔</a:t>
            </a:r>
          </a:p>
        </p:txBody>
      </p:sp>
      <p:sp>
        <p:nvSpPr>
          <p:cNvPr id="29700" name="Rectangle 3"/>
          <p:cNvSpPr>
            <a:spLocks noChangeArrowheads="1"/>
          </p:cNvSpPr>
          <p:nvPr/>
        </p:nvSpPr>
        <p:spPr bwMode="auto">
          <a:xfrm>
            <a:off x="250825" y="836613"/>
            <a:ext cx="7705725" cy="576262"/>
          </a:xfrm>
          <a:prstGeom prst="rect">
            <a:avLst/>
          </a:prstGeom>
          <a:noFill/>
          <a:ln w="19050">
            <a:solidFill>
              <a:schemeClr val="accent2"/>
            </a:solidFill>
            <a:miter lim="800000"/>
            <a:headEnd/>
            <a:tailEnd/>
          </a:ln>
        </p:spPr>
        <p:txBody>
          <a:bodyPr wrap="none" anchor="ctr"/>
          <a:lstStyle/>
          <a:p>
            <a:endParaRPr kumimoji="0" lang="zh-TW" altLang="en-US"/>
          </a:p>
        </p:txBody>
      </p:sp>
      <p:sp>
        <p:nvSpPr>
          <p:cNvPr id="448516" name="Rectangle 4"/>
          <p:cNvSpPr>
            <a:spLocks noChangeArrowheads="1"/>
          </p:cNvSpPr>
          <p:nvPr/>
        </p:nvSpPr>
        <p:spPr bwMode="auto">
          <a:xfrm>
            <a:off x="590550" y="900113"/>
            <a:ext cx="7077075" cy="549275"/>
          </a:xfrm>
          <a:prstGeom prst="rect">
            <a:avLst/>
          </a:prstGeom>
          <a:solidFill>
            <a:srgbClr val="FF6600"/>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未依規定負擔被保險人保險費</a:t>
            </a:r>
            <a:r>
              <a:rPr lang="en-US" altLang="zh-TW" sz="3000">
                <a:solidFill>
                  <a:schemeClr val="bg1"/>
                </a:solidFill>
                <a:effectLst>
                  <a:outerShdw blurRad="38100" dist="38100" dir="2700000" algn="tl">
                    <a:srgbClr val="000000"/>
                  </a:outerShdw>
                </a:effectLst>
                <a:latin typeface="標楷體" pitchFamily="65" charset="-120"/>
                <a:ea typeface="標楷體" pitchFamily="65" charset="-120"/>
              </a:rPr>
              <a:t>--</a:t>
            </a: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罰則</a:t>
            </a:r>
          </a:p>
        </p:txBody>
      </p:sp>
      <p:pic>
        <p:nvPicPr>
          <p:cNvPr id="29702" name="Picture 5" descr="黃綠"/>
          <p:cNvPicPr>
            <a:picLocks noChangeAspect="1" noChangeArrowheads="1"/>
          </p:cNvPicPr>
          <p:nvPr/>
        </p:nvPicPr>
        <p:blipFill>
          <a:blip r:embed="rId2" cstate="print"/>
          <a:srcRect/>
          <a:stretch>
            <a:fillRect/>
          </a:stretch>
        </p:blipFill>
        <p:spPr bwMode="auto">
          <a:xfrm>
            <a:off x="107950" y="836613"/>
            <a:ext cx="519113" cy="434975"/>
          </a:xfrm>
          <a:prstGeom prst="rect">
            <a:avLst/>
          </a:prstGeom>
          <a:noFill/>
          <a:ln w="9525">
            <a:noFill/>
            <a:miter lim="800000"/>
            <a:headEnd/>
            <a:tailEnd/>
          </a:ln>
        </p:spPr>
      </p:pic>
      <p:sp>
        <p:nvSpPr>
          <p:cNvPr id="448518" name="AutoShape 6"/>
          <p:cNvSpPr>
            <a:spLocks noChangeArrowheads="1"/>
          </p:cNvSpPr>
          <p:nvPr/>
        </p:nvSpPr>
        <p:spPr bwMode="auto">
          <a:xfrm>
            <a:off x="715963" y="1617663"/>
            <a:ext cx="7056437" cy="1306512"/>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448519" name="AutoShape 7"/>
          <p:cNvSpPr>
            <a:spLocks noChangeArrowheads="1"/>
          </p:cNvSpPr>
          <p:nvPr/>
        </p:nvSpPr>
        <p:spPr bwMode="auto">
          <a:xfrm flipV="1">
            <a:off x="684213" y="3216275"/>
            <a:ext cx="7059612" cy="1439863"/>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sz="2800">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29705" name="Rectangle 8"/>
          <p:cNvSpPr>
            <a:spLocks noChangeArrowheads="1"/>
          </p:cNvSpPr>
          <p:nvPr/>
        </p:nvSpPr>
        <p:spPr bwMode="auto">
          <a:xfrm>
            <a:off x="971550" y="1628775"/>
            <a:ext cx="6553200" cy="904875"/>
          </a:xfrm>
          <a:prstGeom prst="rect">
            <a:avLst/>
          </a:prstGeom>
          <a:noFill/>
          <a:ln w="9525">
            <a:noFill/>
            <a:miter lim="800000"/>
            <a:headEnd/>
            <a:tailEnd/>
          </a:ln>
        </p:spPr>
        <p:txBody>
          <a:bodyPr>
            <a:spAutoFit/>
          </a:bodyPr>
          <a:lstStyle/>
          <a:p>
            <a:pPr marL="276225" indent="-276225">
              <a:lnSpc>
                <a:spcPct val="95000"/>
              </a:lnSpc>
            </a:pPr>
            <a:r>
              <a:rPr kumimoji="0" lang="zh-TW" altLang="en-US" sz="2800">
                <a:solidFill>
                  <a:srgbClr val="0000FF"/>
                </a:solidFill>
                <a:latin typeface="標楷體" pitchFamily="65" charset="-120"/>
                <a:ea typeface="標楷體" pitchFamily="65" charset="-120"/>
              </a:rPr>
              <a:t>勞工保險</a:t>
            </a:r>
            <a:r>
              <a:rPr kumimoji="0" lang="en-US" altLang="zh-TW" sz="2800">
                <a:solidFill>
                  <a:srgbClr val="0000FF"/>
                </a:solidFill>
                <a:latin typeface="標楷體" pitchFamily="65" charset="-120"/>
                <a:ea typeface="標楷體" pitchFamily="65" charset="-120"/>
              </a:rPr>
              <a:t>:</a:t>
            </a:r>
          </a:p>
          <a:p>
            <a:pPr marL="276225" indent="-276225">
              <a:lnSpc>
                <a:spcPct val="95000"/>
              </a:lnSpc>
            </a:pPr>
            <a:r>
              <a:rPr kumimoji="0" lang="zh-TW" altLang="en-US" sz="2800">
                <a:latin typeface="標楷體" pitchFamily="65" charset="-120"/>
                <a:ea typeface="標楷體" pitchFamily="65" charset="-120"/>
              </a:rPr>
              <a:t>按投保單位應負擔保險費處</a:t>
            </a:r>
            <a:r>
              <a:rPr kumimoji="0" lang="en-US" altLang="zh-TW" sz="2800" i="1">
                <a:solidFill>
                  <a:srgbClr val="990000"/>
                </a:solidFill>
                <a:latin typeface="標楷體" pitchFamily="65" charset="-120"/>
                <a:ea typeface="標楷體" pitchFamily="65" charset="-120"/>
              </a:rPr>
              <a:t>2</a:t>
            </a:r>
            <a:r>
              <a:rPr kumimoji="0" lang="zh-TW" altLang="en-US" sz="2800" i="1">
                <a:solidFill>
                  <a:srgbClr val="990000"/>
                </a:solidFill>
                <a:latin typeface="標楷體" pitchFamily="65" charset="-120"/>
                <a:ea typeface="標楷體" pitchFamily="65" charset="-120"/>
              </a:rPr>
              <a:t>倍</a:t>
            </a:r>
            <a:r>
              <a:rPr kumimoji="0" lang="zh-TW" altLang="en-US" sz="2800">
                <a:latin typeface="標楷體" pitchFamily="65" charset="-120"/>
                <a:ea typeface="標楷體" pitchFamily="65" charset="-120"/>
              </a:rPr>
              <a:t>罰鍰</a:t>
            </a:r>
          </a:p>
        </p:txBody>
      </p:sp>
      <p:sp>
        <p:nvSpPr>
          <p:cNvPr id="29706" name="Rectangle 9"/>
          <p:cNvSpPr>
            <a:spLocks noChangeArrowheads="1"/>
          </p:cNvSpPr>
          <p:nvPr/>
        </p:nvSpPr>
        <p:spPr bwMode="auto">
          <a:xfrm>
            <a:off x="911225" y="3298825"/>
            <a:ext cx="6397625" cy="1311275"/>
          </a:xfrm>
          <a:prstGeom prst="rect">
            <a:avLst/>
          </a:prstGeom>
          <a:noFill/>
          <a:ln w="9525">
            <a:noFill/>
            <a:miter lim="800000"/>
            <a:headEnd/>
            <a:tailEnd/>
          </a:ln>
        </p:spPr>
        <p:txBody>
          <a:bodyPr>
            <a:spAutoFit/>
          </a:bodyPr>
          <a:lstStyle/>
          <a:p>
            <a:pPr marL="276225" indent="-276225">
              <a:lnSpc>
                <a:spcPct val="95000"/>
              </a:lnSpc>
            </a:pPr>
            <a:r>
              <a:rPr kumimoji="0" lang="zh-TW" altLang="en-US" sz="2800">
                <a:solidFill>
                  <a:srgbClr val="0000FF"/>
                </a:solidFill>
                <a:latin typeface="標楷體" pitchFamily="65" charset="-120"/>
                <a:ea typeface="標楷體" pitchFamily="65" charset="-120"/>
              </a:rPr>
              <a:t>就業保險</a:t>
            </a:r>
            <a:r>
              <a:rPr kumimoji="0" lang="en-US" altLang="zh-TW" sz="2800">
                <a:solidFill>
                  <a:srgbClr val="0000FF"/>
                </a:solidFill>
                <a:latin typeface="標楷體" pitchFamily="65" charset="-120"/>
                <a:ea typeface="標楷體" pitchFamily="65" charset="-120"/>
              </a:rPr>
              <a:t>:</a:t>
            </a:r>
          </a:p>
          <a:p>
            <a:pPr marL="276225" indent="-276225">
              <a:lnSpc>
                <a:spcPct val="95000"/>
              </a:lnSpc>
            </a:pPr>
            <a:r>
              <a:rPr kumimoji="0" lang="zh-TW" altLang="en-US" sz="2800">
                <a:latin typeface="標楷體" pitchFamily="65" charset="-120"/>
                <a:ea typeface="標楷體" pitchFamily="65" charset="-120"/>
              </a:rPr>
              <a:t>按投保單位應負擔保險費處</a:t>
            </a:r>
            <a:r>
              <a:rPr kumimoji="0" lang="en-US" altLang="zh-TW" sz="2800" i="1">
                <a:solidFill>
                  <a:srgbClr val="990000"/>
                </a:solidFill>
                <a:latin typeface="標楷體" pitchFamily="65" charset="-120"/>
                <a:ea typeface="標楷體" pitchFamily="65" charset="-120"/>
              </a:rPr>
              <a:t>2</a:t>
            </a:r>
            <a:r>
              <a:rPr kumimoji="0" lang="zh-TW" altLang="en-US" sz="2800" i="1">
                <a:solidFill>
                  <a:srgbClr val="990000"/>
                </a:solidFill>
                <a:latin typeface="標楷體" pitchFamily="65" charset="-120"/>
                <a:ea typeface="標楷體" pitchFamily="65" charset="-120"/>
              </a:rPr>
              <a:t>倍</a:t>
            </a:r>
            <a:r>
              <a:rPr kumimoji="0" lang="zh-TW" altLang="en-US" sz="2800">
                <a:latin typeface="標楷體" pitchFamily="65" charset="-120"/>
                <a:ea typeface="標楷體" pitchFamily="65" charset="-120"/>
              </a:rPr>
              <a:t>罰鍰</a:t>
            </a:r>
          </a:p>
          <a:p>
            <a:pPr marL="276225" indent="-276225">
              <a:lnSpc>
                <a:spcPct val="95000"/>
              </a:lnSpc>
            </a:pPr>
            <a:endParaRPr kumimoji="0" lang="en-US" altLang="zh-TW" sz="2800">
              <a:latin typeface="標楷體" pitchFamily="65" charset="-120"/>
              <a:ea typeface="標楷體" pitchFamily="65" charset="-120"/>
            </a:endParaRPr>
          </a:p>
        </p:txBody>
      </p:sp>
      <p:sp>
        <p:nvSpPr>
          <p:cNvPr id="448522" name="AutoShape 10"/>
          <p:cNvSpPr>
            <a:spLocks noChangeArrowheads="1"/>
          </p:cNvSpPr>
          <p:nvPr/>
        </p:nvSpPr>
        <p:spPr bwMode="auto">
          <a:xfrm flipV="1">
            <a:off x="681038" y="4964113"/>
            <a:ext cx="7059612" cy="1152525"/>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sz="2800">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29708" name="Rectangle 11"/>
          <p:cNvSpPr>
            <a:spLocks noChangeArrowheads="1"/>
          </p:cNvSpPr>
          <p:nvPr/>
        </p:nvSpPr>
        <p:spPr bwMode="auto">
          <a:xfrm>
            <a:off x="900113" y="5300663"/>
            <a:ext cx="6546850" cy="498475"/>
          </a:xfrm>
          <a:prstGeom prst="rect">
            <a:avLst/>
          </a:prstGeom>
          <a:noFill/>
          <a:ln w="9525">
            <a:noFill/>
            <a:miter lim="800000"/>
            <a:headEnd/>
            <a:tailEnd/>
          </a:ln>
        </p:spPr>
        <p:txBody>
          <a:bodyPr>
            <a:spAutoFit/>
          </a:bodyPr>
          <a:lstStyle/>
          <a:p>
            <a:pPr marL="276225" indent="-276225">
              <a:lnSpc>
                <a:spcPct val="95000"/>
              </a:lnSpc>
            </a:pPr>
            <a:r>
              <a:rPr kumimoji="0" lang="en-US" altLang="zh-TW" sz="2800">
                <a:solidFill>
                  <a:srgbClr val="FF0000"/>
                </a:solidFill>
                <a:latin typeface="標楷體" pitchFamily="65" charset="-120"/>
                <a:ea typeface="標楷體" pitchFamily="65" charset="-120"/>
              </a:rPr>
              <a:t> </a:t>
            </a:r>
            <a:r>
              <a:rPr kumimoji="0" lang="zh-TW" altLang="en-US" sz="2800">
                <a:solidFill>
                  <a:srgbClr val="FF0000"/>
                </a:solidFill>
                <a:latin typeface="標楷體" pitchFamily="65" charset="-120"/>
                <a:ea typeface="標楷體" pitchFamily="65" charset="-120"/>
              </a:rPr>
              <a:t>投保單位並應將該保險費退還被保險人</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3"/>
          <p:cNvSpPr>
            <a:spLocks noGrp="1"/>
          </p:cNvSpPr>
          <p:nvPr>
            <p:ph type="sldNum" sz="quarter" idx="12"/>
          </p:nvPr>
        </p:nvSpPr>
        <p:spPr>
          <a:noFill/>
        </p:spPr>
        <p:txBody>
          <a:bodyPr/>
          <a:lstStyle/>
          <a:p>
            <a:fld id="{0C10AD20-2D47-4D42-B28E-5352E31A2D81}" type="slidenum">
              <a:rPr lang="en-US" altLang="zh-TW" smtClean="0"/>
              <a:pPr/>
              <a:t>24</a:t>
            </a:fld>
            <a:endParaRPr lang="en-US" altLang="zh-TW" smtClean="0"/>
          </a:p>
        </p:txBody>
      </p:sp>
      <p:sp>
        <p:nvSpPr>
          <p:cNvPr id="474114" name="Text Box 2"/>
          <p:cNvSpPr txBox="1">
            <a:spLocks noChangeArrowheads="1"/>
          </p:cNvSpPr>
          <p:nvPr/>
        </p:nvSpPr>
        <p:spPr bwMode="auto">
          <a:xfrm>
            <a:off x="1460500" y="2146300"/>
            <a:ext cx="7273925" cy="519113"/>
          </a:xfrm>
          <a:prstGeom prst="rect">
            <a:avLst/>
          </a:prstGeom>
          <a:noFill/>
          <a:ln w="9525" algn="ctr">
            <a:noFill/>
            <a:miter lim="800000"/>
            <a:headEnd/>
            <a:tailEnd/>
          </a:ln>
          <a:effectLst/>
        </p:spPr>
        <p:txBody>
          <a:bodyPr>
            <a:spAutoFit/>
          </a:bodyPr>
          <a:lstStyle/>
          <a:p>
            <a:pPr>
              <a:spcBef>
                <a:spcPct val="50000"/>
              </a:spcBef>
              <a:defRPr/>
            </a:pPr>
            <a:endParaRPr lang="zh-TW" altLang="zh-TW">
              <a:effectLst>
                <a:outerShdw blurRad="38100" dist="38100" dir="2700000" algn="tl">
                  <a:srgbClr val="C0C0C0"/>
                </a:outerShdw>
              </a:effectLst>
              <a:latin typeface="標楷體" pitchFamily="65" charset="-120"/>
              <a:ea typeface="標楷體" pitchFamily="65" charset="-120"/>
            </a:endParaRPr>
          </a:p>
        </p:txBody>
      </p:sp>
      <p:sp>
        <p:nvSpPr>
          <p:cNvPr id="474116" name="AutoShape 4"/>
          <p:cNvSpPr>
            <a:spLocks noChangeArrowheads="1"/>
          </p:cNvSpPr>
          <p:nvPr/>
        </p:nvSpPr>
        <p:spPr bwMode="auto">
          <a:xfrm>
            <a:off x="1350963" y="1555750"/>
            <a:ext cx="7035800" cy="4321175"/>
          </a:xfrm>
          <a:prstGeom prst="foldedCorner">
            <a:avLst>
              <a:gd name="adj" fmla="val 12500"/>
            </a:avLst>
          </a:prstGeom>
          <a:solidFill>
            <a:srgbClr val="C2FFA3"/>
          </a:solidFill>
          <a:ln w="9525">
            <a:solidFill>
              <a:schemeClr val="tx1"/>
            </a:solidFill>
            <a:round/>
            <a:headEnd/>
            <a:tailEnd/>
          </a:ln>
          <a:effectLst/>
        </p:spPr>
        <p:txBody>
          <a:bodyPr lIns="738000" rIns="90000" anchor="ctr"/>
          <a:lstStyle/>
          <a:p>
            <a:pPr>
              <a:defRPr/>
            </a:pPr>
            <a:endParaRPr lang="en-US" altLang="zh-TW" dirty="0">
              <a:effectLst>
                <a:outerShdw blurRad="38100" dist="38100" dir="2700000" algn="tl">
                  <a:srgbClr val="FFFFFF"/>
                </a:outerShdw>
              </a:effectLst>
              <a:latin typeface="標楷體" pitchFamily="65" charset="-120"/>
              <a:ea typeface="標楷體" pitchFamily="65" charset="-120"/>
              <a:sym typeface="Webdings" pitchFamily="18" charset="2"/>
            </a:endParaRPr>
          </a:p>
          <a:p>
            <a:pPr>
              <a:defRPr/>
            </a:pPr>
            <a:endParaRPr lang="en-US" altLang="zh-TW" dirty="0">
              <a:effectLst>
                <a:outerShdw blurRad="38100" dist="38100" dir="2700000" algn="tl">
                  <a:srgbClr val="FFFFFF"/>
                </a:outerShdw>
              </a:effectLst>
              <a:latin typeface="標楷體" pitchFamily="65" charset="-120"/>
              <a:ea typeface="標楷體" pitchFamily="65" charset="-120"/>
              <a:sym typeface="Webdings" pitchFamily="18" charset="2"/>
            </a:endParaRPr>
          </a:p>
          <a:p>
            <a:pPr>
              <a:defRPr/>
            </a:pP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當月份繳款單於</a:t>
            </a:r>
            <a:r>
              <a:rPr lang="zh-TW" altLang="en-US"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次月</a:t>
            </a:r>
            <a:r>
              <a:rPr lang="en-US" altLang="zh-TW"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25</a:t>
            </a:r>
            <a:r>
              <a:rPr lang="zh-TW" altLang="en-US"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日</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前寄發，投保單位應於</a:t>
            </a:r>
            <a:r>
              <a:rPr lang="zh-TW" altLang="en-US"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次月底</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前繳納，未於期限內繳納者得寬限</a:t>
            </a:r>
            <a:r>
              <a:rPr lang="en-US" altLang="zh-TW"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15</a:t>
            </a:r>
            <a:r>
              <a:rPr lang="zh-TW" altLang="en-US"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日</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，逾期未繳納者</a:t>
            </a:r>
            <a:r>
              <a:rPr lang="zh-TW" altLang="en-US" sz="2800" b="1" dirty="0">
                <a:solidFill>
                  <a:srgbClr val="CC0000"/>
                </a:solidFill>
                <a:effectLst>
                  <a:outerShdw blurRad="38100" dist="38100" dir="2700000" algn="tl">
                    <a:srgbClr val="000000"/>
                  </a:outerShdw>
                </a:effectLst>
                <a:latin typeface="標楷體" pitchFamily="65" charset="-120"/>
                <a:ea typeface="標楷體" pitchFamily="65" charset="-120"/>
                <a:sym typeface="Webdings" pitchFamily="18" charset="2"/>
              </a:rPr>
              <a:t>加徵滯納金。</a:t>
            </a:r>
          </a:p>
          <a:p>
            <a:pPr>
              <a:defRPr/>
            </a:pP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月底未收到繳款單應於</a:t>
            </a:r>
            <a:r>
              <a:rPr lang="en-US" altLang="zh-TW"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5</a:t>
            </a:r>
            <a:r>
              <a:rPr lang="zh-TW" altLang="en-US"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日內</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申請補單或上網下載繳款單，如</a:t>
            </a:r>
            <a:r>
              <a:rPr lang="zh-TW" altLang="en-US"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怠為通知</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，視為</a:t>
            </a:r>
            <a:r>
              <a:rPr lang="zh-TW" altLang="en-US"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已於次月</a:t>
            </a:r>
            <a:r>
              <a:rPr lang="en-US" altLang="zh-TW"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25</a:t>
            </a:r>
            <a:r>
              <a:rPr lang="zh-TW" altLang="en-US" sz="2800" b="1" dirty="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日前寄達</a:t>
            </a:r>
            <a:r>
              <a:rPr lang="zh-TW" altLang="en-US" sz="2800" b="1" dirty="0">
                <a:effectLst>
                  <a:outerShdw blurRad="38100" dist="38100" dir="2700000" algn="tl">
                    <a:srgbClr val="FFFFFF"/>
                  </a:outerShdw>
                </a:effectLst>
                <a:latin typeface="標楷體" pitchFamily="65" charset="-120"/>
                <a:ea typeface="標楷體" pitchFamily="65" charset="-120"/>
                <a:sym typeface="Webdings" pitchFamily="18" charset="2"/>
              </a:rPr>
              <a:t>。</a:t>
            </a:r>
          </a:p>
        </p:txBody>
      </p:sp>
      <p:sp>
        <p:nvSpPr>
          <p:cNvPr id="30725" name="Text Box 5"/>
          <p:cNvSpPr txBox="1">
            <a:spLocks noChangeArrowheads="1"/>
          </p:cNvSpPr>
          <p:nvPr/>
        </p:nvSpPr>
        <p:spPr bwMode="auto">
          <a:xfrm>
            <a:off x="1057275" y="4148138"/>
            <a:ext cx="7402513" cy="457200"/>
          </a:xfrm>
          <a:prstGeom prst="rect">
            <a:avLst/>
          </a:prstGeom>
          <a:noFill/>
          <a:ln w="9525" algn="ctr">
            <a:noFill/>
            <a:miter lim="800000"/>
            <a:headEnd/>
            <a:tailEnd/>
          </a:ln>
        </p:spPr>
        <p:txBody>
          <a:bodyPr>
            <a:spAutoFit/>
          </a:bodyPr>
          <a:lstStyle/>
          <a:p>
            <a:pPr>
              <a:spcBef>
                <a:spcPct val="50000"/>
              </a:spcBef>
            </a:pPr>
            <a:r>
              <a:rPr kumimoji="0" lang="zh-TW" altLang="en-US" sz="2400">
                <a:latin typeface="新細明體" charset="-120"/>
              </a:rPr>
              <a:t>　</a:t>
            </a:r>
          </a:p>
        </p:txBody>
      </p:sp>
      <p:sp>
        <p:nvSpPr>
          <p:cNvPr id="30726" name="AutoShape 6"/>
          <p:cNvSpPr>
            <a:spLocks noChangeArrowheads="1"/>
          </p:cNvSpPr>
          <p:nvPr/>
        </p:nvSpPr>
        <p:spPr bwMode="auto">
          <a:xfrm>
            <a:off x="1189038" y="1792288"/>
            <a:ext cx="220662" cy="323850"/>
          </a:xfrm>
          <a:prstGeom prst="flowChartConnector">
            <a:avLst/>
          </a:prstGeom>
          <a:solidFill>
            <a:srgbClr val="008000"/>
          </a:solidFill>
          <a:ln w="9525" algn="ctr">
            <a:noFill/>
            <a:round/>
            <a:headEnd/>
            <a:tailEnd/>
          </a:ln>
        </p:spPr>
        <p:txBody>
          <a:bodyPr wrap="none" anchor="ctr"/>
          <a:lstStyle/>
          <a:p>
            <a:endParaRPr kumimoji="0" lang="zh-TW" altLang="en-US"/>
          </a:p>
        </p:txBody>
      </p:sp>
      <p:sp>
        <p:nvSpPr>
          <p:cNvPr id="30727" name="AutoShape 7"/>
          <p:cNvSpPr>
            <a:spLocks noChangeArrowheads="1"/>
          </p:cNvSpPr>
          <p:nvPr/>
        </p:nvSpPr>
        <p:spPr bwMode="auto">
          <a:xfrm>
            <a:off x="1717675" y="2312988"/>
            <a:ext cx="220663" cy="323850"/>
          </a:xfrm>
          <a:prstGeom prst="flowChartConnector">
            <a:avLst/>
          </a:prstGeom>
          <a:solidFill>
            <a:srgbClr val="008000"/>
          </a:solidFill>
          <a:ln w="9525" algn="ctr">
            <a:noFill/>
            <a:round/>
            <a:headEnd/>
            <a:tailEnd/>
          </a:ln>
        </p:spPr>
        <p:txBody>
          <a:bodyPr wrap="none" anchor="ctr"/>
          <a:lstStyle/>
          <a:p>
            <a:endParaRPr kumimoji="0" lang="zh-TW" altLang="en-US"/>
          </a:p>
        </p:txBody>
      </p:sp>
      <p:sp>
        <p:nvSpPr>
          <p:cNvPr id="474120" name="AutoShape 8"/>
          <p:cNvSpPr>
            <a:spLocks noChangeArrowheads="1"/>
          </p:cNvSpPr>
          <p:nvPr/>
        </p:nvSpPr>
        <p:spPr bwMode="auto">
          <a:xfrm>
            <a:off x="250825" y="1125538"/>
            <a:ext cx="2992438" cy="787400"/>
          </a:xfrm>
          <a:prstGeom prst="homePlate">
            <a:avLst>
              <a:gd name="adj" fmla="val 95010"/>
            </a:avLst>
          </a:prstGeom>
          <a:solidFill>
            <a:srgbClr val="FF9900"/>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b="1">
                <a:effectLst>
                  <a:outerShdw blurRad="38100" dist="38100" dir="2700000" algn="tl">
                    <a:srgbClr val="FFFFFF"/>
                  </a:outerShdw>
                </a:effectLst>
                <a:latin typeface="標楷體" pitchFamily="65" charset="-120"/>
                <a:ea typeface="標楷體" pitchFamily="65" charset="-120"/>
              </a:rPr>
              <a:t>保險費繳款單</a:t>
            </a:r>
          </a:p>
        </p:txBody>
      </p:sp>
      <p:sp>
        <p:nvSpPr>
          <p:cNvPr id="30729" name="AutoShape 9"/>
          <p:cNvSpPr>
            <a:spLocks noChangeArrowheads="1"/>
          </p:cNvSpPr>
          <p:nvPr/>
        </p:nvSpPr>
        <p:spPr bwMode="auto">
          <a:xfrm>
            <a:off x="1762125" y="4384675"/>
            <a:ext cx="220663" cy="323850"/>
          </a:xfrm>
          <a:prstGeom prst="flowChartConnector">
            <a:avLst/>
          </a:prstGeom>
          <a:solidFill>
            <a:srgbClr val="008000"/>
          </a:solidFill>
          <a:ln w="9525" algn="ctr">
            <a:noFill/>
            <a:round/>
            <a:headEnd/>
            <a:tailEnd/>
          </a:ln>
        </p:spPr>
        <p:txBody>
          <a:bodyPr wrap="none" anchor="ctr"/>
          <a:lstStyle/>
          <a:p>
            <a:endParaRPr kumimoji="0" lang="zh-TW" altLang="en-US"/>
          </a:p>
        </p:txBody>
      </p:sp>
      <p:sp>
        <p:nvSpPr>
          <p:cNvPr id="474122" name="AutoShape 10"/>
          <p:cNvSpPr>
            <a:spLocks noChangeArrowheads="1"/>
          </p:cNvSpPr>
          <p:nvPr/>
        </p:nvSpPr>
        <p:spPr bwMode="auto">
          <a:xfrm>
            <a:off x="4678363" y="1125538"/>
            <a:ext cx="4465637" cy="574675"/>
          </a:xfrm>
          <a:prstGeom prst="wedgeEllipseCallout">
            <a:avLst>
              <a:gd name="adj1" fmla="val -54481"/>
              <a:gd name="adj2" fmla="val 67954"/>
            </a:avLst>
          </a:prstGeom>
          <a:solidFill>
            <a:srgbClr val="000080"/>
          </a:solidFill>
          <a:ln w="9525" algn="ctr">
            <a:noFill/>
            <a:miter lim="800000"/>
            <a:headEnd/>
            <a:tailEnd/>
          </a:ln>
          <a:effectLst/>
        </p:spPr>
        <p:txBody>
          <a:bodyPr/>
          <a:lstStyle/>
          <a:p>
            <a:pPr algn="ctr">
              <a:defRPr/>
            </a:pPr>
            <a:r>
              <a:rPr kumimoji="0" lang="zh-TW" altLang="en-US" sz="2000" i="1">
                <a:solidFill>
                  <a:srgbClr val="FFFF00"/>
                </a:solidFill>
                <a:latin typeface="標楷體" pitchFamily="65" charset="-120"/>
                <a:ea typeface="標楷體" pitchFamily="65" charset="-120"/>
              </a:rPr>
              <a:t>轉帳代繳省時、便捷 </a:t>
            </a:r>
            <a:endParaRPr kumimoji="0" lang="zh-TW" altLang="en-US" sz="2000" i="1">
              <a:solidFill>
                <a:srgbClr val="FFFF00"/>
              </a:solidFill>
              <a:effectLst>
                <a:outerShdw blurRad="38100" dist="38100" dir="2700000" algn="tl">
                  <a:srgbClr val="000000"/>
                </a:outerShdw>
              </a:effectLst>
              <a:latin typeface="標楷體" pitchFamily="65" charset="-120"/>
              <a:ea typeface="標楷體" pitchFamily="65" charset="-120"/>
            </a:endParaRPr>
          </a:p>
        </p:txBody>
      </p:sp>
      <p:sp>
        <p:nvSpPr>
          <p:cNvPr id="474123" name="Rectangle 11"/>
          <p:cNvSpPr>
            <a:spLocks noChangeArrowheads="1"/>
          </p:cNvSpPr>
          <p:nvPr/>
        </p:nvSpPr>
        <p:spPr bwMode="auto">
          <a:xfrm>
            <a:off x="0" y="0"/>
            <a:ext cx="9144000" cy="647700"/>
          </a:xfrm>
          <a:prstGeom prst="rect">
            <a:avLst/>
          </a:prstGeom>
          <a:gradFill rotWithShape="0">
            <a:gsLst>
              <a:gs pos="0">
                <a:srgbClr val="990000"/>
              </a:gs>
              <a:gs pos="100000">
                <a:srgbClr val="E88B8B"/>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保險費繳款單之寄發及繳納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4122"/>
                                        </p:tgtEl>
                                        <p:attrNameLst>
                                          <p:attrName>style.visibility</p:attrName>
                                        </p:attrNameLst>
                                      </p:cBhvr>
                                      <p:to>
                                        <p:strVal val="visible"/>
                                      </p:to>
                                    </p:set>
                                    <p:animEffect transition="in" filter="wipe(down)">
                                      <p:cBhvr>
                                        <p:cTn id="7" dur="1000"/>
                                        <p:tgtEl>
                                          <p:spTgt spid="47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0"/>
          <p:cNvPicPr>
            <a:picLocks noChangeAspect="1" noChangeArrowheads="1"/>
          </p:cNvPicPr>
          <p:nvPr/>
        </p:nvPicPr>
        <p:blipFill>
          <a:blip r:embed="rId2" cstate="print"/>
          <a:srcRect/>
          <a:stretch>
            <a:fillRect/>
          </a:stretch>
        </p:blipFill>
        <p:spPr bwMode="auto">
          <a:xfrm>
            <a:off x="0" y="836613"/>
            <a:ext cx="9144000" cy="6021387"/>
          </a:xfrm>
          <a:prstGeom prst="rect">
            <a:avLst/>
          </a:prstGeom>
          <a:noFill/>
          <a:ln w="9525">
            <a:noFill/>
            <a:miter lim="800000"/>
            <a:headEnd/>
            <a:tailEnd/>
          </a:ln>
        </p:spPr>
      </p:pic>
      <p:sp>
        <p:nvSpPr>
          <p:cNvPr id="31747" name="投影片編號版面配置區 5"/>
          <p:cNvSpPr>
            <a:spLocks noGrp="1"/>
          </p:cNvSpPr>
          <p:nvPr>
            <p:ph type="sldNum" sz="quarter" idx="12"/>
          </p:nvPr>
        </p:nvSpPr>
        <p:spPr>
          <a:noFill/>
        </p:spPr>
        <p:txBody>
          <a:bodyPr/>
          <a:lstStyle/>
          <a:p>
            <a:fld id="{2E42C9F3-8B0E-402D-BFE6-7792FAAC16D8}" type="slidenum">
              <a:rPr lang="en-US" altLang="zh-TW" smtClean="0"/>
              <a:pPr/>
              <a:t>25</a:t>
            </a:fld>
            <a:endParaRPr lang="en-US" altLang="zh-TW" smtClean="0"/>
          </a:p>
        </p:txBody>
      </p:sp>
      <p:sp>
        <p:nvSpPr>
          <p:cNvPr id="475138" name="Text Box 2"/>
          <p:cNvSpPr txBox="1">
            <a:spLocks noChangeArrowheads="1"/>
          </p:cNvSpPr>
          <p:nvPr/>
        </p:nvSpPr>
        <p:spPr bwMode="auto">
          <a:xfrm>
            <a:off x="360363" y="0"/>
            <a:ext cx="4740275" cy="588963"/>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ea typeface="標楷體" pitchFamily="65" charset="-120"/>
              </a:rPr>
              <a:t>收到繳款單注意事項</a:t>
            </a:r>
            <a:r>
              <a:rPr lang="en-US" altLang="zh-TW">
                <a:solidFill>
                  <a:schemeClr val="bg1"/>
                </a:solidFill>
                <a:latin typeface="標楷體" pitchFamily="65" charset="-120"/>
                <a:ea typeface="標楷體" pitchFamily="65" charset="-120"/>
              </a:rPr>
              <a:t>(</a:t>
            </a:r>
            <a:r>
              <a:rPr lang="zh-TW" altLang="en-US">
                <a:solidFill>
                  <a:schemeClr val="bg1"/>
                </a:solidFill>
                <a:latin typeface="標楷體" pitchFamily="65" charset="-120"/>
                <a:ea typeface="標楷體" pitchFamily="65" charset="-120"/>
              </a:rPr>
              <a:t>一</a:t>
            </a:r>
            <a:r>
              <a:rPr lang="en-US" altLang="zh-TW">
                <a:solidFill>
                  <a:schemeClr val="bg1"/>
                </a:solidFill>
                <a:latin typeface="標楷體" pitchFamily="65" charset="-120"/>
                <a:ea typeface="標楷體" pitchFamily="65" charset="-120"/>
              </a:rPr>
              <a:t>)</a:t>
            </a:r>
          </a:p>
        </p:txBody>
      </p:sp>
      <p:pic>
        <p:nvPicPr>
          <p:cNvPr id="31749" name="Picture 3" descr="黃綠"/>
          <p:cNvPicPr>
            <a:picLocks noChangeAspect="1" noChangeArrowheads="1"/>
          </p:cNvPicPr>
          <p:nvPr/>
        </p:nvPicPr>
        <p:blipFill>
          <a:blip r:embed="rId3" cstate="print"/>
          <a:srcRect/>
          <a:stretch>
            <a:fillRect/>
          </a:stretch>
        </p:blipFill>
        <p:spPr bwMode="auto">
          <a:xfrm>
            <a:off x="0" y="0"/>
            <a:ext cx="411163" cy="434975"/>
          </a:xfrm>
          <a:prstGeom prst="rect">
            <a:avLst/>
          </a:prstGeom>
          <a:noFill/>
          <a:ln w="9525">
            <a:noFill/>
            <a:miter lim="800000"/>
            <a:headEnd/>
            <a:tailEnd/>
          </a:ln>
        </p:spPr>
      </p:pic>
      <p:pic>
        <p:nvPicPr>
          <p:cNvPr id="475141" name="Picture 5"/>
          <p:cNvPicPr>
            <a:picLocks noChangeAspect="1" noChangeArrowheads="1"/>
          </p:cNvPicPr>
          <p:nvPr/>
        </p:nvPicPr>
        <p:blipFill>
          <a:blip r:embed="rId4" cstate="print"/>
          <a:srcRect/>
          <a:stretch>
            <a:fillRect/>
          </a:stretch>
        </p:blipFill>
        <p:spPr bwMode="auto">
          <a:xfrm>
            <a:off x="323850" y="908050"/>
            <a:ext cx="3671888" cy="1296988"/>
          </a:xfrm>
          <a:prstGeom prst="rect">
            <a:avLst/>
          </a:prstGeom>
          <a:noFill/>
          <a:ln w="9525">
            <a:noFill/>
            <a:miter lim="800000"/>
            <a:headEnd/>
            <a:tailEnd/>
          </a:ln>
        </p:spPr>
      </p:pic>
      <p:pic>
        <p:nvPicPr>
          <p:cNvPr id="475145" name="Picture 9"/>
          <p:cNvPicPr>
            <a:picLocks noChangeAspect="1" noChangeArrowheads="1"/>
          </p:cNvPicPr>
          <p:nvPr/>
        </p:nvPicPr>
        <p:blipFill>
          <a:blip r:embed="rId5" cstate="print"/>
          <a:srcRect/>
          <a:stretch>
            <a:fillRect/>
          </a:stretch>
        </p:blipFill>
        <p:spPr bwMode="auto">
          <a:xfrm>
            <a:off x="4500563" y="836613"/>
            <a:ext cx="2374900" cy="1019175"/>
          </a:xfrm>
          <a:prstGeom prst="rect">
            <a:avLst/>
          </a:prstGeom>
          <a:noFill/>
          <a:ln w="9525">
            <a:noFill/>
            <a:miter lim="800000"/>
            <a:headEnd/>
            <a:tailEnd/>
          </a:ln>
        </p:spPr>
      </p:pic>
      <p:pic>
        <p:nvPicPr>
          <p:cNvPr id="475147" name="Picture 11"/>
          <p:cNvPicPr>
            <a:picLocks noChangeAspect="1" noChangeArrowheads="1"/>
          </p:cNvPicPr>
          <p:nvPr/>
        </p:nvPicPr>
        <p:blipFill>
          <a:blip r:embed="rId6" cstate="print"/>
          <a:srcRect/>
          <a:stretch>
            <a:fillRect/>
          </a:stretch>
        </p:blipFill>
        <p:spPr bwMode="auto">
          <a:xfrm>
            <a:off x="755650" y="2708275"/>
            <a:ext cx="7345363" cy="1728788"/>
          </a:xfrm>
          <a:prstGeom prst="rect">
            <a:avLst/>
          </a:prstGeom>
          <a:noFill/>
          <a:ln w="9525">
            <a:noFill/>
            <a:miter lim="800000"/>
            <a:headEnd/>
            <a:tailEnd/>
          </a:ln>
        </p:spPr>
      </p:pic>
      <p:sp>
        <p:nvSpPr>
          <p:cNvPr id="475142" name="AutoShape 6"/>
          <p:cNvSpPr>
            <a:spLocks noChangeArrowheads="1"/>
          </p:cNvSpPr>
          <p:nvPr/>
        </p:nvSpPr>
        <p:spPr bwMode="auto">
          <a:xfrm>
            <a:off x="3851275" y="1989138"/>
            <a:ext cx="1728788" cy="1008062"/>
          </a:xfrm>
          <a:prstGeom prst="wedgeRectCallout">
            <a:avLst>
              <a:gd name="adj1" fmla="val -41319"/>
              <a:gd name="adj2" fmla="val -78546"/>
            </a:avLst>
          </a:prstGeom>
          <a:solidFill>
            <a:srgbClr val="FFFF99"/>
          </a:solidFill>
          <a:ln w="50800" cap="rnd" algn="ctr">
            <a:solidFill>
              <a:srgbClr val="FF6600"/>
            </a:solidFill>
            <a:prstDash val="sysDot"/>
            <a:miter lim="800000"/>
            <a:headEnd/>
            <a:tailEnd/>
          </a:ln>
        </p:spPr>
        <p:txBody>
          <a:bodyPr anchor="ctr"/>
          <a:lstStyle/>
          <a:p>
            <a:pPr algn="ctr"/>
            <a:r>
              <a:rPr kumimoji="0" lang="zh-TW" altLang="en-US" sz="2000" b="1"/>
              <a:t>如有疑義可洽勞保局承辦人</a:t>
            </a:r>
          </a:p>
        </p:txBody>
      </p:sp>
      <p:sp>
        <p:nvSpPr>
          <p:cNvPr id="475146" name="AutoShape 10"/>
          <p:cNvSpPr>
            <a:spLocks noChangeArrowheads="1"/>
          </p:cNvSpPr>
          <p:nvPr/>
        </p:nvSpPr>
        <p:spPr bwMode="auto">
          <a:xfrm>
            <a:off x="6156325" y="1700213"/>
            <a:ext cx="2016125" cy="1008062"/>
          </a:xfrm>
          <a:prstGeom prst="wedgeRectCallout">
            <a:avLst>
              <a:gd name="adj1" fmla="val -46153"/>
              <a:gd name="adj2" fmla="val -72972"/>
            </a:avLst>
          </a:prstGeom>
          <a:solidFill>
            <a:srgbClr val="FFFF99"/>
          </a:solidFill>
          <a:ln w="50800" cap="rnd" algn="ctr">
            <a:solidFill>
              <a:srgbClr val="FF6600"/>
            </a:solidFill>
            <a:prstDash val="sysDot"/>
            <a:miter lim="800000"/>
            <a:headEnd/>
            <a:tailEnd/>
          </a:ln>
        </p:spPr>
        <p:txBody>
          <a:bodyPr anchor="ctr"/>
          <a:lstStyle/>
          <a:p>
            <a:pPr algn="ctr"/>
            <a:r>
              <a:rPr kumimoji="0" lang="zh-TW" altLang="en-US" sz="2000" b="1"/>
              <a:t>核對是否為自己公司的繳款單</a:t>
            </a:r>
          </a:p>
        </p:txBody>
      </p:sp>
      <p:sp>
        <p:nvSpPr>
          <p:cNvPr id="475148" name="AutoShape 12"/>
          <p:cNvSpPr>
            <a:spLocks noChangeArrowheads="1"/>
          </p:cNvSpPr>
          <p:nvPr/>
        </p:nvSpPr>
        <p:spPr bwMode="auto">
          <a:xfrm>
            <a:off x="6227763" y="4221163"/>
            <a:ext cx="1655762" cy="863600"/>
          </a:xfrm>
          <a:prstGeom prst="wedgeRectCallout">
            <a:avLst>
              <a:gd name="adj1" fmla="val -56806"/>
              <a:gd name="adj2" fmla="val -90625"/>
            </a:avLst>
          </a:prstGeom>
          <a:solidFill>
            <a:srgbClr val="FFFF99"/>
          </a:solidFill>
          <a:ln w="50800" cap="rnd" algn="ctr">
            <a:solidFill>
              <a:srgbClr val="FF6600"/>
            </a:solidFill>
            <a:prstDash val="sysDot"/>
            <a:miter lim="800000"/>
            <a:headEnd/>
            <a:tailEnd/>
          </a:ln>
        </p:spPr>
        <p:txBody>
          <a:bodyPr anchor="ctr"/>
          <a:lstStyle/>
          <a:p>
            <a:pPr algn="ctr"/>
            <a:r>
              <a:rPr kumimoji="0" lang="zh-TW" altLang="en-US" sz="2000" b="1"/>
              <a:t>核算金額是否正確</a:t>
            </a:r>
          </a:p>
        </p:txBody>
      </p:sp>
      <p:grpSp>
        <p:nvGrpSpPr>
          <p:cNvPr id="2" name="Group 15"/>
          <p:cNvGrpSpPr>
            <a:grpSpLocks/>
          </p:cNvGrpSpPr>
          <p:nvPr/>
        </p:nvGrpSpPr>
        <p:grpSpPr bwMode="auto">
          <a:xfrm>
            <a:off x="611188" y="5013325"/>
            <a:ext cx="5256212" cy="863600"/>
            <a:chOff x="204" y="3648"/>
            <a:chExt cx="3480" cy="672"/>
          </a:xfrm>
        </p:grpSpPr>
        <p:pic>
          <p:nvPicPr>
            <p:cNvPr id="31759" name="Picture 16"/>
            <p:cNvPicPr>
              <a:picLocks noChangeAspect="1" noChangeArrowheads="1"/>
            </p:cNvPicPr>
            <p:nvPr/>
          </p:nvPicPr>
          <p:blipFill>
            <a:blip r:embed="rId7" cstate="print"/>
            <a:srcRect/>
            <a:stretch>
              <a:fillRect/>
            </a:stretch>
          </p:blipFill>
          <p:spPr bwMode="auto">
            <a:xfrm>
              <a:off x="204" y="3648"/>
              <a:ext cx="3480" cy="672"/>
            </a:xfrm>
            <a:prstGeom prst="rect">
              <a:avLst/>
            </a:prstGeom>
            <a:noFill/>
            <a:ln w="9525">
              <a:noFill/>
              <a:miter lim="800000"/>
              <a:headEnd/>
              <a:tailEnd/>
            </a:ln>
          </p:spPr>
        </p:pic>
        <p:sp>
          <p:nvSpPr>
            <p:cNvPr id="31760" name="Line 17"/>
            <p:cNvSpPr>
              <a:spLocks noChangeShapeType="1"/>
            </p:cNvSpPr>
            <p:nvPr/>
          </p:nvSpPr>
          <p:spPr bwMode="auto">
            <a:xfrm>
              <a:off x="295" y="3702"/>
              <a:ext cx="3356" cy="618"/>
            </a:xfrm>
            <a:prstGeom prst="line">
              <a:avLst/>
            </a:prstGeom>
            <a:noFill/>
            <a:ln w="57150">
              <a:solidFill>
                <a:srgbClr val="FF0000"/>
              </a:solidFill>
              <a:round/>
              <a:headEnd/>
              <a:tailEnd/>
            </a:ln>
          </p:spPr>
          <p:txBody>
            <a:bodyPr/>
            <a:lstStyle/>
            <a:p>
              <a:endParaRPr lang="zh-TW" altLang="en-US"/>
            </a:p>
          </p:txBody>
        </p:sp>
        <p:sp>
          <p:nvSpPr>
            <p:cNvPr id="31761" name="Line 18"/>
            <p:cNvSpPr>
              <a:spLocks noChangeShapeType="1"/>
            </p:cNvSpPr>
            <p:nvPr/>
          </p:nvSpPr>
          <p:spPr bwMode="auto">
            <a:xfrm flipV="1">
              <a:off x="249" y="3702"/>
              <a:ext cx="3357" cy="618"/>
            </a:xfrm>
            <a:prstGeom prst="line">
              <a:avLst/>
            </a:prstGeom>
            <a:noFill/>
            <a:ln w="57150">
              <a:solidFill>
                <a:srgbClr val="FF0000"/>
              </a:solidFill>
              <a:round/>
              <a:headEnd/>
              <a:tailEnd/>
            </a:ln>
          </p:spPr>
          <p:txBody>
            <a:bodyPr/>
            <a:lstStyle/>
            <a:p>
              <a:endParaRPr lang="zh-TW" altLang="en-US"/>
            </a:p>
          </p:txBody>
        </p:sp>
      </p:grpSp>
      <p:pic>
        <p:nvPicPr>
          <p:cNvPr id="21" name="圖片 20"/>
          <p:cNvPicPr>
            <a:picLocks noChangeAspect="1" noChangeArrowheads="1"/>
          </p:cNvPicPr>
          <p:nvPr/>
        </p:nvPicPr>
        <p:blipFill>
          <a:blip r:embed="rId8" cstate="print"/>
          <a:srcRect/>
          <a:stretch>
            <a:fillRect/>
          </a:stretch>
        </p:blipFill>
        <p:spPr bwMode="auto">
          <a:xfrm>
            <a:off x="539750" y="5876925"/>
            <a:ext cx="5976938" cy="504825"/>
          </a:xfrm>
          <a:prstGeom prst="rect">
            <a:avLst/>
          </a:prstGeom>
          <a:noFill/>
          <a:ln w="9525">
            <a:noFill/>
            <a:miter lim="800000"/>
            <a:headEnd/>
            <a:tailEnd/>
          </a:ln>
        </p:spPr>
      </p:pic>
      <p:sp>
        <p:nvSpPr>
          <p:cNvPr id="23" name="AutoShape 14"/>
          <p:cNvSpPr>
            <a:spLocks noChangeArrowheads="1"/>
          </p:cNvSpPr>
          <p:nvPr/>
        </p:nvSpPr>
        <p:spPr bwMode="auto">
          <a:xfrm>
            <a:off x="1979613" y="3933825"/>
            <a:ext cx="3024187" cy="1008063"/>
          </a:xfrm>
          <a:prstGeom prst="wedgeRoundRectCallout">
            <a:avLst>
              <a:gd name="adj1" fmla="val -39273"/>
              <a:gd name="adj2" fmla="val 63324"/>
              <a:gd name="adj3" fmla="val 16667"/>
            </a:avLst>
          </a:prstGeom>
          <a:solidFill>
            <a:srgbClr val="FFFF99"/>
          </a:solidFill>
          <a:ln w="44450">
            <a:solidFill>
              <a:srgbClr val="FF6600"/>
            </a:solidFill>
            <a:prstDash val="sysDot"/>
            <a:miter lim="800000"/>
            <a:headEnd/>
            <a:tailEnd/>
          </a:ln>
        </p:spPr>
        <p:txBody>
          <a:bodyPr/>
          <a:lstStyle/>
          <a:p>
            <a:pPr algn="ctr"/>
            <a:r>
              <a:rPr kumimoji="0" lang="zh-TW" altLang="en-US" sz="2000" b="1"/>
              <a:t>轉帳代繳戶已取消</a:t>
            </a:r>
            <a:r>
              <a:rPr kumimoji="0" lang="en-US" altLang="zh-TW" sz="2000" b="1"/>
              <a:t>3</a:t>
            </a:r>
            <a:r>
              <a:rPr kumimoji="0" lang="zh-TW" altLang="en-US" sz="2000" b="1"/>
              <a:t>段式條碼，請勿再持單繳納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5145"/>
                                        </p:tgtEl>
                                        <p:attrNameLst>
                                          <p:attrName>style.visibility</p:attrName>
                                        </p:attrNameLst>
                                      </p:cBhvr>
                                      <p:to>
                                        <p:strVal val="visible"/>
                                      </p:to>
                                    </p:set>
                                    <p:anim calcmode="lin" valueType="num">
                                      <p:cBhvr additive="base">
                                        <p:cTn id="7" dur="1000" fill="hold"/>
                                        <p:tgtEl>
                                          <p:spTgt spid="475145"/>
                                        </p:tgtEl>
                                        <p:attrNameLst>
                                          <p:attrName>ppt_x</p:attrName>
                                        </p:attrNameLst>
                                      </p:cBhvr>
                                      <p:tavLst>
                                        <p:tav tm="0">
                                          <p:val>
                                            <p:strVal val="#ppt_x"/>
                                          </p:val>
                                        </p:tav>
                                        <p:tav tm="100000">
                                          <p:val>
                                            <p:strVal val="#ppt_x"/>
                                          </p:val>
                                        </p:tav>
                                      </p:tavLst>
                                    </p:anim>
                                    <p:anim calcmode="lin" valueType="num">
                                      <p:cBhvr additive="base">
                                        <p:cTn id="8" dur="1000" fill="hold"/>
                                        <p:tgtEl>
                                          <p:spTgt spid="475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5146"/>
                                        </p:tgtEl>
                                        <p:attrNameLst>
                                          <p:attrName>style.visibility</p:attrName>
                                        </p:attrNameLst>
                                      </p:cBhvr>
                                      <p:to>
                                        <p:strVal val="visible"/>
                                      </p:to>
                                    </p:set>
                                    <p:anim calcmode="lin" valueType="num">
                                      <p:cBhvr additive="base">
                                        <p:cTn id="13" dur="500" fill="hold"/>
                                        <p:tgtEl>
                                          <p:spTgt spid="475146"/>
                                        </p:tgtEl>
                                        <p:attrNameLst>
                                          <p:attrName>ppt_x</p:attrName>
                                        </p:attrNameLst>
                                      </p:cBhvr>
                                      <p:tavLst>
                                        <p:tav tm="0">
                                          <p:val>
                                            <p:strVal val="#ppt_x"/>
                                          </p:val>
                                        </p:tav>
                                        <p:tav tm="100000">
                                          <p:val>
                                            <p:strVal val="#ppt_x"/>
                                          </p:val>
                                        </p:tav>
                                      </p:tavLst>
                                    </p:anim>
                                    <p:anim calcmode="lin" valueType="num">
                                      <p:cBhvr additive="base">
                                        <p:cTn id="14" dur="500" fill="hold"/>
                                        <p:tgtEl>
                                          <p:spTgt spid="475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5141"/>
                                        </p:tgtEl>
                                        <p:attrNameLst>
                                          <p:attrName>style.visibility</p:attrName>
                                        </p:attrNameLst>
                                      </p:cBhvr>
                                      <p:to>
                                        <p:strVal val="visible"/>
                                      </p:to>
                                    </p:set>
                                    <p:anim calcmode="lin" valueType="num">
                                      <p:cBhvr additive="base">
                                        <p:cTn id="19" dur="500" fill="hold"/>
                                        <p:tgtEl>
                                          <p:spTgt spid="475141"/>
                                        </p:tgtEl>
                                        <p:attrNameLst>
                                          <p:attrName>ppt_x</p:attrName>
                                        </p:attrNameLst>
                                      </p:cBhvr>
                                      <p:tavLst>
                                        <p:tav tm="0">
                                          <p:val>
                                            <p:strVal val="#ppt_x"/>
                                          </p:val>
                                        </p:tav>
                                        <p:tav tm="100000">
                                          <p:val>
                                            <p:strVal val="#ppt_x"/>
                                          </p:val>
                                        </p:tav>
                                      </p:tavLst>
                                    </p:anim>
                                    <p:anim calcmode="lin" valueType="num">
                                      <p:cBhvr additive="base">
                                        <p:cTn id="20" dur="500" fill="hold"/>
                                        <p:tgtEl>
                                          <p:spTgt spid="4751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5142"/>
                                        </p:tgtEl>
                                        <p:attrNameLst>
                                          <p:attrName>style.visibility</p:attrName>
                                        </p:attrNameLst>
                                      </p:cBhvr>
                                      <p:to>
                                        <p:strVal val="visible"/>
                                      </p:to>
                                    </p:set>
                                    <p:anim calcmode="lin" valueType="num">
                                      <p:cBhvr additive="base">
                                        <p:cTn id="25" dur="500" fill="hold"/>
                                        <p:tgtEl>
                                          <p:spTgt spid="475142"/>
                                        </p:tgtEl>
                                        <p:attrNameLst>
                                          <p:attrName>ppt_x</p:attrName>
                                        </p:attrNameLst>
                                      </p:cBhvr>
                                      <p:tavLst>
                                        <p:tav tm="0">
                                          <p:val>
                                            <p:strVal val="#ppt_x"/>
                                          </p:val>
                                        </p:tav>
                                        <p:tav tm="100000">
                                          <p:val>
                                            <p:strVal val="#ppt_x"/>
                                          </p:val>
                                        </p:tav>
                                      </p:tavLst>
                                    </p:anim>
                                    <p:anim calcmode="lin" valueType="num">
                                      <p:cBhvr additive="base">
                                        <p:cTn id="26" dur="500" fill="hold"/>
                                        <p:tgtEl>
                                          <p:spTgt spid="4751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5147"/>
                                        </p:tgtEl>
                                        <p:attrNameLst>
                                          <p:attrName>style.visibility</p:attrName>
                                        </p:attrNameLst>
                                      </p:cBhvr>
                                      <p:to>
                                        <p:strVal val="visible"/>
                                      </p:to>
                                    </p:set>
                                    <p:anim calcmode="lin" valueType="num">
                                      <p:cBhvr additive="base">
                                        <p:cTn id="31" dur="500" fill="hold"/>
                                        <p:tgtEl>
                                          <p:spTgt spid="475147"/>
                                        </p:tgtEl>
                                        <p:attrNameLst>
                                          <p:attrName>ppt_x</p:attrName>
                                        </p:attrNameLst>
                                      </p:cBhvr>
                                      <p:tavLst>
                                        <p:tav tm="0">
                                          <p:val>
                                            <p:strVal val="#ppt_x"/>
                                          </p:val>
                                        </p:tav>
                                        <p:tav tm="100000">
                                          <p:val>
                                            <p:strVal val="#ppt_x"/>
                                          </p:val>
                                        </p:tav>
                                      </p:tavLst>
                                    </p:anim>
                                    <p:anim calcmode="lin" valueType="num">
                                      <p:cBhvr additive="base">
                                        <p:cTn id="32" dur="500" fill="hold"/>
                                        <p:tgtEl>
                                          <p:spTgt spid="4751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5148"/>
                                        </p:tgtEl>
                                        <p:attrNameLst>
                                          <p:attrName>style.visibility</p:attrName>
                                        </p:attrNameLst>
                                      </p:cBhvr>
                                      <p:to>
                                        <p:strVal val="visible"/>
                                      </p:to>
                                    </p:set>
                                    <p:animEffect transition="in" filter="blinds(horizontal)">
                                      <p:cBhvr>
                                        <p:cTn id="37" dur="500"/>
                                        <p:tgtEl>
                                          <p:spTgt spid="47514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par>
                                <p:cTn id="43" presetID="3"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2" grpId="0" animBg="1"/>
      <p:bldP spid="475146" grpId="0" animBg="1"/>
      <p:bldP spid="4751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5" descr="異動明細"/>
          <p:cNvPicPr>
            <a:picLocks noChangeAspect="1" noChangeArrowheads="1"/>
          </p:cNvPicPr>
          <p:nvPr/>
        </p:nvPicPr>
        <p:blipFill>
          <a:blip r:embed="rId2" cstate="print"/>
          <a:srcRect/>
          <a:stretch>
            <a:fillRect/>
          </a:stretch>
        </p:blipFill>
        <p:spPr bwMode="auto">
          <a:xfrm>
            <a:off x="0" y="692150"/>
            <a:ext cx="9129713" cy="6156325"/>
          </a:xfrm>
          <a:prstGeom prst="rect">
            <a:avLst/>
          </a:prstGeom>
          <a:noFill/>
          <a:ln w="9525">
            <a:noFill/>
            <a:miter lim="800000"/>
            <a:headEnd/>
            <a:tailEnd/>
          </a:ln>
        </p:spPr>
      </p:pic>
      <p:sp>
        <p:nvSpPr>
          <p:cNvPr id="32771" name="投影片編號版面配置區 5"/>
          <p:cNvSpPr>
            <a:spLocks noGrp="1"/>
          </p:cNvSpPr>
          <p:nvPr>
            <p:ph type="sldNum" sz="quarter" idx="12"/>
          </p:nvPr>
        </p:nvSpPr>
        <p:spPr>
          <a:noFill/>
        </p:spPr>
        <p:txBody>
          <a:bodyPr/>
          <a:lstStyle/>
          <a:p>
            <a:fld id="{4F106871-C98B-468E-BE57-A61E0730963B}" type="slidenum">
              <a:rPr lang="en-US" altLang="zh-TW" smtClean="0"/>
              <a:pPr/>
              <a:t>26</a:t>
            </a:fld>
            <a:endParaRPr lang="en-US" altLang="zh-TW" smtClean="0"/>
          </a:p>
        </p:txBody>
      </p:sp>
      <p:sp>
        <p:nvSpPr>
          <p:cNvPr id="32772" name="Rectangle 2"/>
          <p:cNvSpPr>
            <a:spLocks noChangeArrowheads="1"/>
          </p:cNvSpPr>
          <p:nvPr/>
        </p:nvSpPr>
        <p:spPr bwMode="auto">
          <a:xfrm>
            <a:off x="563563" y="206375"/>
            <a:ext cx="4795837" cy="558800"/>
          </a:xfrm>
          <a:prstGeom prst="rect">
            <a:avLst/>
          </a:prstGeom>
          <a:noFill/>
          <a:ln w="28575">
            <a:solidFill>
              <a:srgbClr val="333399"/>
            </a:solidFill>
            <a:miter lim="800000"/>
            <a:headEnd/>
            <a:tailEnd/>
          </a:ln>
        </p:spPr>
        <p:txBody>
          <a:bodyPr wrap="none" anchor="ctr"/>
          <a:lstStyle/>
          <a:p>
            <a:endParaRPr kumimoji="0" lang="zh-TW" altLang="en-US"/>
          </a:p>
        </p:txBody>
      </p:sp>
      <p:sp>
        <p:nvSpPr>
          <p:cNvPr id="348163" name="Text Box 3"/>
          <p:cNvSpPr txBox="1">
            <a:spLocks noChangeArrowheads="1"/>
          </p:cNvSpPr>
          <p:nvPr/>
        </p:nvSpPr>
        <p:spPr bwMode="auto">
          <a:xfrm>
            <a:off x="442913" y="152400"/>
            <a:ext cx="4705350" cy="588963"/>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latin typeface="標楷體" pitchFamily="65" charset="-120"/>
                <a:ea typeface="標楷體" pitchFamily="65" charset="-120"/>
              </a:rPr>
              <a:t>收到繳款單注意事項</a:t>
            </a:r>
            <a:r>
              <a:rPr lang="en-US" altLang="zh-TW" sz="3200">
                <a:solidFill>
                  <a:schemeClr val="bg1"/>
                </a:solidFill>
                <a:latin typeface="標楷體" pitchFamily="65" charset="-120"/>
                <a:ea typeface="標楷體" pitchFamily="65" charset="-120"/>
              </a:rPr>
              <a:t>(</a:t>
            </a:r>
            <a:r>
              <a:rPr lang="zh-TW" altLang="en-US" sz="3200">
                <a:solidFill>
                  <a:schemeClr val="bg1"/>
                </a:solidFill>
                <a:latin typeface="標楷體" pitchFamily="65" charset="-120"/>
                <a:ea typeface="標楷體" pitchFamily="65" charset="-120"/>
              </a:rPr>
              <a:t>二</a:t>
            </a:r>
            <a:r>
              <a:rPr lang="en-US" altLang="zh-TW" sz="3200">
                <a:solidFill>
                  <a:schemeClr val="bg1"/>
                </a:solidFill>
                <a:latin typeface="標楷體" pitchFamily="65" charset="-120"/>
                <a:ea typeface="標楷體" pitchFamily="65" charset="-120"/>
              </a:rPr>
              <a:t>)</a:t>
            </a:r>
          </a:p>
        </p:txBody>
      </p:sp>
      <p:pic>
        <p:nvPicPr>
          <p:cNvPr id="32774" name="Picture 4" descr="黃綠"/>
          <p:cNvPicPr>
            <a:picLocks noChangeAspect="1" noChangeArrowheads="1"/>
          </p:cNvPicPr>
          <p:nvPr/>
        </p:nvPicPr>
        <p:blipFill>
          <a:blip r:embed="rId3" cstate="print"/>
          <a:srcRect/>
          <a:stretch>
            <a:fillRect/>
          </a:stretch>
        </p:blipFill>
        <p:spPr bwMode="auto">
          <a:xfrm>
            <a:off x="0" y="0"/>
            <a:ext cx="411163" cy="434975"/>
          </a:xfrm>
          <a:prstGeom prst="rect">
            <a:avLst/>
          </a:prstGeom>
          <a:noFill/>
          <a:ln w="9525">
            <a:noFill/>
            <a:miter lim="800000"/>
            <a:headEnd/>
            <a:tailEnd/>
          </a:ln>
        </p:spPr>
      </p:pic>
      <p:pic>
        <p:nvPicPr>
          <p:cNvPr id="348167" name="Picture 7" descr="7"/>
          <p:cNvPicPr>
            <a:picLocks noChangeAspect="1" noChangeArrowheads="1"/>
          </p:cNvPicPr>
          <p:nvPr/>
        </p:nvPicPr>
        <p:blipFill>
          <a:blip r:embed="rId4" cstate="print"/>
          <a:srcRect/>
          <a:stretch>
            <a:fillRect/>
          </a:stretch>
        </p:blipFill>
        <p:spPr bwMode="auto">
          <a:xfrm>
            <a:off x="250825" y="2708275"/>
            <a:ext cx="7777163" cy="2592388"/>
          </a:xfrm>
          <a:prstGeom prst="rect">
            <a:avLst/>
          </a:prstGeom>
          <a:noFill/>
          <a:ln w="9525">
            <a:noFill/>
            <a:miter lim="800000"/>
            <a:headEnd/>
            <a:tailEnd/>
          </a:ln>
        </p:spPr>
      </p:pic>
      <p:pic>
        <p:nvPicPr>
          <p:cNvPr id="348166" name="Picture 6" descr="6"/>
          <p:cNvPicPr>
            <a:picLocks noChangeAspect="1" noChangeArrowheads="1"/>
          </p:cNvPicPr>
          <p:nvPr/>
        </p:nvPicPr>
        <p:blipFill>
          <a:blip r:embed="rId5" cstate="print"/>
          <a:srcRect/>
          <a:stretch>
            <a:fillRect/>
          </a:stretch>
        </p:blipFill>
        <p:spPr bwMode="auto">
          <a:xfrm>
            <a:off x="250825" y="1412875"/>
            <a:ext cx="7634288" cy="2303463"/>
          </a:xfrm>
          <a:prstGeom prst="rect">
            <a:avLst/>
          </a:prstGeom>
          <a:noFill/>
          <a:ln w="9525">
            <a:noFill/>
            <a:miter lim="800000"/>
            <a:headEnd/>
            <a:tailEnd/>
          </a:ln>
        </p:spPr>
      </p:pic>
      <p:grpSp>
        <p:nvGrpSpPr>
          <p:cNvPr id="2" name="Group 8"/>
          <p:cNvGrpSpPr>
            <a:grpSpLocks/>
          </p:cNvGrpSpPr>
          <p:nvPr/>
        </p:nvGrpSpPr>
        <p:grpSpPr bwMode="auto">
          <a:xfrm>
            <a:off x="5580063" y="3068638"/>
            <a:ext cx="3376612" cy="1593850"/>
            <a:chOff x="4813" y="1824"/>
            <a:chExt cx="1295" cy="884"/>
          </a:xfrm>
        </p:grpSpPr>
        <p:sp>
          <p:nvSpPr>
            <p:cNvPr id="348169" name="AutoShape 9"/>
            <p:cNvSpPr>
              <a:spLocks noChangeArrowheads="1"/>
            </p:cNvSpPr>
            <p:nvPr/>
          </p:nvSpPr>
          <p:spPr bwMode="auto">
            <a:xfrm>
              <a:off x="4813" y="1824"/>
              <a:ext cx="1295" cy="884"/>
            </a:xfrm>
            <a:prstGeom prst="wedgeRectCallout">
              <a:avLst>
                <a:gd name="adj1" fmla="val -53245"/>
                <a:gd name="adj2" fmla="val -86088"/>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32782" name="Text Box 10"/>
            <p:cNvSpPr txBox="1">
              <a:spLocks noChangeArrowheads="1"/>
            </p:cNvSpPr>
            <p:nvPr/>
          </p:nvSpPr>
          <p:spPr bwMode="auto">
            <a:xfrm>
              <a:off x="4916" y="1831"/>
              <a:ext cx="1155" cy="676"/>
            </a:xfrm>
            <a:prstGeom prst="rect">
              <a:avLst/>
            </a:prstGeom>
            <a:noFill/>
            <a:ln w="9525" algn="ctr">
              <a:noFill/>
              <a:miter lim="800000"/>
              <a:headEnd/>
              <a:tailEnd/>
            </a:ln>
          </p:spPr>
          <p:txBody>
            <a:bodyPr>
              <a:spAutoFit/>
            </a:bodyPr>
            <a:lstStyle/>
            <a:p>
              <a:pPr marL="171450">
                <a:spcBef>
                  <a:spcPct val="50000"/>
                </a:spcBef>
              </a:pPr>
              <a:r>
                <a:rPr kumimoji="0" lang="en-US" altLang="zh-TW" sz="2400">
                  <a:latin typeface="標楷體" pitchFamily="65" charset="-120"/>
                  <a:ea typeface="標楷體" pitchFamily="65" charset="-120"/>
                </a:rPr>
                <a:t> </a:t>
              </a:r>
              <a:r>
                <a:rPr kumimoji="0" lang="zh-TW" altLang="en-US" sz="2000">
                  <a:latin typeface="標楷體" pitchFamily="65" charset="-120"/>
                  <a:ea typeface="標楷體" pitchFamily="65" charset="-120"/>
                </a:rPr>
                <a:t>按薪資等級核對人數</a:t>
              </a:r>
            </a:p>
            <a:p>
              <a:pPr marL="171450">
                <a:spcBef>
                  <a:spcPct val="50000"/>
                </a:spcBef>
              </a:pPr>
              <a:r>
                <a:rPr kumimoji="0" lang="zh-TW" altLang="en-US" sz="2000">
                  <a:latin typeface="標楷體" pitchFamily="65" charset="-120"/>
                  <a:ea typeface="標楷體" pitchFamily="65" charset="-120"/>
                </a:rPr>
                <a:t> 注意是否有</a:t>
              </a:r>
            </a:p>
            <a:p>
              <a:pPr marL="171450"/>
              <a:r>
                <a:rPr kumimoji="0" lang="zh-TW" altLang="en-US" sz="2000">
                  <a:latin typeface="標楷體" pitchFamily="65" charset="-120"/>
                  <a:ea typeface="標楷體" pitchFamily="65" charset="-120"/>
                </a:rPr>
                <a:t> 「</a:t>
              </a:r>
              <a:r>
                <a:rPr kumimoji="0" lang="zh-TW" altLang="en-US" sz="2000">
                  <a:solidFill>
                    <a:srgbClr val="FF0000"/>
                  </a:solidFill>
                  <a:latin typeface="標楷體" pitchFamily="65" charset="-120"/>
                  <a:ea typeface="標楷體" pitchFamily="65" charset="-120"/>
                </a:rPr>
                <a:t>不適用就保</a:t>
              </a:r>
              <a:r>
                <a:rPr kumimoji="0" lang="zh-TW" altLang="en-US" sz="2000">
                  <a:latin typeface="標楷體" pitchFamily="65" charset="-120"/>
                  <a:ea typeface="標楷體" pitchFamily="65" charset="-120"/>
                </a:rPr>
                <a:t>」人員</a:t>
              </a:r>
              <a:endParaRPr kumimoji="0" lang="zh-TW" altLang="zh-TW" sz="2000">
                <a:latin typeface="標楷體" pitchFamily="65" charset="-120"/>
                <a:ea typeface="標楷體" pitchFamily="65" charset="-120"/>
              </a:endParaRPr>
            </a:p>
          </p:txBody>
        </p:sp>
        <p:sp>
          <p:nvSpPr>
            <p:cNvPr id="348171" name="AutoShape 11"/>
            <p:cNvSpPr>
              <a:spLocks noChangeArrowheads="1"/>
            </p:cNvSpPr>
            <p:nvPr/>
          </p:nvSpPr>
          <p:spPr bwMode="auto">
            <a:xfrm>
              <a:off x="4918" y="1893"/>
              <a:ext cx="74" cy="137"/>
            </a:xfrm>
            <a:prstGeom prst="star5">
              <a:avLst/>
            </a:prstGeom>
            <a:solidFill>
              <a:srgbClr val="FFFF99"/>
            </a:solidFill>
            <a:ln w="50800" algn="ctr">
              <a:solidFill>
                <a:srgbClr val="800000"/>
              </a:solidFill>
              <a:prstDash val="sysDot"/>
              <a:miter lim="800000"/>
              <a:headEnd/>
              <a:tailEnd/>
            </a:ln>
            <a:effectLst/>
          </p:spPr>
          <p:txBody>
            <a:bodyPr wrap="none" anchor="ctr"/>
            <a:lstStyle/>
            <a:p>
              <a:pPr>
                <a:defRPr/>
              </a:pPr>
              <a:endParaRPr kumimoji="0" lang="zh-TW" altLang="en-US">
                <a:ea typeface="新細明體" pitchFamily="18" charset="-120"/>
              </a:endParaRPr>
            </a:p>
          </p:txBody>
        </p:sp>
        <p:sp>
          <p:nvSpPr>
            <p:cNvPr id="348172" name="AutoShape 12"/>
            <p:cNvSpPr>
              <a:spLocks noChangeArrowheads="1"/>
            </p:cNvSpPr>
            <p:nvPr/>
          </p:nvSpPr>
          <p:spPr bwMode="auto">
            <a:xfrm>
              <a:off x="4945" y="2276"/>
              <a:ext cx="74" cy="137"/>
            </a:xfrm>
            <a:prstGeom prst="star5">
              <a:avLst/>
            </a:prstGeom>
            <a:solidFill>
              <a:srgbClr val="FFFF99"/>
            </a:solidFill>
            <a:ln w="50800" algn="ctr">
              <a:solidFill>
                <a:srgbClr val="800000"/>
              </a:solidFill>
              <a:prstDash val="sysDot"/>
              <a:miter lim="800000"/>
              <a:headEnd/>
              <a:tailEnd/>
            </a:ln>
            <a:effectLst/>
          </p:spPr>
          <p:txBody>
            <a:bodyPr wrap="none" anchor="ctr"/>
            <a:lstStyle/>
            <a:p>
              <a:pPr>
                <a:defRPr/>
              </a:pPr>
              <a:endParaRPr kumimoji="0" lang="zh-TW" altLang="en-US">
                <a:ea typeface="新細明體" pitchFamily="18" charset="-120"/>
              </a:endParaRPr>
            </a:p>
          </p:txBody>
        </p:sp>
      </p:grpSp>
      <p:grpSp>
        <p:nvGrpSpPr>
          <p:cNvPr id="3" name="Group 13"/>
          <p:cNvGrpSpPr>
            <a:grpSpLocks/>
          </p:cNvGrpSpPr>
          <p:nvPr/>
        </p:nvGrpSpPr>
        <p:grpSpPr bwMode="auto">
          <a:xfrm>
            <a:off x="684213" y="1196975"/>
            <a:ext cx="2682875" cy="1455738"/>
            <a:chOff x="138" y="448"/>
            <a:chExt cx="1190" cy="1189"/>
          </a:xfrm>
        </p:grpSpPr>
        <p:sp>
          <p:nvSpPr>
            <p:cNvPr id="348174" name="AutoShape 14"/>
            <p:cNvSpPr>
              <a:spLocks noChangeArrowheads="1"/>
            </p:cNvSpPr>
            <p:nvPr/>
          </p:nvSpPr>
          <p:spPr bwMode="auto">
            <a:xfrm flipH="1">
              <a:off x="138" y="448"/>
              <a:ext cx="1190" cy="1189"/>
            </a:xfrm>
            <a:prstGeom prst="wedgeRectCallout">
              <a:avLst>
                <a:gd name="adj1" fmla="val -90088"/>
                <a:gd name="adj2" fmla="val 82884"/>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32780" name="Text Box 15"/>
            <p:cNvSpPr txBox="1">
              <a:spLocks noChangeArrowheads="1"/>
            </p:cNvSpPr>
            <p:nvPr/>
          </p:nvSpPr>
          <p:spPr bwMode="auto">
            <a:xfrm flipH="1">
              <a:off x="170" y="565"/>
              <a:ext cx="1120" cy="970"/>
            </a:xfrm>
            <a:prstGeom prst="rect">
              <a:avLst/>
            </a:prstGeom>
            <a:noFill/>
            <a:ln w="9525" algn="ctr">
              <a:noFill/>
              <a:miter lim="800000"/>
              <a:headEnd/>
              <a:tailEnd/>
            </a:ln>
          </p:spPr>
          <p:txBody>
            <a:bodyPr>
              <a:spAutoFit/>
            </a:bodyPr>
            <a:lstStyle/>
            <a:p>
              <a:pPr marL="171450">
                <a:spcBef>
                  <a:spcPct val="50000"/>
                </a:spcBef>
              </a:pPr>
              <a:r>
                <a:rPr kumimoji="0" lang="zh-TW" altLang="en-US" sz="2400">
                  <a:latin typeface="標楷體" pitchFamily="65" charset="-120"/>
                  <a:ea typeface="標楷體" pitchFamily="65" charset="-120"/>
                </a:rPr>
                <a:t>核對本月加保、退保、薪調的人員名單</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48166"/>
                                        </p:tgtEl>
                                        <p:attrNameLst>
                                          <p:attrName>style.visibility</p:attrName>
                                        </p:attrNameLst>
                                      </p:cBhvr>
                                      <p:to>
                                        <p:strVal val="visible"/>
                                      </p:to>
                                    </p:set>
                                    <p:anim calcmode="lin" valueType="num">
                                      <p:cBhvr>
                                        <p:cTn id="7" dur="1000" fill="hold"/>
                                        <p:tgtEl>
                                          <p:spTgt spid="348166"/>
                                        </p:tgtEl>
                                        <p:attrNameLst>
                                          <p:attrName>ppt_w</p:attrName>
                                        </p:attrNameLst>
                                      </p:cBhvr>
                                      <p:tavLst>
                                        <p:tav tm="0">
                                          <p:val>
                                            <p:fltVal val="0"/>
                                          </p:val>
                                        </p:tav>
                                        <p:tav tm="100000">
                                          <p:val>
                                            <p:strVal val="#ppt_w"/>
                                          </p:val>
                                        </p:tav>
                                      </p:tavLst>
                                    </p:anim>
                                    <p:anim calcmode="lin" valueType="num">
                                      <p:cBhvr>
                                        <p:cTn id="8" dur="1000" fill="hold"/>
                                        <p:tgtEl>
                                          <p:spTgt spid="348166"/>
                                        </p:tgtEl>
                                        <p:attrNameLst>
                                          <p:attrName>ppt_h</p:attrName>
                                        </p:attrNameLst>
                                      </p:cBhvr>
                                      <p:tavLst>
                                        <p:tav tm="0">
                                          <p:val>
                                            <p:fltVal val="0"/>
                                          </p:val>
                                        </p:tav>
                                        <p:tav tm="100000">
                                          <p:val>
                                            <p:strVal val="#ppt_h"/>
                                          </p:val>
                                        </p:tav>
                                      </p:tavLst>
                                    </p:anim>
                                    <p:anim calcmode="lin" valueType="num">
                                      <p:cBhvr>
                                        <p:cTn id="9" dur="1000" fill="hold"/>
                                        <p:tgtEl>
                                          <p:spTgt spid="348166"/>
                                        </p:tgtEl>
                                        <p:attrNameLst>
                                          <p:attrName>style.rotation</p:attrName>
                                        </p:attrNameLst>
                                      </p:cBhvr>
                                      <p:tavLst>
                                        <p:tav tm="0">
                                          <p:val>
                                            <p:fltVal val="90"/>
                                          </p:val>
                                        </p:tav>
                                        <p:tav tm="100000">
                                          <p:val>
                                            <p:fltVal val="0"/>
                                          </p:val>
                                        </p:tav>
                                      </p:tavLst>
                                    </p:anim>
                                    <p:animEffect transition="in" filter="fade">
                                      <p:cBhvr>
                                        <p:cTn id="10" dur="1000"/>
                                        <p:tgtEl>
                                          <p:spTgt spid="348166"/>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iterate type="lt">
                                    <p:tmPct val="0"/>
                                  </p:iterate>
                                  <p:childTnLst>
                                    <p:animEffect transition="out" filter="fade">
                                      <p:cBhvr>
                                        <p:cTn id="19" dur="1000"/>
                                        <p:tgtEl>
                                          <p:spTgt spid="348166"/>
                                        </p:tgtEl>
                                      </p:cBhvr>
                                    </p:animEffect>
                                    <p:set>
                                      <p:cBhvr>
                                        <p:cTn id="20" dur="1" fill="hold">
                                          <p:stCondLst>
                                            <p:cond delay="999"/>
                                          </p:stCondLst>
                                        </p:cTn>
                                        <p:tgtEl>
                                          <p:spTgt spid="34816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348167"/>
                                        </p:tgtEl>
                                        <p:attrNameLst>
                                          <p:attrName>style.visibility</p:attrName>
                                        </p:attrNameLst>
                                      </p:cBhvr>
                                      <p:to>
                                        <p:strVal val="visible"/>
                                      </p:to>
                                    </p:set>
                                    <p:anim calcmode="lin" valueType="num">
                                      <p:cBhvr>
                                        <p:cTn id="26" dur="1000" fill="hold"/>
                                        <p:tgtEl>
                                          <p:spTgt spid="348167"/>
                                        </p:tgtEl>
                                        <p:attrNameLst>
                                          <p:attrName>ppt_w</p:attrName>
                                        </p:attrNameLst>
                                      </p:cBhvr>
                                      <p:tavLst>
                                        <p:tav tm="0">
                                          <p:val>
                                            <p:fltVal val="0"/>
                                          </p:val>
                                        </p:tav>
                                        <p:tav tm="100000">
                                          <p:val>
                                            <p:strVal val="#ppt_w"/>
                                          </p:val>
                                        </p:tav>
                                      </p:tavLst>
                                    </p:anim>
                                    <p:anim calcmode="lin" valueType="num">
                                      <p:cBhvr>
                                        <p:cTn id="27" dur="1000" fill="hold"/>
                                        <p:tgtEl>
                                          <p:spTgt spid="348167"/>
                                        </p:tgtEl>
                                        <p:attrNameLst>
                                          <p:attrName>ppt_h</p:attrName>
                                        </p:attrNameLst>
                                      </p:cBhvr>
                                      <p:tavLst>
                                        <p:tav tm="0">
                                          <p:val>
                                            <p:fltVal val="0"/>
                                          </p:val>
                                        </p:tav>
                                        <p:tav tm="100000">
                                          <p:val>
                                            <p:strVal val="#ppt_h"/>
                                          </p:val>
                                        </p:tav>
                                      </p:tavLst>
                                    </p:anim>
                                    <p:anim calcmode="lin" valueType="num">
                                      <p:cBhvr>
                                        <p:cTn id="28" dur="1000" fill="hold"/>
                                        <p:tgtEl>
                                          <p:spTgt spid="348167"/>
                                        </p:tgtEl>
                                        <p:attrNameLst>
                                          <p:attrName>style.rotation</p:attrName>
                                        </p:attrNameLst>
                                      </p:cBhvr>
                                      <p:tavLst>
                                        <p:tav tm="0">
                                          <p:val>
                                            <p:fltVal val="90"/>
                                          </p:val>
                                        </p:tav>
                                        <p:tav tm="100000">
                                          <p:val>
                                            <p:fltVal val="0"/>
                                          </p:val>
                                        </p:tav>
                                      </p:tavLst>
                                    </p:anim>
                                    <p:animEffect transition="in" filter="fade">
                                      <p:cBhvr>
                                        <p:cTn id="29" dur="1000"/>
                                        <p:tgtEl>
                                          <p:spTgt spid="348167"/>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fill="hold"/>
                                        <p:tgtEl>
                                          <p:spTgt spid="3"/>
                                        </p:tgtEl>
                                        <p:attrNameLst>
                                          <p:attrName>ppt_x</p:attrName>
                                        </p:attrNameLst>
                                      </p:cBhvr>
                                      <p:tavLst>
                                        <p:tav tm="0">
                                          <p:val>
                                            <p:strVal val="#ppt_x"/>
                                          </p:val>
                                        </p:tav>
                                        <p:tav tm="100000">
                                          <p:val>
                                            <p:strVal val="#ppt_x"/>
                                          </p:val>
                                        </p:tav>
                                      </p:tavLst>
                                    </p:anim>
                                    <p:anim calcmode="lin" valueType="num">
                                      <p:cBhvr additive="base">
                                        <p:cTn id="3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p:spPr>
        <p:txBody>
          <a:bodyPr/>
          <a:lstStyle/>
          <a:p>
            <a:fld id="{74080774-DE86-47EF-B804-9195164095E8}" type="slidenum">
              <a:rPr lang="en-US" altLang="zh-TW" smtClean="0"/>
              <a:pPr/>
              <a:t>27</a:t>
            </a:fld>
            <a:endParaRPr lang="en-US" altLang="zh-TW" smtClean="0"/>
          </a:p>
        </p:txBody>
      </p:sp>
      <p:grpSp>
        <p:nvGrpSpPr>
          <p:cNvPr id="2" name="Group 2"/>
          <p:cNvGrpSpPr>
            <a:grpSpLocks/>
          </p:cNvGrpSpPr>
          <p:nvPr/>
        </p:nvGrpSpPr>
        <p:grpSpPr bwMode="auto">
          <a:xfrm>
            <a:off x="2125663" y="2349500"/>
            <a:ext cx="1409700" cy="1211263"/>
            <a:chOff x="1333" y="1764"/>
            <a:chExt cx="888" cy="763"/>
          </a:xfrm>
        </p:grpSpPr>
        <p:sp>
          <p:nvSpPr>
            <p:cNvPr id="33826" name="Text Box 3"/>
            <p:cNvSpPr txBox="1">
              <a:spLocks noChangeArrowheads="1"/>
            </p:cNvSpPr>
            <p:nvPr/>
          </p:nvSpPr>
          <p:spPr bwMode="auto">
            <a:xfrm>
              <a:off x="1333" y="1901"/>
              <a:ext cx="846" cy="518"/>
            </a:xfrm>
            <a:prstGeom prst="rect">
              <a:avLst/>
            </a:prstGeom>
            <a:noFill/>
            <a:ln w="76200" algn="ctr">
              <a:noFill/>
              <a:prstDash val="sysDot"/>
              <a:miter lim="800000"/>
              <a:headEnd/>
              <a:tailEnd/>
            </a:ln>
          </p:spPr>
          <p:txBody>
            <a:bodyPr>
              <a:spAutoFit/>
            </a:bodyPr>
            <a:lstStyle/>
            <a:p>
              <a:pPr algn="ctr">
                <a:spcBef>
                  <a:spcPct val="50000"/>
                </a:spcBef>
              </a:pPr>
              <a:r>
                <a:rPr lang="zh-TW" altLang="en-US" sz="2400">
                  <a:solidFill>
                    <a:srgbClr val="FF0000"/>
                  </a:solidFill>
                  <a:ea typeface="標楷體" pitchFamily="65" charset="-120"/>
                </a:rPr>
                <a:t>繳款單補單</a:t>
              </a:r>
            </a:p>
          </p:txBody>
        </p:sp>
        <p:sp>
          <p:nvSpPr>
            <p:cNvPr id="33827" name="AutoShape 4"/>
            <p:cNvSpPr>
              <a:spLocks noChangeArrowheads="1"/>
            </p:cNvSpPr>
            <p:nvPr/>
          </p:nvSpPr>
          <p:spPr bwMode="auto">
            <a:xfrm>
              <a:off x="1388" y="1764"/>
              <a:ext cx="833" cy="763"/>
            </a:xfrm>
            <a:prstGeom prst="flowChartMultidocument">
              <a:avLst/>
            </a:prstGeom>
            <a:noFill/>
            <a:ln w="28575">
              <a:solidFill>
                <a:srgbClr val="800080"/>
              </a:solidFill>
              <a:miter lim="800000"/>
              <a:headEnd/>
              <a:tailEnd/>
            </a:ln>
          </p:spPr>
          <p:txBody>
            <a:bodyPr anchor="ctr">
              <a:spAutoFit/>
            </a:bodyPr>
            <a:lstStyle/>
            <a:p>
              <a:endParaRPr kumimoji="0" lang="zh-TW" altLang="en-US"/>
            </a:p>
          </p:txBody>
        </p:sp>
      </p:grpSp>
      <p:grpSp>
        <p:nvGrpSpPr>
          <p:cNvPr id="3" name="Group 5"/>
          <p:cNvGrpSpPr>
            <a:grpSpLocks/>
          </p:cNvGrpSpPr>
          <p:nvPr/>
        </p:nvGrpSpPr>
        <p:grpSpPr bwMode="auto">
          <a:xfrm>
            <a:off x="6157913" y="1773238"/>
            <a:ext cx="2184400" cy="1439862"/>
            <a:chOff x="3891" y="1461"/>
            <a:chExt cx="1376" cy="1133"/>
          </a:xfrm>
        </p:grpSpPr>
        <p:sp>
          <p:nvSpPr>
            <p:cNvPr id="349190" name="Text Box 6"/>
            <p:cNvSpPr txBox="1">
              <a:spLocks noChangeArrowheads="1"/>
            </p:cNvSpPr>
            <p:nvPr/>
          </p:nvSpPr>
          <p:spPr bwMode="auto">
            <a:xfrm>
              <a:off x="3893" y="1463"/>
              <a:ext cx="1374" cy="932"/>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993300"/>
                  </a:solidFill>
                  <a:latin typeface="標楷體" pitchFamily="65" charset="-120"/>
                  <a:ea typeface="標楷體" pitchFamily="65" charset="-120"/>
                </a:rPr>
                <a:t>親洽本局或各地辦事處申請補單</a:t>
              </a:r>
              <a:r>
                <a:rPr lang="zh-TW" altLang="en-US" sz="2400">
                  <a:solidFill>
                    <a:srgbClr val="993300"/>
                  </a:solidFill>
                  <a:effectLst>
                    <a:outerShdw blurRad="38100" dist="38100" dir="2700000" algn="tl">
                      <a:srgbClr val="C0C0C0"/>
                    </a:outerShdw>
                  </a:effectLst>
                  <a:latin typeface="標楷體" pitchFamily="65" charset="-120"/>
                  <a:ea typeface="標楷體" pitchFamily="65" charset="-120"/>
                </a:rPr>
                <a:t> </a:t>
              </a:r>
            </a:p>
          </p:txBody>
        </p:sp>
        <p:sp>
          <p:nvSpPr>
            <p:cNvPr id="33825" name="AutoShape 7"/>
            <p:cNvSpPr>
              <a:spLocks noChangeArrowheads="1"/>
            </p:cNvSpPr>
            <p:nvPr/>
          </p:nvSpPr>
          <p:spPr bwMode="auto">
            <a:xfrm>
              <a:off x="3891" y="1461"/>
              <a:ext cx="1319" cy="1133"/>
            </a:xfrm>
            <a:prstGeom prst="flowChartDocument">
              <a:avLst/>
            </a:prstGeom>
            <a:noFill/>
            <a:ln w="28575" algn="ctr">
              <a:solidFill>
                <a:srgbClr val="008000"/>
              </a:solidFill>
              <a:miter lim="800000"/>
              <a:headEnd/>
              <a:tailEnd/>
            </a:ln>
          </p:spPr>
          <p:txBody>
            <a:bodyPr anchor="ctr">
              <a:spAutoFit/>
            </a:bodyPr>
            <a:lstStyle/>
            <a:p>
              <a:endParaRPr kumimoji="0" lang="zh-TW" altLang="en-US"/>
            </a:p>
          </p:txBody>
        </p:sp>
      </p:grpSp>
      <p:grpSp>
        <p:nvGrpSpPr>
          <p:cNvPr id="4" name="Group 8"/>
          <p:cNvGrpSpPr>
            <a:grpSpLocks/>
          </p:cNvGrpSpPr>
          <p:nvPr/>
        </p:nvGrpSpPr>
        <p:grpSpPr bwMode="auto">
          <a:xfrm>
            <a:off x="4284663" y="3141663"/>
            <a:ext cx="1301750" cy="1039812"/>
            <a:chOff x="2677" y="2160"/>
            <a:chExt cx="819" cy="655"/>
          </a:xfrm>
        </p:grpSpPr>
        <p:sp>
          <p:nvSpPr>
            <p:cNvPr id="349193" name="Text Box 9"/>
            <p:cNvSpPr txBox="1">
              <a:spLocks noChangeArrowheads="1"/>
            </p:cNvSpPr>
            <p:nvPr/>
          </p:nvSpPr>
          <p:spPr bwMode="auto">
            <a:xfrm>
              <a:off x="2677" y="2160"/>
              <a:ext cx="819" cy="557"/>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993300"/>
                  </a:solidFill>
                  <a:ea typeface="標楷體" pitchFamily="65" charset="-120"/>
                </a:rPr>
                <a:t>電話申請補單</a:t>
              </a:r>
              <a:r>
                <a:rPr lang="zh-TW" altLang="en-US">
                  <a:effectLst>
                    <a:outerShdw blurRad="38100" dist="38100" dir="2700000" algn="tl">
                      <a:srgbClr val="C0C0C0"/>
                    </a:outerShdw>
                  </a:effectLst>
                  <a:ea typeface="新細明體" pitchFamily="18" charset="-120"/>
                </a:rPr>
                <a:t> </a:t>
              </a:r>
            </a:p>
          </p:txBody>
        </p:sp>
        <p:sp>
          <p:nvSpPr>
            <p:cNvPr id="33823" name="AutoShape 10"/>
            <p:cNvSpPr>
              <a:spLocks noChangeArrowheads="1"/>
            </p:cNvSpPr>
            <p:nvPr/>
          </p:nvSpPr>
          <p:spPr bwMode="auto">
            <a:xfrm>
              <a:off x="2695" y="2160"/>
              <a:ext cx="756" cy="655"/>
            </a:xfrm>
            <a:prstGeom prst="flowChartDocument">
              <a:avLst/>
            </a:prstGeom>
            <a:noFill/>
            <a:ln w="28575" algn="ctr">
              <a:solidFill>
                <a:srgbClr val="008000"/>
              </a:solidFill>
              <a:miter lim="800000"/>
              <a:headEnd/>
              <a:tailEnd/>
            </a:ln>
          </p:spPr>
          <p:txBody>
            <a:bodyPr anchor="ctr">
              <a:spAutoFit/>
            </a:bodyPr>
            <a:lstStyle/>
            <a:p>
              <a:endParaRPr kumimoji="0" lang="zh-TW" altLang="en-US"/>
            </a:p>
          </p:txBody>
        </p:sp>
      </p:grpSp>
      <p:grpSp>
        <p:nvGrpSpPr>
          <p:cNvPr id="5" name="Group 11"/>
          <p:cNvGrpSpPr>
            <a:grpSpLocks/>
          </p:cNvGrpSpPr>
          <p:nvPr/>
        </p:nvGrpSpPr>
        <p:grpSpPr bwMode="auto">
          <a:xfrm>
            <a:off x="611188" y="981075"/>
            <a:ext cx="1025525" cy="1152525"/>
            <a:chOff x="445" y="1533"/>
            <a:chExt cx="645" cy="627"/>
          </a:xfrm>
        </p:grpSpPr>
        <p:sp>
          <p:nvSpPr>
            <p:cNvPr id="349196" name="Text Box 12"/>
            <p:cNvSpPr txBox="1">
              <a:spLocks noChangeArrowheads="1"/>
            </p:cNvSpPr>
            <p:nvPr/>
          </p:nvSpPr>
          <p:spPr bwMode="auto">
            <a:xfrm>
              <a:off x="472" y="1537"/>
              <a:ext cx="556" cy="446"/>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FFFF00"/>
                  </a:solidFill>
                  <a:latin typeface="標楷體" pitchFamily="65" charset="-120"/>
                  <a:ea typeface="標楷體" pitchFamily="65" charset="-120"/>
                </a:rPr>
                <a:t>語音補單</a:t>
              </a:r>
              <a:r>
                <a:rPr lang="zh-TW" altLang="en-US" sz="2400">
                  <a:effectLst>
                    <a:outerShdw blurRad="38100" dist="38100" dir="2700000" algn="tl">
                      <a:srgbClr val="C0C0C0"/>
                    </a:outerShdw>
                  </a:effectLst>
                  <a:latin typeface="標楷體" pitchFamily="65" charset="-120"/>
                  <a:ea typeface="標楷體" pitchFamily="65" charset="-120"/>
                </a:rPr>
                <a:t> </a:t>
              </a:r>
            </a:p>
          </p:txBody>
        </p:sp>
        <p:sp>
          <p:nvSpPr>
            <p:cNvPr id="33821" name="AutoShape 13"/>
            <p:cNvSpPr>
              <a:spLocks noChangeArrowheads="1"/>
            </p:cNvSpPr>
            <p:nvPr/>
          </p:nvSpPr>
          <p:spPr bwMode="auto">
            <a:xfrm>
              <a:off x="445" y="1533"/>
              <a:ext cx="645" cy="627"/>
            </a:xfrm>
            <a:prstGeom prst="flowChartDocument">
              <a:avLst/>
            </a:prstGeom>
            <a:noFill/>
            <a:ln w="28575" algn="ctr">
              <a:solidFill>
                <a:srgbClr val="00FF00"/>
              </a:solidFill>
              <a:miter lim="800000"/>
              <a:headEnd/>
              <a:tailEnd/>
            </a:ln>
          </p:spPr>
          <p:txBody>
            <a:bodyPr anchor="ctr">
              <a:spAutoFit/>
            </a:bodyPr>
            <a:lstStyle/>
            <a:p>
              <a:endParaRPr kumimoji="0" lang="zh-TW" altLang="en-US"/>
            </a:p>
          </p:txBody>
        </p:sp>
      </p:grpSp>
      <p:grpSp>
        <p:nvGrpSpPr>
          <p:cNvPr id="6" name="Group 14"/>
          <p:cNvGrpSpPr>
            <a:grpSpLocks/>
          </p:cNvGrpSpPr>
          <p:nvPr/>
        </p:nvGrpSpPr>
        <p:grpSpPr bwMode="auto">
          <a:xfrm>
            <a:off x="611188" y="2997200"/>
            <a:ext cx="1038225" cy="995363"/>
            <a:chOff x="444" y="2308"/>
            <a:chExt cx="654" cy="627"/>
          </a:xfrm>
        </p:grpSpPr>
        <p:sp>
          <p:nvSpPr>
            <p:cNvPr id="349199" name="Text Box 15"/>
            <p:cNvSpPr txBox="1">
              <a:spLocks noChangeArrowheads="1"/>
            </p:cNvSpPr>
            <p:nvPr/>
          </p:nvSpPr>
          <p:spPr bwMode="auto">
            <a:xfrm>
              <a:off x="444" y="2327"/>
              <a:ext cx="617" cy="518"/>
            </a:xfrm>
            <a:prstGeom prst="rect">
              <a:avLst/>
            </a:prstGeom>
            <a:noFill/>
            <a:ln w="76200" algn="ctr">
              <a:noFill/>
              <a:prstDash val="sysDot"/>
              <a:miter lim="800000"/>
              <a:headEnd/>
              <a:tailEnd/>
            </a:ln>
            <a:effectLst/>
          </p:spPr>
          <p:txBody>
            <a:bodyPr>
              <a:spAutoFit/>
            </a:bodyPr>
            <a:lstStyle/>
            <a:p>
              <a:pPr algn="ctr">
                <a:spcBef>
                  <a:spcPct val="50000"/>
                </a:spcBef>
                <a:defRPr/>
              </a:pPr>
              <a:r>
                <a:rPr lang="zh-TW" altLang="en-US" sz="2400">
                  <a:solidFill>
                    <a:srgbClr val="993300"/>
                  </a:solidFill>
                  <a:latin typeface="標楷體" pitchFamily="65" charset="-120"/>
                  <a:ea typeface="標楷體" pitchFamily="65" charset="-120"/>
                </a:rPr>
                <a:t>網路補單</a:t>
              </a:r>
              <a:r>
                <a:rPr lang="zh-TW" altLang="en-US" sz="2400">
                  <a:solidFill>
                    <a:srgbClr val="FFFF00"/>
                  </a:solidFill>
                  <a:effectLst>
                    <a:outerShdw blurRad="38100" dist="38100" dir="2700000" algn="tl">
                      <a:srgbClr val="C0C0C0"/>
                    </a:outerShdw>
                  </a:effectLst>
                  <a:latin typeface="標楷體" pitchFamily="65" charset="-120"/>
                  <a:ea typeface="標楷體" pitchFamily="65" charset="-120"/>
                </a:rPr>
                <a:t> </a:t>
              </a:r>
            </a:p>
          </p:txBody>
        </p:sp>
        <p:sp>
          <p:nvSpPr>
            <p:cNvPr id="33819" name="AutoShape 16"/>
            <p:cNvSpPr>
              <a:spLocks noChangeArrowheads="1"/>
            </p:cNvSpPr>
            <p:nvPr/>
          </p:nvSpPr>
          <p:spPr bwMode="auto">
            <a:xfrm>
              <a:off x="467" y="2308"/>
              <a:ext cx="631" cy="627"/>
            </a:xfrm>
            <a:prstGeom prst="flowChartDocument">
              <a:avLst/>
            </a:prstGeom>
            <a:noFill/>
            <a:ln w="28575" algn="ctr">
              <a:solidFill>
                <a:srgbClr val="008000"/>
              </a:solidFill>
              <a:miter lim="800000"/>
              <a:headEnd/>
              <a:tailEnd/>
            </a:ln>
          </p:spPr>
          <p:txBody>
            <a:bodyPr anchor="ctr">
              <a:spAutoFit/>
            </a:bodyPr>
            <a:lstStyle/>
            <a:p>
              <a:endParaRPr kumimoji="0" lang="zh-TW" altLang="en-US"/>
            </a:p>
          </p:txBody>
        </p:sp>
      </p:grpSp>
      <p:grpSp>
        <p:nvGrpSpPr>
          <p:cNvPr id="7" name="Group 17"/>
          <p:cNvGrpSpPr>
            <a:grpSpLocks/>
          </p:cNvGrpSpPr>
          <p:nvPr/>
        </p:nvGrpSpPr>
        <p:grpSpPr bwMode="auto">
          <a:xfrm>
            <a:off x="4211638" y="981075"/>
            <a:ext cx="1311275" cy="1095375"/>
            <a:chOff x="2674" y="1190"/>
            <a:chExt cx="826" cy="690"/>
          </a:xfrm>
        </p:grpSpPr>
        <p:sp>
          <p:nvSpPr>
            <p:cNvPr id="349202" name="Text Box 18"/>
            <p:cNvSpPr txBox="1">
              <a:spLocks noChangeArrowheads="1"/>
            </p:cNvSpPr>
            <p:nvPr/>
          </p:nvSpPr>
          <p:spPr bwMode="auto">
            <a:xfrm>
              <a:off x="2674" y="1222"/>
              <a:ext cx="826" cy="557"/>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FFFF00"/>
                  </a:solidFill>
                  <a:ea typeface="標楷體" pitchFamily="65" charset="-120"/>
                </a:rPr>
                <a:t>書面申請補單</a:t>
              </a:r>
              <a:r>
                <a:rPr lang="zh-TW" altLang="en-US">
                  <a:effectLst>
                    <a:outerShdw blurRad="38100" dist="38100" dir="2700000" algn="tl">
                      <a:srgbClr val="C0C0C0"/>
                    </a:outerShdw>
                  </a:effectLst>
                  <a:ea typeface="新細明體" pitchFamily="18" charset="-120"/>
                </a:rPr>
                <a:t> </a:t>
              </a:r>
            </a:p>
          </p:txBody>
        </p:sp>
        <p:sp>
          <p:nvSpPr>
            <p:cNvPr id="33817" name="AutoShape 19"/>
            <p:cNvSpPr>
              <a:spLocks noChangeArrowheads="1"/>
            </p:cNvSpPr>
            <p:nvPr/>
          </p:nvSpPr>
          <p:spPr bwMode="auto">
            <a:xfrm>
              <a:off x="2695" y="1190"/>
              <a:ext cx="742" cy="690"/>
            </a:xfrm>
            <a:prstGeom prst="flowChartDocument">
              <a:avLst/>
            </a:prstGeom>
            <a:noFill/>
            <a:ln w="28575" algn="ctr">
              <a:solidFill>
                <a:srgbClr val="00FF00"/>
              </a:solidFill>
              <a:miter lim="800000"/>
              <a:headEnd/>
              <a:tailEnd/>
            </a:ln>
          </p:spPr>
          <p:txBody>
            <a:bodyPr anchor="ctr">
              <a:spAutoFit/>
            </a:bodyPr>
            <a:lstStyle/>
            <a:p>
              <a:endParaRPr kumimoji="0" lang="zh-TW" altLang="en-US"/>
            </a:p>
          </p:txBody>
        </p:sp>
      </p:grpSp>
      <p:sp>
        <p:nvSpPr>
          <p:cNvPr id="349204" name="Line 20"/>
          <p:cNvSpPr>
            <a:spLocks noChangeShapeType="1"/>
          </p:cNvSpPr>
          <p:nvPr/>
        </p:nvSpPr>
        <p:spPr bwMode="auto">
          <a:xfrm>
            <a:off x="3492500" y="3284538"/>
            <a:ext cx="792163" cy="212725"/>
          </a:xfrm>
          <a:prstGeom prst="line">
            <a:avLst/>
          </a:prstGeom>
          <a:noFill/>
          <a:ln w="57150">
            <a:solidFill>
              <a:srgbClr val="008000"/>
            </a:solidFill>
            <a:prstDash val="sysDot"/>
            <a:round/>
            <a:headEnd/>
            <a:tailEnd type="triangle" w="med" len="med"/>
          </a:ln>
        </p:spPr>
        <p:txBody>
          <a:bodyPr>
            <a:spAutoFit/>
          </a:bodyPr>
          <a:lstStyle/>
          <a:p>
            <a:endParaRPr lang="zh-TW" altLang="en-US"/>
          </a:p>
        </p:txBody>
      </p:sp>
      <p:sp>
        <p:nvSpPr>
          <p:cNvPr id="349205" name="Line 21"/>
          <p:cNvSpPr>
            <a:spLocks noChangeShapeType="1"/>
          </p:cNvSpPr>
          <p:nvPr/>
        </p:nvSpPr>
        <p:spPr bwMode="auto">
          <a:xfrm flipH="1">
            <a:off x="1693863" y="3284538"/>
            <a:ext cx="450850" cy="239712"/>
          </a:xfrm>
          <a:prstGeom prst="line">
            <a:avLst/>
          </a:prstGeom>
          <a:noFill/>
          <a:ln w="57150">
            <a:solidFill>
              <a:srgbClr val="008000"/>
            </a:solidFill>
            <a:prstDash val="sysDot"/>
            <a:round/>
            <a:headEnd/>
            <a:tailEnd type="triangle" w="med" len="med"/>
          </a:ln>
        </p:spPr>
        <p:txBody>
          <a:bodyPr>
            <a:spAutoFit/>
          </a:bodyPr>
          <a:lstStyle/>
          <a:p>
            <a:endParaRPr lang="zh-TW" altLang="en-US"/>
          </a:p>
        </p:txBody>
      </p:sp>
      <p:sp>
        <p:nvSpPr>
          <p:cNvPr id="349206" name="Line 22"/>
          <p:cNvSpPr>
            <a:spLocks noChangeShapeType="1"/>
          </p:cNvSpPr>
          <p:nvPr/>
        </p:nvSpPr>
        <p:spPr bwMode="auto">
          <a:xfrm flipH="1" flipV="1">
            <a:off x="1477963" y="1989138"/>
            <a:ext cx="573087" cy="431800"/>
          </a:xfrm>
          <a:prstGeom prst="line">
            <a:avLst/>
          </a:prstGeom>
          <a:noFill/>
          <a:ln w="57150">
            <a:solidFill>
              <a:srgbClr val="008000"/>
            </a:solidFill>
            <a:prstDash val="sysDot"/>
            <a:round/>
            <a:headEnd/>
            <a:tailEnd type="triangle" w="med" len="med"/>
          </a:ln>
        </p:spPr>
        <p:txBody>
          <a:bodyPr>
            <a:spAutoFit/>
          </a:bodyPr>
          <a:lstStyle/>
          <a:p>
            <a:endParaRPr lang="zh-TW" altLang="en-US"/>
          </a:p>
        </p:txBody>
      </p:sp>
      <p:sp>
        <p:nvSpPr>
          <p:cNvPr id="349207" name="Line 23"/>
          <p:cNvSpPr>
            <a:spLocks noChangeShapeType="1"/>
          </p:cNvSpPr>
          <p:nvPr/>
        </p:nvSpPr>
        <p:spPr bwMode="auto">
          <a:xfrm flipV="1">
            <a:off x="3636963" y="1844675"/>
            <a:ext cx="623887" cy="504825"/>
          </a:xfrm>
          <a:prstGeom prst="line">
            <a:avLst/>
          </a:prstGeom>
          <a:noFill/>
          <a:ln w="57150">
            <a:solidFill>
              <a:srgbClr val="008000"/>
            </a:solidFill>
            <a:prstDash val="sysDot"/>
            <a:round/>
            <a:headEnd/>
            <a:tailEnd type="triangle" w="med" len="med"/>
          </a:ln>
        </p:spPr>
        <p:txBody>
          <a:bodyPr>
            <a:spAutoFit/>
          </a:bodyPr>
          <a:lstStyle/>
          <a:p>
            <a:endParaRPr lang="zh-TW" altLang="en-US"/>
          </a:p>
        </p:txBody>
      </p:sp>
      <p:sp>
        <p:nvSpPr>
          <p:cNvPr id="349208" name="Line 24"/>
          <p:cNvSpPr>
            <a:spLocks noChangeShapeType="1"/>
          </p:cNvSpPr>
          <p:nvPr/>
        </p:nvSpPr>
        <p:spPr bwMode="auto">
          <a:xfrm>
            <a:off x="3636963" y="2781300"/>
            <a:ext cx="2476500" cy="11113"/>
          </a:xfrm>
          <a:prstGeom prst="line">
            <a:avLst/>
          </a:prstGeom>
          <a:noFill/>
          <a:ln w="57150">
            <a:solidFill>
              <a:srgbClr val="008000"/>
            </a:solidFill>
            <a:prstDash val="sysDot"/>
            <a:round/>
            <a:headEnd/>
            <a:tailEnd type="triangle" w="med" len="med"/>
          </a:ln>
        </p:spPr>
        <p:txBody>
          <a:bodyPr>
            <a:spAutoFit/>
          </a:bodyPr>
          <a:lstStyle/>
          <a:p>
            <a:endParaRPr lang="zh-TW" altLang="en-US"/>
          </a:p>
        </p:txBody>
      </p:sp>
      <p:sp>
        <p:nvSpPr>
          <p:cNvPr id="349209" name="Text Box 25"/>
          <p:cNvSpPr txBox="1">
            <a:spLocks noChangeArrowheads="1"/>
          </p:cNvSpPr>
          <p:nvPr/>
        </p:nvSpPr>
        <p:spPr bwMode="auto">
          <a:xfrm>
            <a:off x="1573213" y="157163"/>
            <a:ext cx="6643687" cy="366712"/>
          </a:xfrm>
          <a:prstGeom prst="rect">
            <a:avLst/>
          </a:prstGeom>
          <a:noFill/>
          <a:ln w="76200" algn="ctr">
            <a:noFill/>
            <a:prstDash val="sysDot"/>
            <a:miter lim="800000"/>
            <a:headEnd/>
            <a:tailEnd/>
          </a:ln>
          <a:effectLst>
            <a:outerShdw dist="45791" dir="2021404" algn="ctr" rotWithShape="0">
              <a:srgbClr val="FFFF99">
                <a:alpha val="50000"/>
              </a:srgbClr>
            </a:outerShdw>
          </a:effectLst>
        </p:spPr>
        <p:txBody>
          <a:bodyPr>
            <a:spAutoFit/>
          </a:bodyPr>
          <a:lstStyle/>
          <a:p>
            <a:pPr algn="ctr">
              <a:spcBef>
                <a:spcPct val="50000"/>
              </a:spcBef>
              <a:defRPr/>
            </a:pPr>
            <a:r>
              <a:rPr lang="zh-TW" altLang="en-US">
                <a:solidFill>
                  <a:srgbClr val="00FFFF"/>
                </a:solidFill>
                <a:effectLst>
                  <a:outerShdw blurRad="38100" dist="38100" dir="2700000" algn="tl">
                    <a:srgbClr val="C0C0C0"/>
                  </a:outerShdw>
                </a:effectLst>
                <a:ea typeface="新細明體" pitchFamily="18" charset="-120"/>
              </a:rPr>
              <a:t>繳款單之補發</a:t>
            </a:r>
          </a:p>
        </p:txBody>
      </p:sp>
      <p:sp>
        <p:nvSpPr>
          <p:cNvPr id="349210" name="Text Box 26"/>
          <p:cNvSpPr txBox="1">
            <a:spLocks noChangeArrowheads="1"/>
          </p:cNvSpPr>
          <p:nvPr/>
        </p:nvSpPr>
        <p:spPr bwMode="auto">
          <a:xfrm>
            <a:off x="900113" y="4076700"/>
            <a:ext cx="3549650" cy="519113"/>
          </a:xfrm>
          <a:prstGeom prst="rect">
            <a:avLst/>
          </a:prstGeom>
          <a:noFill/>
          <a:ln w="76200" algn="ctr">
            <a:noFill/>
            <a:prstDash val="sysDot"/>
            <a:miter lim="800000"/>
            <a:headEnd/>
            <a:tailEnd/>
          </a:ln>
          <a:effectLst>
            <a:outerShdw dist="28398" dir="1593903" algn="ctr" rotWithShape="0">
              <a:srgbClr val="1C1C1C"/>
            </a:outerShdw>
          </a:effectLst>
        </p:spPr>
        <p:txBody>
          <a:bodyPr>
            <a:spAutoFit/>
          </a:bodyPr>
          <a:lstStyle/>
          <a:p>
            <a:pPr>
              <a:spcBef>
                <a:spcPct val="50000"/>
              </a:spcBef>
              <a:defRPr/>
            </a:pPr>
            <a:r>
              <a:rPr lang="zh-TW" altLang="en-US" sz="2800" b="1" dirty="0">
                <a:solidFill>
                  <a:srgbClr val="00FFFF"/>
                </a:solidFill>
                <a:effectLst>
                  <a:outerShdw blurRad="38100" dist="38100" dir="2700000" algn="tl">
                    <a:srgbClr val="C0C0C0"/>
                  </a:outerShdw>
                </a:effectLst>
                <a:ea typeface="標楷體" pitchFamily="65" charset="-120"/>
              </a:rPr>
              <a:t>繳款單異議處理方式</a:t>
            </a:r>
            <a:r>
              <a:rPr lang="zh-TW" altLang="en-US" sz="2800" b="1" dirty="0">
                <a:solidFill>
                  <a:srgbClr val="00FFFF"/>
                </a:solidFill>
                <a:effectLst>
                  <a:outerShdw blurRad="38100" dist="38100" dir="2700000" algn="tl">
                    <a:srgbClr val="C0C0C0"/>
                  </a:outerShdw>
                </a:effectLst>
                <a:ea typeface="新細明體" pitchFamily="18" charset="-120"/>
              </a:rPr>
              <a:t> </a:t>
            </a:r>
          </a:p>
        </p:txBody>
      </p:sp>
      <p:sp>
        <p:nvSpPr>
          <p:cNvPr id="349211" name="Rectangle 27"/>
          <p:cNvSpPr>
            <a:spLocks noChangeArrowheads="1"/>
          </p:cNvSpPr>
          <p:nvPr/>
        </p:nvSpPr>
        <p:spPr bwMode="auto">
          <a:xfrm>
            <a:off x="0" y="0"/>
            <a:ext cx="9144000" cy="647700"/>
          </a:xfrm>
          <a:prstGeom prst="rect">
            <a:avLst/>
          </a:prstGeom>
          <a:gradFill rotWithShape="1">
            <a:gsLst>
              <a:gs pos="0">
                <a:srgbClr val="660066"/>
              </a:gs>
              <a:gs pos="100000">
                <a:srgbClr val="990099"/>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繳款單之補發</a:t>
            </a:r>
          </a:p>
        </p:txBody>
      </p:sp>
      <p:grpSp>
        <p:nvGrpSpPr>
          <p:cNvPr id="8" name="Group 28"/>
          <p:cNvGrpSpPr>
            <a:grpSpLocks/>
          </p:cNvGrpSpPr>
          <p:nvPr/>
        </p:nvGrpSpPr>
        <p:grpSpPr bwMode="auto">
          <a:xfrm>
            <a:off x="611188" y="981075"/>
            <a:ext cx="1025525" cy="1152525"/>
            <a:chOff x="445" y="1533"/>
            <a:chExt cx="645" cy="627"/>
          </a:xfrm>
        </p:grpSpPr>
        <p:sp>
          <p:nvSpPr>
            <p:cNvPr id="349213" name="Text Box 29"/>
            <p:cNvSpPr txBox="1">
              <a:spLocks noChangeArrowheads="1"/>
            </p:cNvSpPr>
            <p:nvPr/>
          </p:nvSpPr>
          <p:spPr bwMode="auto">
            <a:xfrm>
              <a:off x="472" y="1537"/>
              <a:ext cx="556" cy="446"/>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993300"/>
                  </a:solidFill>
                  <a:latin typeface="標楷體" pitchFamily="65" charset="-120"/>
                  <a:ea typeface="標楷體" pitchFamily="65" charset="-120"/>
                </a:rPr>
                <a:t>語音補單</a:t>
              </a:r>
              <a:r>
                <a:rPr lang="zh-TW" altLang="en-US" sz="2400">
                  <a:effectLst>
                    <a:outerShdw blurRad="38100" dist="38100" dir="2700000" algn="tl">
                      <a:srgbClr val="C0C0C0"/>
                    </a:outerShdw>
                  </a:effectLst>
                  <a:latin typeface="標楷體" pitchFamily="65" charset="-120"/>
                  <a:ea typeface="標楷體" pitchFamily="65" charset="-120"/>
                </a:rPr>
                <a:t> </a:t>
              </a:r>
            </a:p>
          </p:txBody>
        </p:sp>
        <p:sp>
          <p:nvSpPr>
            <p:cNvPr id="33815" name="AutoShape 30"/>
            <p:cNvSpPr>
              <a:spLocks noChangeArrowheads="1"/>
            </p:cNvSpPr>
            <p:nvPr/>
          </p:nvSpPr>
          <p:spPr bwMode="auto">
            <a:xfrm>
              <a:off x="445" y="1533"/>
              <a:ext cx="645" cy="627"/>
            </a:xfrm>
            <a:prstGeom prst="flowChartDocument">
              <a:avLst/>
            </a:prstGeom>
            <a:noFill/>
            <a:ln w="28575" algn="ctr">
              <a:solidFill>
                <a:srgbClr val="008000"/>
              </a:solidFill>
              <a:miter lim="800000"/>
              <a:headEnd/>
              <a:tailEnd/>
            </a:ln>
          </p:spPr>
          <p:txBody>
            <a:bodyPr anchor="ctr">
              <a:spAutoFit/>
            </a:bodyPr>
            <a:lstStyle/>
            <a:p>
              <a:endParaRPr kumimoji="0" lang="zh-TW" altLang="en-US"/>
            </a:p>
          </p:txBody>
        </p:sp>
      </p:grpSp>
      <p:grpSp>
        <p:nvGrpSpPr>
          <p:cNvPr id="9" name="Group 31"/>
          <p:cNvGrpSpPr>
            <a:grpSpLocks/>
          </p:cNvGrpSpPr>
          <p:nvPr/>
        </p:nvGrpSpPr>
        <p:grpSpPr bwMode="auto">
          <a:xfrm>
            <a:off x="4211638" y="981075"/>
            <a:ext cx="1311275" cy="1095375"/>
            <a:chOff x="2674" y="1190"/>
            <a:chExt cx="826" cy="690"/>
          </a:xfrm>
        </p:grpSpPr>
        <p:sp>
          <p:nvSpPr>
            <p:cNvPr id="349216" name="Text Box 32"/>
            <p:cNvSpPr txBox="1">
              <a:spLocks noChangeArrowheads="1"/>
            </p:cNvSpPr>
            <p:nvPr/>
          </p:nvSpPr>
          <p:spPr bwMode="auto">
            <a:xfrm>
              <a:off x="2674" y="1222"/>
              <a:ext cx="826" cy="557"/>
            </a:xfrm>
            <a:prstGeom prst="rect">
              <a:avLst/>
            </a:prstGeom>
            <a:noFill/>
            <a:ln w="76200" algn="ctr">
              <a:noFill/>
              <a:prstDash val="sysDot"/>
              <a:miter lim="800000"/>
              <a:headEnd/>
              <a:tailEnd/>
            </a:ln>
            <a:effectLst/>
          </p:spPr>
          <p:txBody>
            <a:bodyPr>
              <a:spAutoFit/>
            </a:bodyPr>
            <a:lstStyle/>
            <a:p>
              <a:pPr>
                <a:spcBef>
                  <a:spcPct val="50000"/>
                </a:spcBef>
                <a:defRPr/>
              </a:pPr>
              <a:r>
                <a:rPr lang="zh-TW" altLang="en-US" sz="2400">
                  <a:solidFill>
                    <a:srgbClr val="993300"/>
                  </a:solidFill>
                  <a:ea typeface="標楷體" pitchFamily="65" charset="-120"/>
                </a:rPr>
                <a:t>書面申請補單</a:t>
              </a:r>
              <a:r>
                <a:rPr lang="zh-TW" altLang="en-US">
                  <a:effectLst>
                    <a:outerShdw blurRad="38100" dist="38100" dir="2700000" algn="tl">
                      <a:srgbClr val="C0C0C0"/>
                    </a:outerShdw>
                  </a:effectLst>
                  <a:ea typeface="新細明體" pitchFamily="18" charset="-120"/>
                </a:rPr>
                <a:t> </a:t>
              </a:r>
            </a:p>
          </p:txBody>
        </p:sp>
        <p:sp>
          <p:nvSpPr>
            <p:cNvPr id="33813" name="AutoShape 33"/>
            <p:cNvSpPr>
              <a:spLocks noChangeArrowheads="1"/>
            </p:cNvSpPr>
            <p:nvPr/>
          </p:nvSpPr>
          <p:spPr bwMode="auto">
            <a:xfrm>
              <a:off x="2695" y="1190"/>
              <a:ext cx="742" cy="690"/>
            </a:xfrm>
            <a:prstGeom prst="flowChartDocument">
              <a:avLst/>
            </a:prstGeom>
            <a:noFill/>
            <a:ln w="28575" algn="ctr">
              <a:solidFill>
                <a:srgbClr val="008000"/>
              </a:solidFill>
              <a:miter lim="800000"/>
              <a:headEnd/>
              <a:tailEnd/>
            </a:ln>
          </p:spPr>
          <p:txBody>
            <a:bodyPr anchor="ctr">
              <a:spAutoFit/>
            </a:bodyPr>
            <a:lstStyle/>
            <a:p>
              <a:endParaRPr kumimoji="0" lang="zh-TW" altLang="en-US"/>
            </a:p>
          </p:txBody>
        </p:sp>
      </p:grpSp>
      <p:sp>
        <p:nvSpPr>
          <p:cNvPr id="349218" name="AutoShape 34"/>
          <p:cNvSpPr>
            <a:spLocks noChangeArrowheads="1"/>
          </p:cNvSpPr>
          <p:nvPr/>
        </p:nvSpPr>
        <p:spPr bwMode="auto">
          <a:xfrm>
            <a:off x="684213" y="4652963"/>
            <a:ext cx="7416800" cy="1439862"/>
          </a:xfrm>
          <a:prstGeom prst="foldedCorner">
            <a:avLst>
              <a:gd name="adj" fmla="val 12500"/>
            </a:avLst>
          </a:prstGeom>
          <a:solidFill>
            <a:srgbClr val="C2FFA3"/>
          </a:solidFill>
          <a:ln w="9525">
            <a:solidFill>
              <a:schemeClr val="tx1"/>
            </a:solidFill>
            <a:round/>
            <a:headEnd/>
            <a:tailEnd/>
          </a:ln>
          <a:effectLst/>
        </p:spPr>
        <p:txBody>
          <a:bodyPr anchor="ctr"/>
          <a:lstStyle/>
          <a:p>
            <a:pPr>
              <a:spcBef>
                <a:spcPct val="50000"/>
              </a:spcBef>
              <a:defRPr/>
            </a:pPr>
            <a:r>
              <a:rPr lang="zh-TW" altLang="en-US" sz="2400">
                <a:solidFill>
                  <a:srgbClr val="660033"/>
                </a:solidFill>
                <a:ea typeface="標楷體" pitchFamily="65" charset="-120"/>
              </a:rPr>
              <a:t>投保單位認為金額不符時，依規定仍</a:t>
            </a:r>
            <a:r>
              <a:rPr lang="zh-TW" altLang="en-US" sz="2400">
                <a:solidFill>
                  <a:srgbClr val="FF3300"/>
                </a:solidFill>
                <a:ea typeface="標楷體" pitchFamily="65" charset="-120"/>
              </a:rPr>
              <a:t>應先按繳款單金額全數繳納，再向勞保局提出調整理由</a:t>
            </a:r>
            <a:r>
              <a:rPr lang="zh-TW" altLang="en-US" sz="2400">
                <a:solidFill>
                  <a:srgbClr val="660033"/>
                </a:solidFill>
                <a:ea typeface="標楷體" pitchFamily="65" charset="-120"/>
              </a:rPr>
              <a:t>，經勞保局查明後，將於計算最近月份保險費時，一併結算。</a:t>
            </a:r>
            <a:endParaRPr kumimoji="0" lang="zh-TW" altLang="en-US" sz="2400">
              <a:solidFill>
                <a:srgbClr val="660033"/>
              </a:solidFill>
              <a:effectLst>
                <a:outerShdw blurRad="38100" dist="38100" dir="2700000" algn="tl">
                  <a:srgbClr val="000000"/>
                </a:outerShdw>
              </a:effectLst>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2" presetClass="entr" presetSubtype="6" fill="hold" grpId="0" nodeType="withEffect">
                                  <p:stCondLst>
                                    <p:cond delay="0"/>
                                  </p:stCondLst>
                                  <p:childTnLst>
                                    <p:set>
                                      <p:cBhvr>
                                        <p:cTn id="11" dur="1" fill="hold">
                                          <p:stCondLst>
                                            <p:cond delay="0"/>
                                          </p:stCondLst>
                                        </p:cTn>
                                        <p:tgtEl>
                                          <p:spTgt spid="349206"/>
                                        </p:tgtEl>
                                        <p:attrNameLst>
                                          <p:attrName>style.visibility</p:attrName>
                                        </p:attrNameLst>
                                      </p:cBhvr>
                                      <p:to>
                                        <p:strVal val="visible"/>
                                      </p:to>
                                    </p:set>
                                    <p:anim calcmode="lin" valueType="num">
                                      <p:cBhvr additive="base">
                                        <p:cTn id="12" dur="500" fill="hold"/>
                                        <p:tgtEl>
                                          <p:spTgt spid="349206"/>
                                        </p:tgtEl>
                                        <p:attrNameLst>
                                          <p:attrName>ppt_x</p:attrName>
                                        </p:attrNameLst>
                                      </p:cBhvr>
                                      <p:tavLst>
                                        <p:tav tm="0">
                                          <p:val>
                                            <p:strVal val="1+#ppt_w/2"/>
                                          </p:val>
                                        </p:tav>
                                        <p:tav tm="100000">
                                          <p:val>
                                            <p:strVal val="#ppt_x"/>
                                          </p:val>
                                        </p:tav>
                                      </p:tavLst>
                                    </p:anim>
                                    <p:anim calcmode="lin" valueType="num">
                                      <p:cBhvr additive="base">
                                        <p:cTn id="13" dur="500" fill="hold"/>
                                        <p:tgtEl>
                                          <p:spTgt spid="349206"/>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49207"/>
                                        </p:tgtEl>
                                        <p:attrNameLst>
                                          <p:attrName>style.visibility</p:attrName>
                                        </p:attrNameLst>
                                      </p:cBhvr>
                                      <p:to>
                                        <p:strVal val="visible"/>
                                      </p:to>
                                    </p:set>
                                    <p:anim calcmode="lin" valueType="num">
                                      <p:cBhvr additive="base">
                                        <p:cTn id="16" dur="500" fill="hold"/>
                                        <p:tgtEl>
                                          <p:spTgt spid="349207"/>
                                        </p:tgtEl>
                                        <p:attrNameLst>
                                          <p:attrName>ppt_x</p:attrName>
                                        </p:attrNameLst>
                                      </p:cBhvr>
                                      <p:tavLst>
                                        <p:tav tm="0">
                                          <p:val>
                                            <p:strVal val="0-#ppt_w/2"/>
                                          </p:val>
                                        </p:tav>
                                        <p:tav tm="100000">
                                          <p:val>
                                            <p:strVal val="#ppt_x"/>
                                          </p:val>
                                        </p:tav>
                                      </p:tavLst>
                                    </p:anim>
                                    <p:anim calcmode="lin" valueType="num">
                                      <p:cBhvr additive="base">
                                        <p:cTn id="17" dur="500" fill="hold"/>
                                        <p:tgtEl>
                                          <p:spTgt spid="349207"/>
                                        </p:tgtEl>
                                        <p:attrNameLst>
                                          <p:attrName>ppt_y</p:attrName>
                                        </p:attrNameLst>
                                      </p:cBhvr>
                                      <p:tavLst>
                                        <p:tav tm="0">
                                          <p:val>
                                            <p:strVal val="1+#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9208"/>
                                        </p:tgtEl>
                                        <p:attrNameLst>
                                          <p:attrName>style.visibility</p:attrName>
                                        </p:attrNameLst>
                                      </p:cBhvr>
                                      <p:to>
                                        <p:strVal val="visible"/>
                                      </p:to>
                                    </p:set>
                                    <p:anim calcmode="lin" valueType="num">
                                      <p:cBhvr additive="base">
                                        <p:cTn id="20" dur="500" fill="hold"/>
                                        <p:tgtEl>
                                          <p:spTgt spid="349208"/>
                                        </p:tgtEl>
                                        <p:attrNameLst>
                                          <p:attrName>ppt_x</p:attrName>
                                        </p:attrNameLst>
                                      </p:cBhvr>
                                      <p:tavLst>
                                        <p:tav tm="0">
                                          <p:val>
                                            <p:strVal val="0-#ppt_w/2"/>
                                          </p:val>
                                        </p:tav>
                                        <p:tav tm="100000">
                                          <p:val>
                                            <p:strVal val="#ppt_x"/>
                                          </p:val>
                                        </p:tav>
                                      </p:tavLst>
                                    </p:anim>
                                    <p:anim calcmode="lin" valueType="num">
                                      <p:cBhvr additive="base">
                                        <p:cTn id="21" dur="500" fill="hold"/>
                                        <p:tgtEl>
                                          <p:spTgt spid="349208"/>
                                        </p:tgtEl>
                                        <p:attrNameLst>
                                          <p:attrName>ppt_y</p:attrName>
                                        </p:attrNameLst>
                                      </p:cBhvr>
                                      <p:tavLst>
                                        <p:tav tm="0">
                                          <p:val>
                                            <p:strVal val="#ppt_y"/>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349204"/>
                                        </p:tgtEl>
                                        <p:attrNameLst>
                                          <p:attrName>style.visibility</p:attrName>
                                        </p:attrNameLst>
                                      </p:cBhvr>
                                      <p:to>
                                        <p:strVal val="visible"/>
                                      </p:to>
                                    </p:set>
                                    <p:anim calcmode="lin" valueType="num">
                                      <p:cBhvr additive="base">
                                        <p:cTn id="24" dur="500" fill="hold"/>
                                        <p:tgtEl>
                                          <p:spTgt spid="349204"/>
                                        </p:tgtEl>
                                        <p:attrNameLst>
                                          <p:attrName>ppt_x</p:attrName>
                                        </p:attrNameLst>
                                      </p:cBhvr>
                                      <p:tavLst>
                                        <p:tav tm="0">
                                          <p:val>
                                            <p:strVal val="0-#ppt_w/2"/>
                                          </p:val>
                                        </p:tav>
                                        <p:tav tm="100000">
                                          <p:val>
                                            <p:strVal val="#ppt_x"/>
                                          </p:val>
                                        </p:tav>
                                      </p:tavLst>
                                    </p:anim>
                                    <p:anim calcmode="lin" valueType="num">
                                      <p:cBhvr additive="base">
                                        <p:cTn id="25" dur="500" fill="hold"/>
                                        <p:tgtEl>
                                          <p:spTgt spid="349204"/>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349205"/>
                                        </p:tgtEl>
                                        <p:attrNameLst>
                                          <p:attrName>style.visibility</p:attrName>
                                        </p:attrNameLst>
                                      </p:cBhvr>
                                      <p:to>
                                        <p:strVal val="visible"/>
                                      </p:to>
                                    </p:set>
                                    <p:anim calcmode="lin" valueType="num">
                                      <p:cBhvr additive="base">
                                        <p:cTn id="28" dur="500" fill="hold"/>
                                        <p:tgtEl>
                                          <p:spTgt spid="349205"/>
                                        </p:tgtEl>
                                        <p:attrNameLst>
                                          <p:attrName>ppt_x</p:attrName>
                                        </p:attrNameLst>
                                      </p:cBhvr>
                                      <p:tavLst>
                                        <p:tav tm="0">
                                          <p:val>
                                            <p:strVal val="1+#ppt_w/2"/>
                                          </p:val>
                                        </p:tav>
                                        <p:tav tm="100000">
                                          <p:val>
                                            <p:strVal val="#ppt_x"/>
                                          </p:val>
                                        </p:tav>
                                      </p:tavLst>
                                    </p:anim>
                                    <p:anim calcmode="lin" valueType="num">
                                      <p:cBhvr additive="base">
                                        <p:cTn id="29" dur="500" fill="hold"/>
                                        <p:tgtEl>
                                          <p:spTgt spid="349205"/>
                                        </p:tgtEl>
                                        <p:attrNameLst>
                                          <p:attrName>ppt_y</p:attrName>
                                        </p:attrNameLst>
                                      </p:cBhvr>
                                      <p:tavLst>
                                        <p:tav tm="0">
                                          <p:val>
                                            <p:strVal val="0-#ppt_h/2"/>
                                          </p:val>
                                        </p:tav>
                                        <p:tav tm="100000">
                                          <p:val>
                                            <p:strVal val="#ppt_y"/>
                                          </p:val>
                                        </p:tav>
                                      </p:tavLst>
                                    </p:anim>
                                  </p:childTnLst>
                                </p:cTn>
                              </p:par>
                              <p:par>
                                <p:cTn id="30" presetID="5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5"/>
                                        </p:tgtEl>
                                        <p:attrNameLst>
                                          <p:attrName>ppt_x</p:attrName>
                                          <p:attrName>ppt_y</p:attrName>
                                        </p:attrNameLst>
                                      </p:cBhvr>
                                    </p:animMotion>
                                    <p:animEffect transition="in" filter="fade">
                                      <p:cBhvr>
                                        <p:cTn id="34" dur="500"/>
                                        <p:tgtEl>
                                          <p:spTgt spid="5"/>
                                        </p:tgtEl>
                                      </p:cBhvr>
                                    </p:animEffect>
                                  </p:childTnLst>
                                </p:cTn>
                              </p:par>
                              <p:par>
                                <p:cTn id="35" presetID="5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7"/>
                                        </p:tgtEl>
                                        <p:attrNameLst>
                                          <p:attrName>ppt_x</p:attrName>
                                          <p:attrName>ppt_y</p:attrName>
                                        </p:attrNameLst>
                                      </p:cBhvr>
                                    </p:animMotion>
                                    <p:animEffect transition="in" filter="fade">
                                      <p:cBhvr>
                                        <p:cTn id="39" dur="500"/>
                                        <p:tgtEl>
                                          <p:spTgt spid="7"/>
                                        </p:tgtEl>
                                      </p:cBhvr>
                                    </p:animEffect>
                                  </p:childTnLst>
                                </p:cTn>
                              </p:par>
                              <p:par>
                                <p:cTn id="40" presetID="5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Scale>
                                      <p:cBhvr>
                                        <p:cTn id="4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
                                        </p:tgtEl>
                                        <p:attrNameLst>
                                          <p:attrName>ppt_x</p:attrName>
                                          <p:attrName>ppt_y</p:attrName>
                                        </p:attrNameLst>
                                      </p:cBhvr>
                                    </p:animMotion>
                                    <p:animEffect transition="in" filter="fade">
                                      <p:cBhvr>
                                        <p:cTn id="44" dur="500"/>
                                        <p:tgtEl>
                                          <p:spTgt spid="3"/>
                                        </p:tgtEl>
                                      </p:cBhvr>
                                    </p:animEffect>
                                  </p:childTnLst>
                                </p:cTn>
                              </p:par>
                              <p:par>
                                <p:cTn id="45" presetID="5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Scale>
                                      <p:cBhvr>
                                        <p:cTn id="4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4"/>
                                        </p:tgtEl>
                                        <p:attrNameLst>
                                          <p:attrName>ppt_x</p:attrName>
                                          <p:attrName>ppt_y</p:attrName>
                                        </p:attrNameLst>
                                      </p:cBhvr>
                                    </p:animMotion>
                                    <p:animEffect transition="in" filter="fade">
                                      <p:cBhvr>
                                        <p:cTn id="49" dur="500"/>
                                        <p:tgtEl>
                                          <p:spTgt spid="4"/>
                                        </p:tgtEl>
                                      </p:cBhvr>
                                    </p:animEffect>
                                  </p:childTnLst>
                                </p:cTn>
                              </p:par>
                              <p:par>
                                <p:cTn id="50" presetID="5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Scale>
                                      <p:cBhvr>
                                        <p:cTn id="5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6"/>
                                        </p:tgtEl>
                                        <p:attrNameLst>
                                          <p:attrName>ppt_x</p:attrName>
                                          <p:attrName>ppt_y</p:attrName>
                                        </p:attrNameLst>
                                      </p:cBhvr>
                                    </p:animMotion>
                                    <p:animEffect transition="in" filter="fade">
                                      <p:cBhvr>
                                        <p:cTn id="54" dur="500"/>
                                        <p:tgtEl>
                                          <p:spTgt spid="6"/>
                                        </p:tgtEl>
                                      </p:cBhvr>
                                    </p:animEffect>
                                  </p:childTnLst>
                                </p:cTn>
                              </p:par>
                              <p:par>
                                <p:cTn id="55" presetID="5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Scale>
                                      <p:cBhvr>
                                        <p:cTn id="5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8"/>
                                        </p:tgtEl>
                                        <p:attrNameLst>
                                          <p:attrName>ppt_x</p:attrName>
                                          <p:attrName>ppt_y</p:attrName>
                                        </p:attrNameLst>
                                      </p:cBhvr>
                                    </p:animMotion>
                                    <p:animEffect transition="in" filter="fade">
                                      <p:cBhvr>
                                        <p:cTn id="59" dur="500"/>
                                        <p:tgtEl>
                                          <p:spTgt spid="8"/>
                                        </p:tgtEl>
                                      </p:cBhvr>
                                    </p:animEffect>
                                  </p:childTnLst>
                                </p:cTn>
                              </p:par>
                              <p:par>
                                <p:cTn id="60" presetID="52"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Scale>
                                      <p:cBhvr>
                                        <p:cTn id="62"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500" decel="50000" fill="hold">
                                          <p:stCondLst>
                                            <p:cond delay="0"/>
                                          </p:stCondLst>
                                        </p:cTn>
                                        <p:tgtEl>
                                          <p:spTgt spid="9"/>
                                        </p:tgtEl>
                                        <p:attrNameLst>
                                          <p:attrName>ppt_x</p:attrName>
                                          <p:attrName>ppt_y</p:attrName>
                                        </p:attrNameLst>
                                      </p:cBhvr>
                                    </p:animMotion>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04" grpId="0" animBg="1"/>
      <p:bldP spid="349205" grpId="0" animBg="1"/>
      <p:bldP spid="349206" grpId="0" animBg="1"/>
      <p:bldP spid="349207" grpId="0" animBg="1"/>
      <p:bldP spid="3492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p:spPr>
        <p:txBody>
          <a:bodyPr/>
          <a:lstStyle/>
          <a:p>
            <a:fld id="{A61BC843-2E8F-4E93-B375-BBE394E1628F}" type="slidenum">
              <a:rPr lang="en-US" altLang="zh-TW" smtClean="0"/>
              <a:pPr/>
              <a:t>28</a:t>
            </a:fld>
            <a:endParaRPr lang="en-US" altLang="zh-TW" smtClean="0"/>
          </a:p>
        </p:txBody>
      </p:sp>
      <p:sp>
        <p:nvSpPr>
          <p:cNvPr id="477186" name="Rectangle 2"/>
          <p:cNvSpPr>
            <a:spLocks noChangeArrowheads="1"/>
          </p:cNvSpPr>
          <p:nvPr/>
        </p:nvSpPr>
        <p:spPr bwMode="auto">
          <a:xfrm>
            <a:off x="0" y="0"/>
            <a:ext cx="9144000" cy="647700"/>
          </a:xfrm>
          <a:prstGeom prst="rect">
            <a:avLst/>
          </a:prstGeom>
          <a:gradFill rotWithShape="1">
            <a:gsLst>
              <a:gs pos="0">
                <a:srgbClr val="660066"/>
              </a:gs>
              <a:gs pos="100000">
                <a:srgbClr val="990099"/>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a:solidFill>
                  <a:schemeClr val="bg1"/>
                </a:solidFill>
                <a:effectLst>
                  <a:outerShdw blurRad="38100" dist="38100" dir="2700000" algn="tl">
                    <a:srgbClr val="000000"/>
                  </a:outerShdw>
                </a:effectLst>
                <a:latin typeface="Times New Roman" pitchFamily="18" charset="0"/>
                <a:ea typeface="標楷體" pitchFamily="65" charset="-120"/>
              </a:rPr>
              <a:t>保險費逾期繳納之處理方式</a:t>
            </a:r>
          </a:p>
        </p:txBody>
      </p:sp>
      <p:sp>
        <p:nvSpPr>
          <p:cNvPr id="34820" name="Text Box 3"/>
          <p:cNvSpPr txBox="1">
            <a:spLocks noChangeArrowheads="1"/>
          </p:cNvSpPr>
          <p:nvPr/>
        </p:nvSpPr>
        <p:spPr bwMode="auto">
          <a:xfrm>
            <a:off x="1033463" y="3068638"/>
            <a:ext cx="7653337" cy="457200"/>
          </a:xfrm>
          <a:prstGeom prst="rect">
            <a:avLst/>
          </a:prstGeom>
          <a:noFill/>
          <a:ln w="9525" algn="ctr">
            <a:noFill/>
            <a:miter lim="800000"/>
            <a:headEnd/>
            <a:tailEnd/>
          </a:ln>
        </p:spPr>
        <p:txBody>
          <a:bodyPr>
            <a:spAutoFit/>
          </a:bodyPr>
          <a:lstStyle/>
          <a:p>
            <a:pPr>
              <a:spcBef>
                <a:spcPct val="50000"/>
              </a:spcBef>
            </a:pPr>
            <a:r>
              <a:rPr kumimoji="0" lang="zh-TW" altLang="en-US" sz="2400">
                <a:latin typeface="新細明體" charset="-120"/>
              </a:rPr>
              <a:t>　</a:t>
            </a:r>
          </a:p>
        </p:txBody>
      </p:sp>
      <p:sp>
        <p:nvSpPr>
          <p:cNvPr id="34821" name="AutoShape 4"/>
          <p:cNvSpPr>
            <a:spLocks noChangeArrowheads="1"/>
          </p:cNvSpPr>
          <p:nvPr/>
        </p:nvSpPr>
        <p:spPr bwMode="auto">
          <a:xfrm>
            <a:off x="1533525" y="1497013"/>
            <a:ext cx="227013" cy="215900"/>
          </a:xfrm>
          <a:prstGeom prst="flowChartConnector">
            <a:avLst/>
          </a:prstGeom>
          <a:solidFill>
            <a:srgbClr val="008000"/>
          </a:solidFill>
          <a:ln w="9525" algn="ctr">
            <a:noFill/>
            <a:round/>
            <a:headEnd/>
            <a:tailEnd/>
          </a:ln>
        </p:spPr>
        <p:txBody>
          <a:bodyPr wrap="none" anchor="ctr"/>
          <a:lstStyle/>
          <a:p>
            <a:endParaRPr kumimoji="0" lang="zh-TW" altLang="en-US"/>
          </a:p>
        </p:txBody>
      </p:sp>
      <p:grpSp>
        <p:nvGrpSpPr>
          <p:cNvPr id="2" name="Group 5"/>
          <p:cNvGrpSpPr>
            <a:grpSpLocks/>
          </p:cNvGrpSpPr>
          <p:nvPr/>
        </p:nvGrpSpPr>
        <p:grpSpPr bwMode="auto">
          <a:xfrm>
            <a:off x="468313" y="1052513"/>
            <a:ext cx="8135937" cy="1584325"/>
            <a:chOff x="295" y="663"/>
            <a:chExt cx="5125" cy="998"/>
          </a:xfrm>
        </p:grpSpPr>
        <p:sp>
          <p:nvSpPr>
            <p:cNvPr id="477190" name="AutoShape 6"/>
            <p:cNvSpPr>
              <a:spLocks noChangeArrowheads="1"/>
            </p:cNvSpPr>
            <p:nvPr/>
          </p:nvSpPr>
          <p:spPr bwMode="auto">
            <a:xfrm>
              <a:off x="521" y="844"/>
              <a:ext cx="4899" cy="817"/>
            </a:xfrm>
            <a:prstGeom prst="foldedCorner">
              <a:avLst>
                <a:gd name="adj" fmla="val 12500"/>
              </a:avLst>
            </a:prstGeom>
            <a:solidFill>
              <a:srgbClr val="FFFF9B"/>
            </a:solidFill>
            <a:ln w="9525">
              <a:solidFill>
                <a:schemeClr val="tx1"/>
              </a:solidFill>
              <a:round/>
              <a:headEnd/>
              <a:tailEnd/>
            </a:ln>
            <a:effectLst/>
          </p:spPr>
          <p:txBody>
            <a:bodyPr lIns="90000" tIns="442800" rIns="90000" bIns="154800" anchor="ctr"/>
            <a:lstStyle/>
            <a:p>
              <a:pPr>
                <a:defRPr/>
              </a:pPr>
              <a:r>
                <a:rPr lang="en-US" altLang="zh-TW" sz="2500">
                  <a:effectLst>
                    <a:outerShdw blurRad="38100" dist="38100" dir="2700000" algn="tl">
                      <a:srgbClr val="FFFFFF"/>
                    </a:outerShdw>
                  </a:effectLst>
                  <a:ea typeface="標楷體" pitchFamily="65" charset="-120"/>
                  <a:sym typeface="Webdings" pitchFamily="18" charset="2"/>
                </a:rPr>
                <a:t> </a:t>
              </a:r>
              <a:r>
                <a:rPr lang="zh-TW" altLang="en-US" sz="2500">
                  <a:effectLst>
                    <a:outerShdw blurRad="38100" dist="38100" dir="2700000" algn="tl">
                      <a:srgbClr val="FFFFFF"/>
                    </a:outerShdw>
                  </a:effectLst>
                  <a:ea typeface="標楷體" pitchFamily="65" charset="-120"/>
                  <a:sym typeface="Webdings" pitchFamily="18" charset="2"/>
                </a:rPr>
                <a:t>保險費逾寬限期（</a:t>
              </a:r>
              <a:r>
                <a:rPr lang="en-US" altLang="zh-TW" sz="2500">
                  <a:effectLst>
                    <a:outerShdw blurRad="38100" dist="38100" dir="2700000" algn="tl">
                      <a:srgbClr val="FFFFFF"/>
                    </a:outerShdw>
                  </a:effectLst>
                  <a:ea typeface="標楷體" pitchFamily="65" charset="-120"/>
                  <a:sym typeface="Webdings" pitchFamily="18" charset="2"/>
                </a:rPr>
                <a:t>15</a:t>
              </a:r>
              <a:r>
                <a:rPr lang="zh-TW" altLang="en-US" sz="2500">
                  <a:effectLst>
                    <a:outerShdw blurRad="38100" dist="38100" dir="2700000" algn="tl">
                      <a:srgbClr val="FFFFFF"/>
                    </a:outerShdw>
                  </a:effectLst>
                  <a:ea typeface="標楷體" pitchFamily="65" charset="-120"/>
                  <a:sym typeface="Webdings" pitchFamily="18" charset="2"/>
                </a:rPr>
                <a:t>日）未繳，本局寄發催繳函</a:t>
              </a:r>
              <a:r>
                <a:rPr lang="zh-TW" altLang="en-US">
                  <a:effectLst>
                    <a:outerShdw blurRad="38100" dist="38100" dir="2700000" algn="tl">
                      <a:srgbClr val="FFFFFF"/>
                    </a:outerShdw>
                  </a:effectLst>
                  <a:ea typeface="新細明體" pitchFamily="18" charset="-120"/>
                  <a:sym typeface="Webdings" pitchFamily="18" charset="2"/>
                </a:rPr>
                <a:t>，</a:t>
              </a:r>
            </a:p>
            <a:p>
              <a:pPr>
                <a:defRPr/>
              </a:pPr>
              <a:r>
                <a:rPr lang="zh-TW" altLang="en-US">
                  <a:effectLst>
                    <a:outerShdw blurRad="38100" dist="38100" dir="2700000" algn="tl">
                      <a:srgbClr val="FFFFFF"/>
                    </a:outerShdw>
                  </a:effectLst>
                  <a:ea typeface="新細明體" pitchFamily="18" charset="-120"/>
                  <a:sym typeface="Webdings" pitchFamily="18" charset="2"/>
                </a:rPr>
                <a:t> </a:t>
              </a:r>
              <a:r>
                <a:rPr lang="zh-TW" altLang="en-US" sz="2500">
                  <a:effectLst>
                    <a:outerShdw blurRad="38100" dist="38100" dir="2700000" algn="tl">
                      <a:srgbClr val="FFFFFF"/>
                    </a:outerShdw>
                  </a:effectLst>
                  <a:ea typeface="標楷體" pitchFamily="65" charset="-120"/>
                  <a:sym typeface="Webdings" pitchFamily="18" charset="2"/>
                </a:rPr>
                <a:t>如仍未繳納，再以雙掛號寄發限期繳納函。</a:t>
              </a:r>
            </a:p>
          </p:txBody>
        </p:sp>
        <p:sp>
          <p:nvSpPr>
            <p:cNvPr id="477191" name="AutoShape 7"/>
            <p:cNvSpPr>
              <a:spLocks noChangeArrowheads="1"/>
            </p:cNvSpPr>
            <p:nvPr/>
          </p:nvSpPr>
          <p:spPr bwMode="auto">
            <a:xfrm>
              <a:off x="295" y="663"/>
              <a:ext cx="1949" cy="331"/>
            </a:xfrm>
            <a:prstGeom prst="homePlate">
              <a:avLst>
                <a:gd name="adj" fmla="val 147205"/>
              </a:avLst>
            </a:prstGeom>
            <a:solidFill>
              <a:srgbClr val="FF9900"/>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dirty="0">
                  <a:effectLst>
                    <a:outerShdw blurRad="38100" dist="38100" dir="2700000" algn="tl">
                      <a:srgbClr val="FFFFFF"/>
                    </a:outerShdw>
                  </a:effectLst>
                  <a:latin typeface="標楷體" pitchFamily="65" charset="-120"/>
                  <a:ea typeface="標楷體" pitchFamily="65" charset="-120"/>
                </a:rPr>
                <a:t>催繳及限繳通知</a:t>
              </a:r>
            </a:p>
          </p:txBody>
        </p:sp>
      </p:grpSp>
      <p:grpSp>
        <p:nvGrpSpPr>
          <p:cNvPr id="3" name="Group 8"/>
          <p:cNvGrpSpPr>
            <a:grpSpLocks/>
          </p:cNvGrpSpPr>
          <p:nvPr/>
        </p:nvGrpSpPr>
        <p:grpSpPr bwMode="auto">
          <a:xfrm>
            <a:off x="468313" y="2781300"/>
            <a:ext cx="8135937" cy="1585913"/>
            <a:chOff x="295" y="1752"/>
            <a:chExt cx="5125" cy="999"/>
          </a:xfrm>
        </p:grpSpPr>
        <p:sp>
          <p:nvSpPr>
            <p:cNvPr id="477193" name="AutoShape 9"/>
            <p:cNvSpPr>
              <a:spLocks noChangeArrowheads="1"/>
            </p:cNvSpPr>
            <p:nvPr/>
          </p:nvSpPr>
          <p:spPr bwMode="auto">
            <a:xfrm>
              <a:off x="521" y="1979"/>
              <a:ext cx="4899" cy="772"/>
            </a:xfrm>
            <a:prstGeom prst="foldedCorner">
              <a:avLst>
                <a:gd name="adj" fmla="val 12500"/>
              </a:avLst>
            </a:prstGeom>
            <a:solidFill>
              <a:srgbClr val="FFAFD7"/>
            </a:solidFill>
            <a:ln w="9525">
              <a:solidFill>
                <a:schemeClr val="tx1"/>
              </a:solidFill>
              <a:round/>
              <a:headEnd/>
              <a:tailEnd/>
            </a:ln>
            <a:effectLst/>
          </p:spPr>
          <p:txBody>
            <a:bodyPr lIns="90000" tIns="442800" rIns="90000" bIns="154800" anchor="ctr"/>
            <a:lstStyle/>
            <a:p>
              <a:pPr>
                <a:defRPr/>
              </a:pPr>
              <a:r>
                <a:rPr lang="en-US" altLang="zh-TW" sz="2500">
                  <a:effectLst>
                    <a:outerShdw blurRad="38100" dist="38100" dir="2700000" algn="tl">
                      <a:srgbClr val="FFFFFF"/>
                    </a:outerShdw>
                  </a:effectLst>
                  <a:ea typeface="標楷體" pitchFamily="65" charset="-120"/>
                  <a:sym typeface="Webdings" pitchFamily="18" charset="2"/>
                </a:rPr>
                <a:t> </a:t>
              </a:r>
              <a:r>
                <a:rPr lang="zh-TW" altLang="en-US" sz="2500">
                  <a:effectLst>
                    <a:outerShdw blurRad="38100" dist="38100" dir="2700000" algn="tl">
                      <a:srgbClr val="FFFFFF"/>
                    </a:outerShdw>
                  </a:effectLst>
                  <a:ea typeface="標楷體" pitchFamily="65" charset="-120"/>
                  <a:sym typeface="Webdings" pitchFamily="18" charset="2"/>
                </a:rPr>
                <a:t>自寬限期滿之翌日起至繳納前一日止，每逾</a:t>
              </a:r>
              <a:r>
                <a:rPr lang="en-US" altLang="zh-TW" sz="2500">
                  <a:effectLst>
                    <a:outerShdw blurRad="38100" dist="38100" dir="2700000" algn="tl">
                      <a:srgbClr val="FFFFFF"/>
                    </a:outerShdw>
                  </a:effectLst>
                  <a:ea typeface="標楷體" pitchFamily="65" charset="-120"/>
                  <a:sym typeface="Webdings" pitchFamily="18" charset="2"/>
                </a:rPr>
                <a:t>1</a:t>
              </a:r>
              <a:r>
                <a:rPr lang="zh-TW" altLang="en-US" sz="2500">
                  <a:effectLst>
                    <a:outerShdw blurRad="38100" dist="38100" dir="2700000" algn="tl">
                      <a:srgbClr val="FFFFFF"/>
                    </a:outerShdw>
                  </a:effectLst>
                  <a:ea typeface="標楷體" pitchFamily="65" charset="-120"/>
                  <a:sym typeface="Webdings" pitchFamily="18" charset="2"/>
                </a:rPr>
                <a:t>日加徵應</a:t>
              </a:r>
            </a:p>
            <a:p>
              <a:pPr>
                <a:defRPr/>
              </a:pPr>
              <a:r>
                <a:rPr lang="zh-TW" altLang="en-US" sz="2500">
                  <a:effectLst>
                    <a:outerShdw blurRad="38100" dist="38100" dir="2700000" algn="tl">
                      <a:srgbClr val="FFFFFF"/>
                    </a:outerShdw>
                  </a:effectLst>
                  <a:ea typeface="標楷體" pitchFamily="65" charset="-120"/>
                  <a:sym typeface="Webdings" pitchFamily="18" charset="2"/>
                </a:rPr>
                <a:t> 納費額</a:t>
              </a:r>
              <a:r>
                <a:rPr lang="en-US" altLang="zh-TW" sz="2500">
                  <a:effectLst>
                    <a:outerShdw blurRad="38100" dist="38100" dir="2700000" algn="tl">
                      <a:srgbClr val="FFFFFF"/>
                    </a:outerShdw>
                  </a:effectLst>
                  <a:ea typeface="標楷體" pitchFamily="65" charset="-120"/>
                  <a:sym typeface="Webdings" pitchFamily="18" charset="2"/>
                </a:rPr>
                <a:t>0.1%</a:t>
              </a:r>
              <a:r>
                <a:rPr lang="zh-TW" altLang="en-US" sz="2500">
                  <a:effectLst>
                    <a:outerShdw blurRad="38100" dist="38100" dir="2700000" algn="tl">
                      <a:srgbClr val="FFFFFF"/>
                    </a:outerShdw>
                  </a:effectLst>
                  <a:ea typeface="標楷體" pitchFamily="65" charset="-120"/>
                  <a:sym typeface="Webdings" pitchFamily="18" charset="2"/>
                </a:rPr>
                <a:t>，至應繳保險費</a:t>
              </a:r>
              <a:r>
                <a:rPr lang="en-US" altLang="zh-TW" sz="2500">
                  <a:effectLst>
                    <a:outerShdw blurRad="38100" dist="38100" dir="2700000" algn="tl">
                      <a:srgbClr val="FFFFFF"/>
                    </a:outerShdw>
                  </a:effectLst>
                  <a:ea typeface="標楷體" pitchFamily="65" charset="-120"/>
                  <a:sym typeface="Webdings" pitchFamily="18" charset="2"/>
                </a:rPr>
                <a:t>20%</a:t>
              </a:r>
              <a:r>
                <a:rPr lang="zh-TW" altLang="en-US" sz="2500">
                  <a:effectLst>
                    <a:outerShdw blurRad="38100" dist="38100" dir="2700000" algn="tl">
                      <a:srgbClr val="FFFFFF"/>
                    </a:outerShdw>
                  </a:effectLst>
                  <a:ea typeface="標楷體" pitchFamily="65" charset="-120"/>
                  <a:sym typeface="Webdings" pitchFamily="18" charset="2"/>
                </a:rPr>
                <a:t>為限。</a:t>
              </a:r>
            </a:p>
          </p:txBody>
        </p:sp>
        <p:sp>
          <p:nvSpPr>
            <p:cNvPr id="477194" name="AutoShape 10"/>
            <p:cNvSpPr>
              <a:spLocks noChangeArrowheads="1"/>
            </p:cNvSpPr>
            <p:nvPr/>
          </p:nvSpPr>
          <p:spPr bwMode="auto">
            <a:xfrm>
              <a:off x="295" y="1752"/>
              <a:ext cx="1949" cy="331"/>
            </a:xfrm>
            <a:prstGeom prst="homePlate">
              <a:avLst>
                <a:gd name="adj" fmla="val 147205"/>
              </a:avLst>
            </a:prstGeom>
            <a:solidFill>
              <a:srgbClr val="5D84FF"/>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dirty="0">
                  <a:effectLst>
                    <a:outerShdw blurRad="38100" dist="38100" dir="2700000" algn="tl">
                      <a:srgbClr val="FFFFFF"/>
                    </a:outerShdw>
                  </a:effectLst>
                  <a:latin typeface="標楷體" pitchFamily="65" charset="-120"/>
                  <a:ea typeface="標楷體" pitchFamily="65" charset="-120"/>
                </a:rPr>
                <a:t>加徵滯納金   </a:t>
              </a:r>
            </a:p>
          </p:txBody>
        </p:sp>
      </p:grpSp>
      <p:grpSp>
        <p:nvGrpSpPr>
          <p:cNvPr id="4" name="Group 11"/>
          <p:cNvGrpSpPr>
            <a:grpSpLocks/>
          </p:cNvGrpSpPr>
          <p:nvPr/>
        </p:nvGrpSpPr>
        <p:grpSpPr bwMode="auto">
          <a:xfrm>
            <a:off x="539750" y="4581525"/>
            <a:ext cx="8075613" cy="1585913"/>
            <a:chOff x="340" y="2886"/>
            <a:chExt cx="5087" cy="999"/>
          </a:xfrm>
        </p:grpSpPr>
        <p:sp>
          <p:nvSpPr>
            <p:cNvPr id="477196" name="AutoShape 12"/>
            <p:cNvSpPr>
              <a:spLocks noChangeArrowheads="1"/>
            </p:cNvSpPr>
            <p:nvPr/>
          </p:nvSpPr>
          <p:spPr bwMode="auto">
            <a:xfrm>
              <a:off x="521" y="3113"/>
              <a:ext cx="4906" cy="772"/>
            </a:xfrm>
            <a:prstGeom prst="foldedCorner">
              <a:avLst>
                <a:gd name="adj" fmla="val 12500"/>
              </a:avLst>
            </a:prstGeom>
            <a:solidFill>
              <a:srgbClr val="C2FFA3"/>
            </a:solidFill>
            <a:ln w="9525">
              <a:solidFill>
                <a:schemeClr val="tx1"/>
              </a:solidFill>
              <a:round/>
              <a:headEnd/>
              <a:tailEnd/>
            </a:ln>
            <a:effectLst/>
          </p:spPr>
          <p:txBody>
            <a:bodyPr lIns="90000" tIns="442800" rIns="90000" bIns="154800" anchor="ctr"/>
            <a:lstStyle/>
            <a:p>
              <a:pPr>
                <a:defRPr/>
              </a:pPr>
              <a:r>
                <a:rPr lang="en-US" altLang="zh-TW" sz="2500">
                  <a:effectLst>
                    <a:outerShdw blurRad="38100" dist="38100" dir="2700000" algn="tl">
                      <a:srgbClr val="FFFFFF"/>
                    </a:outerShdw>
                  </a:effectLst>
                  <a:ea typeface="標楷體" pitchFamily="65" charset="-120"/>
                  <a:sym typeface="Webdings" pitchFamily="18" charset="2"/>
                </a:rPr>
                <a:t> </a:t>
              </a:r>
              <a:r>
                <a:rPr lang="zh-TW" altLang="en-US" sz="2500">
                  <a:effectLst>
                    <a:outerShdw blurRad="38100" dist="38100" dir="2700000" algn="tl">
                      <a:srgbClr val="FFFFFF"/>
                    </a:outerShdw>
                  </a:effectLst>
                  <a:ea typeface="標楷體" pitchFamily="65" charset="-120"/>
                  <a:sym typeface="Webdings" pitchFamily="18" charset="2"/>
                </a:rPr>
                <a:t>經通知限期繳納後仍未繳納者，本局將移送法務部行  政執行署所屬各分署強制執行。</a:t>
              </a:r>
            </a:p>
          </p:txBody>
        </p:sp>
        <p:sp>
          <p:nvSpPr>
            <p:cNvPr id="477197" name="AutoShape 13"/>
            <p:cNvSpPr>
              <a:spLocks noChangeArrowheads="1"/>
            </p:cNvSpPr>
            <p:nvPr/>
          </p:nvSpPr>
          <p:spPr bwMode="auto">
            <a:xfrm>
              <a:off x="340" y="2886"/>
              <a:ext cx="1949" cy="331"/>
            </a:xfrm>
            <a:prstGeom prst="homePlate">
              <a:avLst>
                <a:gd name="adj" fmla="val 147205"/>
              </a:avLst>
            </a:prstGeom>
            <a:solidFill>
              <a:srgbClr val="3FBF7F">
                <a:alpha val="89999"/>
              </a:srgbClr>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dirty="0">
                  <a:effectLst>
                    <a:outerShdw blurRad="38100" dist="38100" dir="2700000" algn="tl">
                      <a:srgbClr val="FFFFFF"/>
                    </a:outerShdw>
                  </a:effectLst>
                  <a:latin typeface="標楷體" pitchFamily="65" charset="-120"/>
                  <a:ea typeface="標楷體" pitchFamily="65" charset="-120"/>
                </a:rPr>
                <a:t>移送行政執行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5"/>
          <p:cNvSpPr>
            <a:spLocks noGrp="1"/>
          </p:cNvSpPr>
          <p:nvPr>
            <p:ph type="sldNum" sz="quarter" idx="12"/>
          </p:nvPr>
        </p:nvSpPr>
        <p:spPr>
          <a:noFill/>
        </p:spPr>
        <p:txBody>
          <a:bodyPr/>
          <a:lstStyle/>
          <a:p>
            <a:fld id="{0A9383CB-0FB0-45BA-A99B-06F98E01A4F0}" type="slidenum">
              <a:rPr lang="en-US" altLang="zh-TW" smtClean="0"/>
              <a:pPr/>
              <a:t>29</a:t>
            </a:fld>
            <a:endParaRPr lang="en-US" altLang="zh-TW" smtClean="0"/>
          </a:p>
        </p:txBody>
      </p:sp>
      <p:sp>
        <p:nvSpPr>
          <p:cNvPr id="350210" name="AutoShape 2"/>
          <p:cNvSpPr>
            <a:spLocks noChangeArrowheads="1"/>
          </p:cNvSpPr>
          <p:nvPr/>
        </p:nvSpPr>
        <p:spPr bwMode="auto">
          <a:xfrm>
            <a:off x="495300" y="3725863"/>
            <a:ext cx="2468563" cy="1193800"/>
          </a:xfrm>
          <a:prstGeom prst="roundRect">
            <a:avLst>
              <a:gd name="adj" fmla="val 16667"/>
            </a:avLst>
          </a:prstGeom>
          <a:solidFill>
            <a:srgbClr val="CCFFFF"/>
          </a:solidFill>
          <a:ln w="57150" algn="ctr">
            <a:solidFill>
              <a:srgbClr val="000080"/>
            </a:solidFill>
            <a:prstDash val="sysDot"/>
            <a:round/>
            <a:headEnd/>
            <a:tailEnd/>
          </a:ln>
          <a:effectLst/>
        </p:spPr>
        <p:txBody>
          <a:bodyPr wrap="none" anchor="ctr"/>
          <a:lstStyle/>
          <a:p>
            <a:pPr>
              <a:defRPr/>
            </a:pPr>
            <a:r>
              <a:rPr lang="zh-TW" altLang="en-US" sz="2600">
                <a:effectLst>
                  <a:outerShdw blurRad="38100" dist="38100" dir="2700000" algn="tl">
                    <a:srgbClr val="FFFFFF"/>
                  </a:outerShdw>
                </a:effectLst>
                <a:latin typeface="新細明體" pitchFamily="18" charset="-120"/>
                <a:ea typeface="新細明體" pitchFamily="18" charset="-120"/>
              </a:rPr>
              <a:t>　</a:t>
            </a:r>
          </a:p>
          <a:p>
            <a:pPr>
              <a:defRPr/>
            </a:pPr>
            <a:r>
              <a:rPr lang="zh-TW" altLang="en-US" sz="2400">
                <a:effectLst>
                  <a:outerShdw blurRad="38100" dist="38100" dir="2700000" algn="tl">
                    <a:srgbClr val="FFFFFF"/>
                  </a:outerShdw>
                </a:effectLst>
                <a:latin typeface="新細明體" pitchFamily="18" charset="-120"/>
                <a:ea typeface="新細明體" pitchFamily="18" charset="-120"/>
              </a:rPr>
              <a:t>     </a:t>
            </a:r>
            <a:r>
              <a:rPr lang="zh-TW" altLang="en-US" sz="2400">
                <a:latin typeface="標楷體" pitchFamily="65" charset="-120"/>
                <a:ea typeface="標楷體" pitchFamily="65" charset="-120"/>
              </a:rPr>
              <a:t>主要營業項目</a:t>
            </a:r>
          </a:p>
          <a:p>
            <a:pPr>
              <a:defRPr/>
            </a:pPr>
            <a:endParaRPr lang="en-US" altLang="zh-TW">
              <a:latin typeface="標楷體" pitchFamily="65" charset="-120"/>
              <a:ea typeface="標楷體" pitchFamily="65" charset="-120"/>
            </a:endParaRPr>
          </a:p>
        </p:txBody>
      </p:sp>
      <p:sp>
        <p:nvSpPr>
          <p:cNvPr id="350211" name="AutoShape 3"/>
          <p:cNvSpPr>
            <a:spLocks noChangeArrowheads="1"/>
          </p:cNvSpPr>
          <p:nvPr/>
        </p:nvSpPr>
        <p:spPr bwMode="auto">
          <a:xfrm>
            <a:off x="528638" y="5359400"/>
            <a:ext cx="2225675" cy="1295400"/>
          </a:xfrm>
          <a:prstGeom prst="roundRect">
            <a:avLst>
              <a:gd name="adj" fmla="val 16667"/>
            </a:avLst>
          </a:prstGeom>
          <a:solidFill>
            <a:srgbClr val="CCFFFF"/>
          </a:solidFill>
          <a:ln w="57150" algn="ctr">
            <a:solidFill>
              <a:srgbClr val="000080"/>
            </a:solidFill>
            <a:prstDash val="sysDot"/>
            <a:round/>
            <a:headEnd/>
            <a:tailEnd/>
          </a:ln>
          <a:effectLst/>
        </p:spPr>
        <p:txBody>
          <a:bodyPr wrap="none" anchor="ctr"/>
          <a:lstStyle/>
          <a:p>
            <a:pPr>
              <a:defRPr/>
            </a:pPr>
            <a:r>
              <a:rPr lang="zh-TW" altLang="en-US" sz="2600">
                <a:effectLst>
                  <a:outerShdw blurRad="38100" dist="38100" dir="2700000" algn="tl">
                    <a:srgbClr val="FFFFFF"/>
                  </a:outerShdw>
                </a:effectLst>
                <a:latin typeface="新細明體" pitchFamily="18" charset="-120"/>
                <a:ea typeface="新細明體" pitchFamily="18" charset="-120"/>
              </a:rPr>
              <a:t>　</a:t>
            </a:r>
          </a:p>
          <a:p>
            <a:pPr>
              <a:defRPr/>
            </a:pPr>
            <a:r>
              <a:rPr lang="zh-TW" altLang="en-US" sz="2400">
                <a:effectLst>
                  <a:outerShdw blurRad="38100" dist="38100" dir="2700000" algn="tl">
                    <a:srgbClr val="FFFFFF"/>
                  </a:outerShdw>
                </a:effectLst>
                <a:latin typeface="新細明體" pitchFamily="18" charset="-120"/>
                <a:ea typeface="新細明體" pitchFamily="18" charset="-120"/>
              </a:rPr>
              <a:t>    </a:t>
            </a:r>
            <a:r>
              <a:rPr lang="zh-TW" altLang="en-US" sz="2400">
                <a:latin typeface="標楷體" pitchFamily="65" charset="-120"/>
                <a:ea typeface="標楷體" pitchFamily="65" charset="-120"/>
              </a:rPr>
              <a:t>通訊地址</a:t>
            </a:r>
          </a:p>
          <a:p>
            <a:pPr>
              <a:defRPr/>
            </a:pPr>
            <a:r>
              <a:rPr lang="zh-TW" altLang="en-US" sz="2400">
                <a:latin typeface="標楷體" pitchFamily="65" charset="-120"/>
                <a:ea typeface="標楷體" pitchFamily="65" charset="-120"/>
              </a:rPr>
              <a:t>　電話</a:t>
            </a:r>
          </a:p>
          <a:p>
            <a:pPr>
              <a:defRPr/>
            </a:pPr>
            <a:endParaRPr lang="en-US" altLang="zh-TW">
              <a:latin typeface="標楷體" pitchFamily="65" charset="-120"/>
              <a:ea typeface="標楷體" pitchFamily="65" charset="-120"/>
            </a:endParaRPr>
          </a:p>
        </p:txBody>
      </p:sp>
      <p:sp>
        <p:nvSpPr>
          <p:cNvPr id="350212" name="AutoShape 4"/>
          <p:cNvSpPr>
            <a:spLocks noChangeArrowheads="1"/>
          </p:cNvSpPr>
          <p:nvPr/>
        </p:nvSpPr>
        <p:spPr bwMode="auto">
          <a:xfrm>
            <a:off x="552450" y="1190625"/>
            <a:ext cx="2074863" cy="1914525"/>
          </a:xfrm>
          <a:prstGeom prst="roundRect">
            <a:avLst>
              <a:gd name="adj" fmla="val 16667"/>
            </a:avLst>
          </a:prstGeom>
          <a:solidFill>
            <a:srgbClr val="CCFFFF"/>
          </a:solidFill>
          <a:ln w="57150" algn="ctr">
            <a:solidFill>
              <a:srgbClr val="000080"/>
            </a:solidFill>
            <a:prstDash val="sysDot"/>
            <a:round/>
            <a:headEnd/>
            <a:tailEnd/>
          </a:ln>
          <a:effectLst/>
        </p:spPr>
        <p:txBody>
          <a:bodyPr anchor="ctr"/>
          <a:lstStyle/>
          <a:p>
            <a:pPr>
              <a:lnSpc>
                <a:spcPct val="145000"/>
              </a:lnSpc>
              <a:defRPr/>
            </a:pPr>
            <a:r>
              <a:rPr lang="zh-TW" altLang="en-US" sz="2600">
                <a:effectLst>
                  <a:outerShdw blurRad="38100" dist="38100" dir="2700000" algn="tl">
                    <a:srgbClr val="FFFFFF"/>
                  </a:outerShdw>
                </a:effectLst>
                <a:latin typeface="新細明體" pitchFamily="18" charset="-120"/>
                <a:ea typeface="新細明體" pitchFamily="18" charset="-120"/>
              </a:rPr>
              <a:t>　</a:t>
            </a:r>
            <a:r>
              <a:rPr lang="zh-TW" altLang="en-US" sz="2400">
                <a:solidFill>
                  <a:srgbClr val="0099FF"/>
                </a:solidFill>
                <a:latin typeface="標楷體" pitchFamily="65" charset="-120"/>
                <a:ea typeface="標楷體" pitchFamily="65" charset="-120"/>
              </a:rPr>
              <a:t>變更事項</a:t>
            </a:r>
          </a:p>
          <a:p>
            <a:pPr>
              <a:defRPr/>
            </a:pPr>
            <a:r>
              <a:rPr lang="zh-TW" altLang="en-US" sz="2400">
                <a:effectLst>
                  <a:outerShdw blurRad="38100" dist="38100" dir="2700000" algn="tl">
                    <a:srgbClr val="FFFFFF"/>
                  </a:outerShdw>
                </a:effectLst>
                <a:latin typeface="標楷體" pitchFamily="65" charset="-120"/>
                <a:ea typeface="標楷體" pitchFamily="65" charset="-120"/>
              </a:rPr>
              <a:t>　</a:t>
            </a:r>
            <a:r>
              <a:rPr lang="zh-TW" altLang="en-US" sz="2400">
                <a:latin typeface="標楷體" pitchFamily="65" charset="-120"/>
                <a:ea typeface="標楷體" pitchFamily="65" charset="-120"/>
              </a:rPr>
              <a:t>名稱</a:t>
            </a:r>
          </a:p>
          <a:p>
            <a:pPr>
              <a:defRPr/>
            </a:pPr>
            <a:r>
              <a:rPr lang="zh-TW" altLang="en-US" sz="2400">
                <a:latin typeface="標楷體" pitchFamily="65" charset="-120"/>
                <a:ea typeface="標楷體" pitchFamily="65" charset="-120"/>
              </a:rPr>
              <a:t>　負責人</a:t>
            </a:r>
          </a:p>
          <a:p>
            <a:pPr>
              <a:defRPr/>
            </a:pPr>
            <a:r>
              <a:rPr lang="zh-TW" altLang="en-US" sz="2400">
                <a:latin typeface="標楷體" pitchFamily="65" charset="-120"/>
                <a:ea typeface="標楷體" pitchFamily="65" charset="-120"/>
              </a:rPr>
              <a:t>　登記地址</a:t>
            </a:r>
          </a:p>
          <a:p>
            <a:pPr>
              <a:defRPr/>
            </a:pPr>
            <a:r>
              <a:rPr lang="zh-TW" altLang="en-US" sz="2400">
                <a:effectLst>
                  <a:outerShdw blurRad="38100" dist="38100" dir="2700000" algn="tl">
                    <a:srgbClr val="FFFFFF"/>
                  </a:outerShdw>
                </a:effectLst>
                <a:latin typeface="標楷體" pitchFamily="65" charset="-120"/>
                <a:ea typeface="標楷體" pitchFamily="65" charset="-120"/>
              </a:rPr>
              <a:t>　</a:t>
            </a:r>
          </a:p>
        </p:txBody>
      </p:sp>
      <p:sp>
        <p:nvSpPr>
          <p:cNvPr id="350213" name="Rectangle 5"/>
          <p:cNvSpPr>
            <a:spLocks noChangeArrowheads="1"/>
          </p:cNvSpPr>
          <p:nvPr/>
        </p:nvSpPr>
        <p:spPr bwMode="auto">
          <a:xfrm>
            <a:off x="674688" y="2593975"/>
            <a:ext cx="206375"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14" name="Rectangle 6"/>
          <p:cNvSpPr>
            <a:spLocks noChangeArrowheads="1"/>
          </p:cNvSpPr>
          <p:nvPr/>
        </p:nvSpPr>
        <p:spPr bwMode="auto">
          <a:xfrm>
            <a:off x="660400" y="1701800"/>
            <a:ext cx="207963"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15" name="Rectangle 7"/>
          <p:cNvSpPr>
            <a:spLocks noChangeArrowheads="1"/>
          </p:cNvSpPr>
          <p:nvPr/>
        </p:nvSpPr>
        <p:spPr bwMode="auto">
          <a:xfrm>
            <a:off x="677863" y="2143125"/>
            <a:ext cx="204787"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16" name="Rectangle 8"/>
          <p:cNvSpPr>
            <a:spLocks noChangeArrowheads="1"/>
          </p:cNvSpPr>
          <p:nvPr/>
        </p:nvSpPr>
        <p:spPr bwMode="auto">
          <a:xfrm>
            <a:off x="687388" y="5657850"/>
            <a:ext cx="203200"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17" name="Rectangle 9"/>
          <p:cNvSpPr>
            <a:spLocks noChangeArrowheads="1"/>
          </p:cNvSpPr>
          <p:nvPr/>
        </p:nvSpPr>
        <p:spPr bwMode="auto">
          <a:xfrm>
            <a:off x="698500" y="6089650"/>
            <a:ext cx="207963"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18" name="Rectangle 10"/>
          <p:cNvSpPr>
            <a:spLocks noChangeArrowheads="1"/>
          </p:cNvSpPr>
          <p:nvPr/>
        </p:nvSpPr>
        <p:spPr bwMode="auto">
          <a:xfrm>
            <a:off x="668338" y="4235450"/>
            <a:ext cx="244475" cy="261938"/>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852" name="AutoShape 11"/>
          <p:cNvSpPr>
            <a:spLocks noChangeArrowheads="1"/>
          </p:cNvSpPr>
          <p:nvPr/>
        </p:nvSpPr>
        <p:spPr bwMode="auto">
          <a:xfrm>
            <a:off x="4211638" y="1341438"/>
            <a:ext cx="4565650" cy="1728787"/>
          </a:xfrm>
          <a:prstGeom prst="roundRect">
            <a:avLst>
              <a:gd name="adj" fmla="val 16667"/>
            </a:avLst>
          </a:prstGeom>
          <a:solidFill>
            <a:srgbClr val="CCFFCC"/>
          </a:solidFill>
          <a:ln w="57150" algn="ctr">
            <a:solidFill>
              <a:srgbClr val="000080"/>
            </a:solidFill>
            <a:prstDash val="sysDot"/>
            <a:round/>
            <a:headEnd/>
            <a:tailEnd/>
          </a:ln>
        </p:spPr>
        <p:txBody>
          <a:bodyPr anchor="ctr"/>
          <a:lstStyle/>
          <a:p>
            <a:r>
              <a:rPr lang="zh-TW" altLang="en-US" sz="2400">
                <a:latin typeface="新細明體" charset="-120"/>
                <a:ea typeface="標楷體" pitchFamily="65" charset="-120"/>
              </a:rPr>
              <a:t>填送「</a:t>
            </a:r>
            <a:r>
              <a:rPr lang="zh-TW" altLang="en-US" sz="2400">
                <a:solidFill>
                  <a:srgbClr val="FF0066"/>
                </a:solidFill>
                <a:latin typeface="Times New Roman" pitchFamily="18" charset="0"/>
                <a:ea typeface="標楷體" pitchFamily="65" charset="-120"/>
              </a:rPr>
              <a:t>投保單位變更事項申請書</a:t>
            </a:r>
            <a:r>
              <a:rPr lang="zh-TW" altLang="en-US" sz="2400">
                <a:latin typeface="新細明體" charset="-120"/>
                <a:ea typeface="標楷體" pitchFamily="65" charset="-120"/>
              </a:rPr>
              <a:t>」並檢附變更後證明文件及負責人身分證影本</a:t>
            </a:r>
          </a:p>
        </p:txBody>
      </p:sp>
      <p:sp>
        <p:nvSpPr>
          <p:cNvPr id="35853" name="AutoShape 12"/>
          <p:cNvSpPr>
            <a:spLocks noChangeArrowheads="1"/>
          </p:cNvSpPr>
          <p:nvPr/>
        </p:nvSpPr>
        <p:spPr bwMode="auto">
          <a:xfrm>
            <a:off x="4157663" y="5300663"/>
            <a:ext cx="4730750" cy="1303337"/>
          </a:xfrm>
          <a:prstGeom prst="roundRect">
            <a:avLst>
              <a:gd name="adj" fmla="val 16667"/>
            </a:avLst>
          </a:prstGeom>
          <a:solidFill>
            <a:srgbClr val="CCFFCC"/>
          </a:solidFill>
          <a:ln w="57150" algn="ctr">
            <a:solidFill>
              <a:srgbClr val="000080"/>
            </a:solidFill>
            <a:prstDash val="sysDot"/>
            <a:round/>
            <a:headEnd/>
            <a:tailEnd/>
          </a:ln>
        </p:spPr>
        <p:txBody>
          <a:bodyPr anchor="ctr"/>
          <a:lstStyle/>
          <a:p>
            <a:r>
              <a:rPr lang="zh-TW" altLang="en-US" sz="2400">
                <a:latin typeface="新細明體" charset="-120"/>
                <a:ea typeface="標楷體" pitchFamily="65" charset="-120"/>
              </a:rPr>
              <a:t>填寫</a:t>
            </a:r>
            <a:r>
              <a:rPr lang="zh-TW" altLang="en-US" sz="2400">
                <a:latin typeface="Times New Roman" pitchFamily="18" charset="0"/>
                <a:ea typeface="標楷體" pitchFamily="65" charset="-120"/>
              </a:rPr>
              <a:t>「</a:t>
            </a:r>
            <a:r>
              <a:rPr lang="zh-TW" altLang="en-US" sz="2400">
                <a:solidFill>
                  <a:srgbClr val="FF0066"/>
                </a:solidFill>
                <a:latin typeface="Times New Roman" pitchFamily="18" charset="0"/>
                <a:ea typeface="標楷體" pitchFamily="65" charset="-120"/>
              </a:rPr>
              <a:t>投保單位變更事項申請書</a:t>
            </a:r>
            <a:r>
              <a:rPr lang="zh-TW" altLang="en-US" sz="2400">
                <a:latin typeface="新細明體" charset="-120"/>
                <a:ea typeface="標楷體" pitchFamily="65" charset="-120"/>
              </a:rPr>
              <a:t>」或另以</a:t>
            </a:r>
            <a:r>
              <a:rPr lang="zh-TW" altLang="en-US" sz="2400">
                <a:solidFill>
                  <a:srgbClr val="FF0066"/>
                </a:solidFill>
                <a:latin typeface="新細明體" charset="-120"/>
                <a:ea typeface="標楷體" pitchFamily="65" charset="-120"/>
              </a:rPr>
              <a:t>書面通知</a:t>
            </a:r>
            <a:r>
              <a:rPr lang="en-US" altLang="zh-TW" sz="2400">
                <a:solidFill>
                  <a:srgbClr val="FF0066"/>
                </a:solidFill>
                <a:latin typeface="標楷體" pitchFamily="65" charset="-120"/>
                <a:ea typeface="標楷體" pitchFamily="65" charset="-120"/>
              </a:rPr>
              <a:t>(</a:t>
            </a:r>
            <a:r>
              <a:rPr lang="zh-TW" altLang="en-US" sz="2400">
                <a:solidFill>
                  <a:srgbClr val="FF0066"/>
                </a:solidFill>
                <a:latin typeface="新細明體" charset="-120"/>
                <a:ea typeface="標楷體" pitchFamily="65" charset="-120"/>
              </a:rPr>
              <a:t>可傳真</a:t>
            </a:r>
            <a:r>
              <a:rPr lang="en-US" altLang="zh-TW" sz="2400">
                <a:solidFill>
                  <a:srgbClr val="FF0066"/>
                </a:solidFill>
                <a:latin typeface="標楷體" pitchFamily="65" charset="-120"/>
                <a:ea typeface="標楷體" pitchFamily="65" charset="-120"/>
              </a:rPr>
              <a:t>)</a:t>
            </a:r>
          </a:p>
        </p:txBody>
      </p:sp>
      <p:sp>
        <p:nvSpPr>
          <p:cNvPr id="350221" name="AutoShape 13"/>
          <p:cNvSpPr>
            <a:spLocks noChangeArrowheads="1"/>
          </p:cNvSpPr>
          <p:nvPr/>
        </p:nvSpPr>
        <p:spPr bwMode="auto">
          <a:xfrm>
            <a:off x="3170238" y="2000250"/>
            <a:ext cx="803275" cy="509588"/>
          </a:xfrm>
          <a:prstGeom prst="rightArrow">
            <a:avLst>
              <a:gd name="adj1" fmla="val 50000"/>
              <a:gd name="adj2" fmla="val 39408"/>
            </a:avLst>
          </a:prstGeom>
          <a:solidFill>
            <a:srgbClr val="800080"/>
          </a:solidFill>
          <a:ln w="9525" algn="ctr">
            <a:noFill/>
            <a:miter lim="800000"/>
            <a:headEnd/>
            <a:tailEnd/>
          </a:ln>
          <a:effectLst>
            <a:outerShdw dist="107763"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855" name="Text Box 14"/>
          <p:cNvSpPr txBox="1">
            <a:spLocks noChangeArrowheads="1"/>
          </p:cNvSpPr>
          <p:nvPr/>
        </p:nvSpPr>
        <p:spPr bwMode="auto">
          <a:xfrm>
            <a:off x="2557463" y="1484313"/>
            <a:ext cx="1735137" cy="457200"/>
          </a:xfrm>
          <a:prstGeom prst="rect">
            <a:avLst/>
          </a:prstGeom>
          <a:noFill/>
          <a:ln w="9525" algn="ctr">
            <a:noFill/>
            <a:miter lim="800000"/>
            <a:headEnd/>
            <a:tailEnd/>
          </a:ln>
        </p:spPr>
        <p:txBody>
          <a:bodyPr>
            <a:spAutoFit/>
          </a:bodyPr>
          <a:lstStyle/>
          <a:p>
            <a:pPr>
              <a:spcBef>
                <a:spcPct val="50000"/>
              </a:spcBef>
            </a:pPr>
            <a:r>
              <a:rPr kumimoji="0" lang="en-US" altLang="zh-TW" sz="2400" i="1">
                <a:solidFill>
                  <a:srgbClr val="FF0000"/>
                </a:solidFill>
                <a:latin typeface="標楷體" pitchFamily="65" charset="-120"/>
                <a:ea typeface="標楷體" pitchFamily="65" charset="-120"/>
              </a:rPr>
              <a:t>30</a:t>
            </a:r>
            <a:r>
              <a:rPr kumimoji="0" lang="zh-TW" altLang="en-US" sz="2400" i="1">
                <a:solidFill>
                  <a:srgbClr val="FF0000"/>
                </a:solidFill>
                <a:latin typeface="標楷體" pitchFamily="65" charset="-120"/>
                <a:ea typeface="標楷體" pitchFamily="65" charset="-120"/>
              </a:rPr>
              <a:t>日內申報</a:t>
            </a:r>
          </a:p>
        </p:txBody>
      </p:sp>
      <p:sp>
        <p:nvSpPr>
          <p:cNvPr id="35856" name="AutoShape 15"/>
          <p:cNvSpPr>
            <a:spLocks noChangeArrowheads="1"/>
          </p:cNvSpPr>
          <p:nvPr/>
        </p:nvSpPr>
        <p:spPr bwMode="auto">
          <a:xfrm>
            <a:off x="4167188" y="3284538"/>
            <a:ext cx="4584700" cy="1800225"/>
          </a:xfrm>
          <a:prstGeom prst="roundRect">
            <a:avLst>
              <a:gd name="adj" fmla="val 16667"/>
            </a:avLst>
          </a:prstGeom>
          <a:solidFill>
            <a:srgbClr val="CCFFCC"/>
          </a:solidFill>
          <a:ln w="57150" algn="ctr">
            <a:solidFill>
              <a:srgbClr val="000080"/>
            </a:solidFill>
            <a:prstDash val="sysDot"/>
            <a:round/>
            <a:headEnd/>
            <a:tailEnd/>
          </a:ln>
        </p:spPr>
        <p:txBody>
          <a:bodyPr anchor="ctr"/>
          <a:lstStyle/>
          <a:p>
            <a:r>
              <a:rPr lang="zh-TW" altLang="en-US" sz="2400">
                <a:latin typeface="新細明體" charset="-120"/>
                <a:ea typeface="標楷體" pitchFamily="65" charset="-120"/>
              </a:rPr>
              <a:t>填送「投保單位變更事項申請書」並檢附</a:t>
            </a:r>
            <a:r>
              <a:rPr lang="zh-TW" altLang="en-US" sz="2400" u="sng">
                <a:solidFill>
                  <a:schemeClr val="accent2"/>
                </a:solidFill>
                <a:latin typeface="新細明體" charset="-120"/>
                <a:ea typeface="標楷體" pitchFamily="65" charset="-120"/>
              </a:rPr>
              <a:t>載有登記之營業項目或產品內容</a:t>
            </a:r>
            <a:r>
              <a:rPr lang="zh-TW" altLang="en-US" sz="2400">
                <a:latin typeface="新細明體" charset="-120"/>
                <a:ea typeface="標楷體" pitchFamily="65" charset="-120"/>
              </a:rPr>
              <a:t>之工廠或公司或商業登記證明文件</a:t>
            </a:r>
            <a:endParaRPr lang="zh-TW" altLang="en-US" sz="2400">
              <a:solidFill>
                <a:srgbClr val="FF0066"/>
              </a:solidFill>
              <a:latin typeface="新細明體" charset="-120"/>
              <a:ea typeface="標楷體" pitchFamily="65" charset="-120"/>
            </a:endParaRPr>
          </a:p>
        </p:txBody>
      </p:sp>
      <p:sp>
        <p:nvSpPr>
          <p:cNvPr id="350224" name="AutoShape 16"/>
          <p:cNvSpPr>
            <a:spLocks noChangeArrowheads="1"/>
          </p:cNvSpPr>
          <p:nvPr/>
        </p:nvSpPr>
        <p:spPr bwMode="auto">
          <a:xfrm>
            <a:off x="3170238" y="3917950"/>
            <a:ext cx="803275" cy="522288"/>
          </a:xfrm>
          <a:prstGeom prst="rightArrow">
            <a:avLst>
              <a:gd name="adj1" fmla="val 50000"/>
              <a:gd name="adj2" fmla="val 38450"/>
            </a:avLst>
          </a:prstGeom>
          <a:solidFill>
            <a:srgbClr val="800080"/>
          </a:solidFill>
          <a:ln w="9525" algn="ctr">
            <a:noFill/>
            <a:miter lim="800000"/>
            <a:headEnd/>
            <a:tailEnd/>
          </a:ln>
          <a:effectLst>
            <a:outerShdw dist="107763"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25" name="AutoShape 17"/>
          <p:cNvSpPr>
            <a:spLocks noChangeArrowheads="1"/>
          </p:cNvSpPr>
          <p:nvPr/>
        </p:nvSpPr>
        <p:spPr bwMode="auto">
          <a:xfrm>
            <a:off x="3192463" y="5556250"/>
            <a:ext cx="801687" cy="522288"/>
          </a:xfrm>
          <a:prstGeom prst="rightArrow">
            <a:avLst>
              <a:gd name="adj1" fmla="val 50000"/>
              <a:gd name="adj2" fmla="val 38374"/>
            </a:avLst>
          </a:prstGeom>
          <a:solidFill>
            <a:srgbClr val="800080"/>
          </a:solidFill>
          <a:ln w="9525" algn="ctr">
            <a:noFill/>
            <a:miter lim="800000"/>
            <a:headEnd/>
            <a:tailEnd/>
          </a:ln>
          <a:effectLst>
            <a:outerShdw dist="107763"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0226" name="Rectangle 18"/>
          <p:cNvSpPr>
            <a:spLocks noChangeArrowheads="1"/>
          </p:cNvSpPr>
          <p:nvPr/>
        </p:nvSpPr>
        <p:spPr bwMode="auto">
          <a:xfrm>
            <a:off x="0" y="0"/>
            <a:ext cx="9144000" cy="647700"/>
          </a:xfrm>
          <a:prstGeom prst="rect">
            <a:avLst/>
          </a:prstGeom>
          <a:gradFill rotWithShape="0">
            <a:gsLst>
              <a:gs pos="0">
                <a:srgbClr val="993366"/>
              </a:gs>
              <a:gs pos="100000">
                <a:srgbClr val="993366">
                  <a:gamma/>
                  <a:tint val="48627"/>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投保單位資料變更</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p:cNvSpPr>
            <a:spLocks noGrp="1"/>
          </p:cNvSpPr>
          <p:nvPr>
            <p:ph type="sldNum" sz="quarter" idx="12"/>
          </p:nvPr>
        </p:nvSpPr>
        <p:spPr>
          <a:noFill/>
        </p:spPr>
        <p:txBody>
          <a:bodyPr/>
          <a:lstStyle/>
          <a:p>
            <a:fld id="{4B0D8E5C-4384-421B-9A7B-744CEE826E6B}" type="slidenum">
              <a:rPr lang="en-US" altLang="zh-TW" smtClean="0"/>
              <a:pPr/>
              <a:t>3</a:t>
            </a:fld>
            <a:endParaRPr lang="en-US" altLang="zh-TW" smtClean="0"/>
          </a:p>
        </p:txBody>
      </p:sp>
      <p:sp>
        <p:nvSpPr>
          <p:cNvPr id="326658" name="Text Box 2"/>
          <p:cNvSpPr txBox="1">
            <a:spLocks noChangeArrowheads="1"/>
          </p:cNvSpPr>
          <p:nvPr/>
        </p:nvSpPr>
        <p:spPr bwMode="auto">
          <a:xfrm>
            <a:off x="1909763" y="1628775"/>
            <a:ext cx="5384800" cy="2147888"/>
          </a:xfrm>
          <a:prstGeom prst="rect">
            <a:avLst/>
          </a:prstGeom>
          <a:noFill/>
          <a:ln w="9525">
            <a:noFill/>
            <a:miter lim="800000"/>
            <a:headEnd/>
            <a:tailEnd/>
          </a:ln>
          <a:effectLst/>
        </p:spPr>
        <p:txBody>
          <a:bodyPr>
            <a:spAutoFit/>
          </a:bodyPr>
          <a:lstStyle/>
          <a:p>
            <a:pPr algn="ctr">
              <a:spcBef>
                <a:spcPct val="50000"/>
              </a:spcBef>
              <a:defRPr/>
            </a:pPr>
            <a:endParaRPr kumimoji="0" lang="en-US" altLang="zh-TW" sz="5400">
              <a:effectLst>
                <a:outerShdw blurRad="38100" dist="38100" dir="2700000" algn="tl">
                  <a:srgbClr val="C0C0C0"/>
                </a:outerShdw>
              </a:effectLst>
              <a:latin typeface="新細明體" pitchFamily="18" charset="-120"/>
              <a:ea typeface="新細明體" pitchFamily="18" charset="-120"/>
            </a:endParaRPr>
          </a:p>
          <a:p>
            <a:pPr algn="ctr">
              <a:spcBef>
                <a:spcPct val="50000"/>
              </a:spcBef>
              <a:defRPr/>
            </a:pPr>
            <a:endParaRPr kumimoji="0" lang="en-US" altLang="zh-TW" sz="5400">
              <a:solidFill>
                <a:srgbClr val="0000CC"/>
              </a:solidFill>
              <a:effectLst>
                <a:outerShdw blurRad="38100" dist="38100" dir="2700000" algn="tl">
                  <a:srgbClr val="C0C0C0"/>
                </a:outerShdw>
              </a:effectLst>
              <a:latin typeface="標楷體" pitchFamily="65" charset="-120"/>
              <a:ea typeface="標楷體" pitchFamily="65" charset="-120"/>
            </a:endParaRPr>
          </a:p>
        </p:txBody>
      </p:sp>
      <p:sp>
        <p:nvSpPr>
          <p:cNvPr id="9220" name="Line 3"/>
          <p:cNvSpPr>
            <a:spLocks noChangeShapeType="1"/>
          </p:cNvSpPr>
          <p:nvPr/>
        </p:nvSpPr>
        <p:spPr bwMode="auto">
          <a:xfrm>
            <a:off x="1187450" y="1989138"/>
            <a:ext cx="7056438" cy="0"/>
          </a:xfrm>
          <a:prstGeom prst="line">
            <a:avLst/>
          </a:prstGeom>
          <a:noFill/>
          <a:ln w="76200">
            <a:solidFill>
              <a:srgbClr val="0000FF"/>
            </a:solidFill>
            <a:round/>
            <a:headEnd/>
            <a:tailEnd/>
          </a:ln>
        </p:spPr>
        <p:txBody>
          <a:bodyPr/>
          <a:lstStyle/>
          <a:p>
            <a:endParaRPr lang="zh-TW" altLang="en-US"/>
          </a:p>
        </p:txBody>
      </p:sp>
      <p:sp>
        <p:nvSpPr>
          <p:cNvPr id="9221" name="Rectangle 4"/>
          <p:cNvSpPr>
            <a:spLocks noChangeArrowheads="1"/>
          </p:cNvSpPr>
          <p:nvPr/>
        </p:nvSpPr>
        <p:spPr bwMode="auto">
          <a:xfrm>
            <a:off x="6948488" y="3213100"/>
            <a:ext cx="1511300" cy="1368425"/>
          </a:xfrm>
          <a:prstGeom prst="rect">
            <a:avLst/>
          </a:prstGeom>
          <a:noFill/>
          <a:ln w="38100">
            <a:solidFill>
              <a:schemeClr val="accent2"/>
            </a:solidFill>
            <a:miter lim="800000"/>
            <a:headEnd/>
            <a:tailEnd/>
          </a:ln>
        </p:spPr>
        <p:txBody>
          <a:bodyPr anchor="ctr"/>
          <a:lstStyle/>
          <a:p>
            <a:endParaRPr kumimoji="0" lang="zh-TW" altLang="en-US"/>
          </a:p>
        </p:txBody>
      </p:sp>
      <p:sp>
        <p:nvSpPr>
          <p:cNvPr id="9222" name="Rectangle 5"/>
          <p:cNvSpPr>
            <a:spLocks noChangeArrowheads="1"/>
          </p:cNvSpPr>
          <p:nvPr/>
        </p:nvSpPr>
        <p:spPr bwMode="auto">
          <a:xfrm>
            <a:off x="7740650" y="4508500"/>
            <a:ext cx="938213" cy="936625"/>
          </a:xfrm>
          <a:prstGeom prst="rect">
            <a:avLst/>
          </a:prstGeom>
          <a:solidFill>
            <a:srgbClr val="FF0066"/>
          </a:solidFill>
          <a:ln w="57150">
            <a:noFill/>
            <a:miter lim="800000"/>
            <a:headEnd/>
            <a:tailEnd/>
          </a:ln>
        </p:spPr>
        <p:txBody>
          <a:bodyPr anchor="ctr"/>
          <a:lstStyle/>
          <a:p>
            <a:endParaRPr kumimoji="0" lang="zh-TW" altLang="en-US"/>
          </a:p>
        </p:txBody>
      </p:sp>
      <p:sp>
        <p:nvSpPr>
          <p:cNvPr id="326662" name="Rectangle 6"/>
          <p:cNvSpPr>
            <a:spLocks noChangeArrowheads="1"/>
          </p:cNvSpPr>
          <p:nvPr/>
        </p:nvSpPr>
        <p:spPr bwMode="auto">
          <a:xfrm>
            <a:off x="1187450" y="2781300"/>
            <a:ext cx="6480175" cy="1517650"/>
          </a:xfrm>
          <a:prstGeom prst="rect">
            <a:avLst/>
          </a:prstGeom>
          <a:solidFill>
            <a:srgbClr val="FFFFCC"/>
          </a:solidFill>
          <a:ln w="28575">
            <a:solidFill>
              <a:schemeClr val="bg1"/>
            </a:solidFill>
            <a:miter lim="800000"/>
            <a:headEnd/>
            <a:tailEnd/>
          </a:ln>
          <a:effectLst>
            <a:outerShdw dist="107763" dir="2700000" algn="ctr" rotWithShape="0">
              <a:schemeClr val="bg2"/>
            </a:outerShdw>
          </a:effectLst>
        </p:spPr>
        <p:txBody>
          <a:bodyPr>
            <a:spAutoFit/>
          </a:bodyPr>
          <a:lstStyle/>
          <a:p>
            <a:pPr>
              <a:lnSpc>
                <a:spcPct val="85000"/>
              </a:lnSpc>
              <a:defRPr/>
            </a:pPr>
            <a:r>
              <a:rPr kumimoji="0" lang="zh-TW" altLang="en-US" sz="5400" dirty="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新細明體" pitchFamily="18" charset="-120"/>
                <a:ea typeface="微軟正黑體" pitchFamily="34" charset="-120"/>
              </a:rPr>
              <a:t>勞工保險、就業保險</a:t>
            </a:r>
          </a:p>
          <a:p>
            <a:pPr algn="ctr" fontAlgn="ctr">
              <a:lnSpc>
                <a:spcPct val="85000"/>
              </a:lnSpc>
              <a:defRPr/>
            </a:pPr>
            <a:r>
              <a:rPr kumimoji="0" lang="zh-TW" altLang="en-US" sz="5400" dirty="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新細明體" pitchFamily="18" charset="-120"/>
                <a:ea typeface="微軟正黑體" pitchFamily="34" charset="-120"/>
              </a:rPr>
              <a:t>承保業務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326658"/>
                                        </p:tgtEl>
                                        <p:attrNameLst>
                                          <p:attrName>style.visibility</p:attrName>
                                        </p:attrNameLst>
                                      </p:cBhvr>
                                      <p:to>
                                        <p:strVal val="visible"/>
                                      </p:to>
                                    </p:set>
                                    <p:animEffect transition="in" filter="slide(fromBottom)">
                                      <p:cBhvr>
                                        <p:cTn id="7" dur="500"/>
                                        <p:tgtEl>
                                          <p:spTgt spid="32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a:noFill/>
        </p:spPr>
        <p:txBody>
          <a:bodyPr/>
          <a:lstStyle/>
          <a:p>
            <a:fld id="{547C963A-464A-484C-8533-D39634609183}" type="slidenum">
              <a:rPr lang="en-US" altLang="zh-TW" smtClean="0"/>
              <a:pPr/>
              <a:t>30</a:t>
            </a:fld>
            <a:endParaRPr lang="en-US" altLang="zh-TW" smtClean="0"/>
          </a:p>
        </p:txBody>
      </p:sp>
      <p:sp>
        <p:nvSpPr>
          <p:cNvPr id="351234" name="Rectangle 2"/>
          <p:cNvSpPr>
            <a:spLocks noChangeArrowheads="1"/>
          </p:cNvSpPr>
          <p:nvPr/>
        </p:nvSpPr>
        <p:spPr bwMode="auto">
          <a:xfrm>
            <a:off x="0" y="0"/>
            <a:ext cx="9144000" cy="647700"/>
          </a:xfrm>
          <a:prstGeom prst="rect">
            <a:avLst/>
          </a:prstGeom>
          <a:gradFill rotWithShape="0">
            <a:gsLst>
              <a:gs pos="0">
                <a:srgbClr val="993366"/>
              </a:gs>
              <a:gs pos="100000">
                <a:srgbClr val="993366">
                  <a:gamma/>
                  <a:tint val="48627"/>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被保險人資料變更</a:t>
            </a:r>
          </a:p>
        </p:txBody>
      </p:sp>
      <p:sp>
        <p:nvSpPr>
          <p:cNvPr id="351235" name="AutoShape 3"/>
          <p:cNvSpPr>
            <a:spLocks noChangeArrowheads="1"/>
          </p:cNvSpPr>
          <p:nvPr/>
        </p:nvSpPr>
        <p:spPr bwMode="auto">
          <a:xfrm>
            <a:off x="252413" y="1989138"/>
            <a:ext cx="2232025" cy="2460625"/>
          </a:xfrm>
          <a:prstGeom prst="roundRect">
            <a:avLst>
              <a:gd name="adj" fmla="val 16667"/>
            </a:avLst>
          </a:prstGeom>
          <a:solidFill>
            <a:srgbClr val="CCFFFF"/>
          </a:solidFill>
          <a:ln w="57150" algn="ctr">
            <a:solidFill>
              <a:srgbClr val="800080"/>
            </a:solidFill>
            <a:prstDash val="sysDot"/>
            <a:round/>
            <a:headEnd/>
            <a:tailEnd/>
          </a:ln>
          <a:effectLst>
            <a:prstShdw prst="shdw13" dist="53882" dir="13500000">
              <a:schemeClr val="bg2">
                <a:alpha val="50000"/>
              </a:schemeClr>
            </a:prstShdw>
          </a:effectLst>
        </p:spPr>
        <p:txBody>
          <a:bodyPr wrap="none" anchor="ctr"/>
          <a:lstStyle/>
          <a:p>
            <a:pPr>
              <a:defRPr/>
            </a:pPr>
            <a:r>
              <a:rPr lang="zh-TW" altLang="en-US" sz="2800" b="1">
                <a:effectLst>
                  <a:outerShdw blurRad="38100" dist="38100" dir="2700000" algn="tl">
                    <a:srgbClr val="FFFFFF"/>
                  </a:outerShdw>
                </a:effectLst>
                <a:latin typeface="新細明體" pitchFamily="18" charset="-120"/>
                <a:ea typeface="新細明體" pitchFamily="18" charset="-120"/>
              </a:rPr>
              <a:t>　</a:t>
            </a:r>
            <a:r>
              <a:rPr lang="zh-TW" altLang="en-US" sz="2800" b="1">
                <a:solidFill>
                  <a:srgbClr val="FF0000"/>
                </a:solidFill>
                <a:latin typeface="標楷體" pitchFamily="65" charset="-120"/>
                <a:ea typeface="標楷體" pitchFamily="65" charset="-120"/>
              </a:rPr>
              <a:t>變更事項</a:t>
            </a:r>
          </a:p>
          <a:p>
            <a:pPr>
              <a:defRPr/>
            </a:pPr>
            <a:r>
              <a:rPr lang="zh-TW" altLang="en-US" sz="2800" b="1">
                <a:effectLst>
                  <a:outerShdw blurRad="38100" dist="38100" dir="2700000" algn="tl">
                    <a:srgbClr val="FFFFFF"/>
                  </a:outerShdw>
                </a:effectLst>
                <a:latin typeface="標楷體" pitchFamily="65" charset="-120"/>
                <a:ea typeface="標楷體" pitchFamily="65" charset="-120"/>
              </a:rPr>
              <a:t>　</a:t>
            </a:r>
            <a:r>
              <a:rPr lang="zh-TW" altLang="en-US" sz="2800" b="1">
                <a:latin typeface="標楷體" pitchFamily="65" charset="-120"/>
                <a:ea typeface="標楷體" pitchFamily="65" charset="-120"/>
              </a:rPr>
              <a:t>姓名</a:t>
            </a:r>
          </a:p>
          <a:p>
            <a:pPr>
              <a:defRPr/>
            </a:pPr>
            <a:r>
              <a:rPr lang="zh-TW" altLang="en-US" sz="2800" b="1">
                <a:latin typeface="標楷體" pitchFamily="65" charset="-120"/>
                <a:ea typeface="標楷體" pitchFamily="65" charset="-120"/>
              </a:rPr>
              <a:t>　出生日期</a:t>
            </a:r>
          </a:p>
          <a:p>
            <a:pPr>
              <a:defRPr/>
            </a:pPr>
            <a:r>
              <a:rPr lang="zh-TW" altLang="en-US" sz="2800" b="1">
                <a:latin typeface="標楷體" pitchFamily="65" charset="-120"/>
                <a:ea typeface="標楷體" pitchFamily="65" charset="-120"/>
              </a:rPr>
              <a:t>　身分證號</a:t>
            </a:r>
          </a:p>
          <a:p>
            <a:pPr>
              <a:defRPr/>
            </a:pPr>
            <a:endParaRPr lang="en-US" altLang="zh-TW" sz="2800" b="1">
              <a:latin typeface="標楷體" pitchFamily="65" charset="-120"/>
              <a:ea typeface="標楷體" pitchFamily="65" charset="-120"/>
            </a:endParaRPr>
          </a:p>
        </p:txBody>
      </p:sp>
      <p:sp>
        <p:nvSpPr>
          <p:cNvPr id="351236" name="AutoShape 4"/>
          <p:cNvSpPr>
            <a:spLocks noChangeArrowheads="1"/>
          </p:cNvSpPr>
          <p:nvPr/>
        </p:nvSpPr>
        <p:spPr bwMode="auto">
          <a:xfrm>
            <a:off x="2411413" y="2924175"/>
            <a:ext cx="647700" cy="515938"/>
          </a:xfrm>
          <a:prstGeom prst="rightArrow">
            <a:avLst>
              <a:gd name="adj1" fmla="val 50000"/>
              <a:gd name="adj2" fmla="val 31385"/>
            </a:avLst>
          </a:prstGeom>
          <a:solidFill>
            <a:srgbClr val="800080"/>
          </a:solidFill>
          <a:ln w="9525" algn="ctr">
            <a:noFill/>
            <a:miter lim="800000"/>
            <a:headEnd/>
            <a:tailEnd/>
          </a:ln>
          <a:effectLst>
            <a:outerShdw dist="107763"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6870" name="AutoShape 5"/>
          <p:cNvSpPr>
            <a:spLocks noChangeArrowheads="1"/>
          </p:cNvSpPr>
          <p:nvPr/>
        </p:nvSpPr>
        <p:spPr bwMode="auto">
          <a:xfrm>
            <a:off x="3059113" y="1916113"/>
            <a:ext cx="5875337" cy="2392362"/>
          </a:xfrm>
          <a:prstGeom prst="roundRect">
            <a:avLst>
              <a:gd name="adj" fmla="val 16667"/>
            </a:avLst>
          </a:prstGeom>
          <a:noFill/>
          <a:ln w="57150" algn="ctr">
            <a:solidFill>
              <a:srgbClr val="800080"/>
            </a:solidFill>
            <a:prstDash val="sysDot"/>
            <a:round/>
            <a:headEnd/>
            <a:tailEnd/>
          </a:ln>
          <a:effectLst>
            <a:prstShdw prst="shdw13" dist="53882" dir="13500000">
              <a:schemeClr val="bg2">
                <a:alpha val="50000"/>
              </a:schemeClr>
            </a:prstShdw>
          </a:effectLst>
        </p:spPr>
        <p:txBody>
          <a:bodyPr anchor="ctr"/>
          <a:lstStyle/>
          <a:p>
            <a:pPr>
              <a:spcAft>
                <a:spcPct val="50000"/>
              </a:spcAft>
            </a:pPr>
            <a:r>
              <a:rPr lang="zh-TW" altLang="en-US" sz="2800" b="1">
                <a:latin typeface="標楷體" pitchFamily="65" charset="-120"/>
                <a:ea typeface="標楷體" pitchFamily="65" charset="-120"/>
              </a:rPr>
              <a:t>填寫「</a:t>
            </a:r>
            <a:r>
              <a:rPr lang="zh-TW" altLang="en-US" sz="2800" b="1">
                <a:solidFill>
                  <a:srgbClr val="FF0066"/>
                </a:solidFill>
                <a:latin typeface="標楷體" pitchFamily="65" charset="-120"/>
                <a:ea typeface="標楷體" pitchFamily="65" charset="-120"/>
              </a:rPr>
              <a:t>被保險人變更事項申請書</a:t>
            </a:r>
            <a:r>
              <a:rPr lang="zh-TW" altLang="en-US" sz="2800" b="1">
                <a:latin typeface="標楷體" pitchFamily="65" charset="-120"/>
                <a:ea typeface="標楷體" pitchFamily="65" charset="-120"/>
              </a:rPr>
              <a:t>」</a:t>
            </a:r>
          </a:p>
          <a:p>
            <a:r>
              <a:rPr lang="zh-TW" altLang="en-US" sz="2800" b="1">
                <a:latin typeface="標楷體" pitchFamily="65" charset="-120"/>
                <a:ea typeface="標楷體" pitchFamily="65" charset="-120"/>
              </a:rPr>
              <a:t>檢附變更後之</a:t>
            </a:r>
            <a:r>
              <a:rPr lang="zh-TW" altLang="en-US" sz="2800" b="1">
                <a:solidFill>
                  <a:srgbClr val="FF0066"/>
                </a:solidFill>
                <a:latin typeface="標楷體" pitchFamily="65" charset="-120"/>
                <a:ea typeface="標楷體" pitchFamily="65" charset="-120"/>
              </a:rPr>
              <a:t>國民身分證影本</a:t>
            </a:r>
          </a:p>
        </p:txBody>
      </p:sp>
      <p:sp>
        <p:nvSpPr>
          <p:cNvPr id="351238" name="Rectangle 6"/>
          <p:cNvSpPr>
            <a:spLocks noChangeArrowheads="1"/>
          </p:cNvSpPr>
          <p:nvPr/>
        </p:nvSpPr>
        <p:spPr bwMode="auto">
          <a:xfrm>
            <a:off x="460375" y="2624138"/>
            <a:ext cx="207963"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1239" name="Rectangle 7"/>
          <p:cNvSpPr>
            <a:spLocks noChangeArrowheads="1"/>
          </p:cNvSpPr>
          <p:nvPr/>
        </p:nvSpPr>
        <p:spPr bwMode="auto">
          <a:xfrm>
            <a:off x="465138" y="3175000"/>
            <a:ext cx="207962"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51240" name="Rectangle 8"/>
          <p:cNvSpPr>
            <a:spLocks noChangeArrowheads="1"/>
          </p:cNvSpPr>
          <p:nvPr/>
        </p:nvSpPr>
        <p:spPr bwMode="auto">
          <a:xfrm>
            <a:off x="468313" y="3644900"/>
            <a:ext cx="207962" cy="215900"/>
          </a:xfrm>
          <a:prstGeom prst="rect">
            <a:avLst/>
          </a:prstGeom>
          <a:solidFill>
            <a:srgbClr val="FF00FF"/>
          </a:solidFill>
          <a:ln w="9525" algn="ctr">
            <a:noFill/>
            <a:miter lim="800000"/>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5"/>
          <p:cNvSpPr>
            <a:spLocks noGrp="1"/>
          </p:cNvSpPr>
          <p:nvPr>
            <p:ph type="sldNum" sz="quarter" idx="12"/>
          </p:nvPr>
        </p:nvSpPr>
        <p:spPr>
          <a:noFill/>
        </p:spPr>
        <p:txBody>
          <a:bodyPr/>
          <a:lstStyle/>
          <a:p>
            <a:fld id="{60D37F90-55F0-47FE-821C-31E8D482B209}" type="slidenum">
              <a:rPr lang="en-US" altLang="zh-TW" smtClean="0"/>
              <a:pPr/>
              <a:t>31</a:t>
            </a:fld>
            <a:endParaRPr lang="en-US" altLang="zh-TW" smtClean="0"/>
          </a:p>
        </p:txBody>
      </p:sp>
      <p:grpSp>
        <p:nvGrpSpPr>
          <p:cNvPr id="37891" name="Group 2"/>
          <p:cNvGrpSpPr>
            <a:grpSpLocks/>
          </p:cNvGrpSpPr>
          <p:nvPr/>
        </p:nvGrpSpPr>
        <p:grpSpPr bwMode="auto">
          <a:xfrm>
            <a:off x="522288" y="403225"/>
            <a:ext cx="6429375" cy="900113"/>
            <a:chOff x="1838" y="309"/>
            <a:chExt cx="3405" cy="567"/>
          </a:xfrm>
        </p:grpSpPr>
        <p:sp>
          <p:nvSpPr>
            <p:cNvPr id="37895" name="Rectangle 3"/>
            <p:cNvSpPr>
              <a:spLocks noChangeArrowheads="1"/>
            </p:cNvSpPr>
            <p:nvPr/>
          </p:nvSpPr>
          <p:spPr bwMode="auto">
            <a:xfrm>
              <a:off x="2431" y="423"/>
              <a:ext cx="2812" cy="453"/>
            </a:xfrm>
            <a:prstGeom prst="rect">
              <a:avLst/>
            </a:prstGeom>
            <a:noFill/>
            <a:ln w="28575">
              <a:solidFill>
                <a:srgbClr val="333399"/>
              </a:solidFill>
              <a:miter lim="800000"/>
              <a:headEnd/>
              <a:tailEnd/>
            </a:ln>
          </p:spPr>
          <p:txBody>
            <a:bodyPr wrap="none" anchor="ctr"/>
            <a:lstStyle/>
            <a:p>
              <a:endParaRPr kumimoji="0" lang="zh-TW" altLang="en-US"/>
            </a:p>
          </p:txBody>
        </p:sp>
        <p:sp>
          <p:nvSpPr>
            <p:cNvPr id="352260" name="Text Box 4"/>
            <p:cNvSpPr txBox="1">
              <a:spLocks noChangeArrowheads="1"/>
            </p:cNvSpPr>
            <p:nvPr/>
          </p:nvSpPr>
          <p:spPr bwMode="auto">
            <a:xfrm>
              <a:off x="2019" y="309"/>
              <a:ext cx="3034" cy="371"/>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dirty="0">
                  <a:solidFill>
                    <a:schemeClr val="bg1"/>
                  </a:solidFill>
                  <a:ea typeface="標楷體" pitchFamily="65" charset="-120"/>
                </a:rPr>
                <a:t>被保險人查詢投保資料管道</a:t>
              </a:r>
              <a:r>
                <a:rPr lang="en-US" altLang="zh-TW" sz="3200" dirty="0">
                  <a:solidFill>
                    <a:schemeClr val="bg1"/>
                  </a:solidFill>
                  <a:ea typeface="標楷體" pitchFamily="65" charset="-120"/>
                </a:rPr>
                <a:t>(</a:t>
              </a:r>
              <a:r>
                <a:rPr lang="zh-TW" altLang="en-US" sz="3200" dirty="0">
                  <a:solidFill>
                    <a:schemeClr val="bg1"/>
                  </a:solidFill>
                  <a:ea typeface="標楷體" pitchFamily="65" charset="-120"/>
                </a:rPr>
                <a:t>一</a:t>
              </a:r>
              <a:r>
                <a:rPr lang="en-US" altLang="zh-TW" sz="3200" dirty="0">
                  <a:solidFill>
                    <a:schemeClr val="bg1"/>
                  </a:solidFill>
                  <a:ea typeface="標楷體" pitchFamily="65" charset="-120"/>
                </a:rPr>
                <a:t>)</a:t>
              </a:r>
            </a:p>
          </p:txBody>
        </p:sp>
        <p:pic>
          <p:nvPicPr>
            <p:cNvPr id="37897" name="Picture 5" descr="黃綠"/>
            <p:cNvPicPr>
              <a:picLocks noChangeAspect="1" noChangeArrowheads="1"/>
            </p:cNvPicPr>
            <p:nvPr/>
          </p:nvPicPr>
          <p:blipFill>
            <a:blip r:embed="rId2" cstate="print"/>
            <a:srcRect/>
            <a:stretch>
              <a:fillRect/>
            </a:stretch>
          </p:blipFill>
          <p:spPr bwMode="auto">
            <a:xfrm>
              <a:off x="1838" y="350"/>
              <a:ext cx="259" cy="274"/>
            </a:xfrm>
            <a:prstGeom prst="rect">
              <a:avLst/>
            </a:prstGeom>
            <a:noFill/>
            <a:ln w="9525">
              <a:noFill/>
              <a:miter lim="800000"/>
              <a:headEnd/>
              <a:tailEnd/>
            </a:ln>
          </p:spPr>
        </p:pic>
      </p:grpSp>
      <p:grpSp>
        <p:nvGrpSpPr>
          <p:cNvPr id="3" name="Group 6"/>
          <p:cNvGrpSpPr>
            <a:grpSpLocks/>
          </p:cNvGrpSpPr>
          <p:nvPr/>
        </p:nvGrpSpPr>
        <p:grpSpPr bwMode="auto">
          <a:xfrm>
            <a:off x="684213" y="1196975"/>
            <a:ext cx="7400925" cy="4667250"/>
            <a:chOff x="0" y="757"/>
            <a:chExt cx="5050" cy="2940"/>
          </a:xfrm>
        </p:grpSpPr>
        <p:sp>
          <p:nvSpPr>
            <p:cNvPr id="352263" name="AutoShape 7"/>
            <p:cNvSpPr>
              <a:spLocks noChangeArrowheads="1"/>
            </p:cNvSpPr>
            <p:nvPr/>
          </p:nvSpPr>
          <p:spPr bwMode="auto">
            <a:xfrm>
              <a:off x="0" y="959"/>
              <a:ext cx="5050" cy="2738"/>
            </a:xfrm>
            <a:prstGeom prst="roundRect">
              <a:avLst>
                <a:gd name="adj" fmla="val 16667"/>
              </a:avLst>
            </a:prstGeom>
            <a:solidFill>
              <a:srgbClr val="FFCCCC"/>
            </a:solidFill>
            <a:ln w="57150" algn="ctr">
              <a:solidFill>
                <a:srgbClr val="FF0000"/>
              </a:solidFill>
              <a:prstDash val="sysDot"/>
              <a:round/>
              <a:headEnd/>
              <a:tailEnd/>
            </a:ln>
            <a:effectLst>
              <a:outerShdw dist="74053" dir="3542175" algn="ctr" rotWithShape="0">
                <a:schemeClr val="bg2"/>
              </a:outerShdw>
            </a:effectLst>
          </p:spPr>
          <p:txBody>
            <a:bodyPr wrap="none" anchor="ctr"/>
            <a:lstStyle/>
            <a:p>
              <a:pPr>
                <a:defRPr/>
              </a:pPr>
              <a:r>
                <a:rPr lang="en-US" altLang="zh-TW" sz="2000" dirty="0">
                  <a:solidFill>
                    <a:srgbClr val="000066"/>
                  </a:solidFill>
                  <a:effectLst>
                    <a:outerShdw blurRad="38100" dist="38100" dir="2700000" algn="tl">
                      <a:srgbClr val="000000"/>
                    </a:outerShdw>
                  </a:effectLst>
                  <a:latin typeface="標楷體" pitchFamily="65" charset="-120"/>
                  <a:ea typeface="標楷體" pitchFamily="65" charset="-120"/>
                </a:rPr>
                <a:t>1.</a:t>
              </a:r>
              <a:r>
                <a:rPr lang="zh-TW" altLang="en-US" sz="2000" u="sng" dirty="0">
                  <a:solidFill>
                    <a:srgbClr val="000066"/>
                  </a:solidFill>
                  <a:effectLst>
                    <a:outerShdw blurRad="38100" dist="38100" dir="2700000" algn="tl">
                      <a:srgbClr val="000000"/>
                    </a:outerShdw>
                  </a:effectLst>
                  <a:latin typeface="標楷體" pitchFamily="65" charset="-120"/>
                  <a:ea typeface="標楷體" pitchFamily="65" charset="-120"/>
                </a:rPr>
                <a:t>自然人憑證</a:t>
              </a:r>
              <a:r>
                <a:rPr lang="en-US" altLang="zh-TW" sz="2000" u="sng" dirty="0">
                  <a:solidFill>
                    <a:srgbClr val="000066"/>
                  </a:solidFill>
                  <a:effectLst>
                    <a:outerShdw blurRad="38100" dist="38100" dir="2700000" algn="tl">
                      <a:srgbClr val="000000"/>
                    </a:outerShdw>
                  </a:effectLst>
                  <a:latin typeface="標楷體" pitchFamily="65" charset="-120"/>
                  <a:ea typeface="標楷體" pitchFamily="65" charset="-120"/>
                </a:rPr>
                <a:t>:</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被保險人如擁有</a:t>
              </a:r>
              <a:r>
                <a:rPr lang="en-US" altLang="zh-TW" sz="2000" dirty="0">
                  <a:effectLst>
                    <a:outerShdw blurRad="38100" dist="38100" dir="2700000" algn="tl">
                      <a:srgbClr val="FFFFFF"/>
                    </a:outerShdw>
                  </a:effectLst>
                  <a:latin typeface="標楷體" pitchFamily="65" charset="-120"/>
                  <a:ea typeface="標楷體" pitchFamily="65" charset="-120"/>
                </a:rPr>
                <a:t>IC</a:t>
              </a:r>
              <a:r>
                <a:rPr lang="zh-TW" altLang="en-US" sz="2000" dirty="0">
                  <a:effectLst>
                    <a:outerShdw blurRad="38100" dist="38100" dir="2700000" algn="tl">
                      <a:srgbClr val="FFFFFF"/>
                    </a:outerShdw>
                  </a:effectLst>
                  <a:latin typeface="標楷體" pitchFamily="65" charset="-120"/>
                  <a:ea typeface="標楷體" pitchFamily="65" charset="-120"/>
                </a:rPr>
                <a:t>卡自然人憑證並備妥讀卡機，即</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可進入勞保局</a:t>
              </a:r>
              <a:r>
                <a:rPr lang="en-US" altLang="zh-TW" sz="2000" dirty="0">
                  <a:effectLst>
                    <a:outerShdw blurRad="38100" dist="38100" dir="2700000" algn="tl">
                      <a:srgbClr val="FFFFFF"/>
                    </a:outerShdw>
                  </a:effectLst>
                  <a:latin typeface="標楷體" pitchFamily="65" charset="-120"/>
                  <a:ea typeface="標楷體" pitchFamily="65" charset="-120"/>
                </a:rPr>
                <a:t>e</a:t>
              </a:r>
              <a:r>
                <a:rPr lang="zh-TW" altLang="en-US" sz="2000" dirty="0">
                  <a:effectLst>
                    <a:outerShdw blurRad="38100" dist="38100" dir="2700000" algn="tl">
                      <a:srgbClr val="FFFFFF"/>
                    </a:outerShdw>
                  </a:effectLst>
                  <a:latin typeface="標楷體" pitchFamily="65" charset="-120"/>
                  <a:ea typeface="標楷體" pitchFamily="65" charset="-120"/>
                </a:rPr>
                <a:t>化服務系統</a:t>
              </a:r>
              <a:r>
                <a:rPr lang="en-US" altLang="zh-TW" sz="2000" dirty="0">
                  <a:latin typeface="標楷體" pitchFamily="65" charset="-120"/>
                  <a:ea typeface="標楷體" pitchFamily="65" charset="-120"/>
                </a:rPr>
                <a:t>(https://edesk.bli.gov.tw)</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查詢個人投保年資及投保資料。</a:t>
              </a:r>
            </a:p>
            <a:p>
              <a:pPr>
                <a:defRPr/>
              </a:pPr>
              <a:endParaRPr lang="zh-TW" altLang="en-US" sz="2500" dirty="0">
                <a:solidFill>
                  <a:srgbClr val="990000"/>
                </a:solidFill>
                <a:effectLst>
                  <a:outerShdw blurRad="38100" dist="38100" dir="2700000" algn="tl">
                    <a:srgbClr val="000000"/>
                  </a:outerShdw>
                </a:effectLst>
                <a:latin typeface="標楷體" pitchFamily="65" charset="-120"/>
                <a:ea typeface="標楷體" pitchFamily="65" charset="-120"/>
              </a:endParaRPr>
            </a:p>
            <a:p>
              <a:pPr>
                <a:defRPr/>
              </a:pPr>
              <a:r>
                <a:rPr lang="en-US" altLang="zh-TW" sz="2000" dirty="0">
                  <a:solidFill>
                    <a:srgbClr val="000066"/>
                  </a:solidFill>
                  <a:effectLst>
                    <a:outerShdw blurRad="38100" dist="38100" dir="2700000" algn="tl">
                      <a:srgbClr val="000000"/>
                    </a:outerShdw>
                  </a:effectLst>
                  <a:latin typeface="標楷體" pitchFamily="65" charset="-120"/>
                  <a:ea typeface="標楷體" pitchFamily="65" charset="-120"/>
                </a:rPr>
                <a:t>2.</a:t>
              </a:r>
              <a:r>
                <a:rPr lang="zh-TW" altLang="en-US" sz="2000" u="sng" dirty="0">
                  <a:solidFill>
                    <a:srgbClr val="000066"/>
                  </a:solidFill>
                  <a:effectLst>
                    <a:outerShdw blurRad="38100" dist="38100" dir="2700000" algn="tl">
                      <a:srgbClr val="000000"/>
                    </a:outerShdw>
                  </a:effectLst>
                  <a:latin typeface="標楷體" pitchFamily="65" charset="-120"/>
                  <a:ea typeface="標楷體" pitchFamily="65" charset="-120"/>
                </a:rPr>
                <a:t>勞動保障卡</a:t>
              </a:r>
              <a:r>
                <a:rPr lang="en-US" altLang="zh-TW" sz="2000" u="sng" dirty="0">
                  <a:solidFill>
                    <a:srgbClr val="000066"/>
                  </a:solidFill>
                  <a:effectLst>
                    <a:outerShdw blurRad="38100" dist="38100" dir="2700000" algn="tl">
                      <a:srgbClr val="000000"/>
                    </a:outerShdw>
                  </a:effectLst>
                  <a:latin typeface="標楷體" pitchFamily="65" charset="-120"/>
                  <a:ea typeface="標楷體" pitchFamily="65" charset="-120"/>
                </a:rPr>
                <a:t>:</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上網至各發卡銀行的網路</a:t>
              </a:r>
              <a:r>
                <a:rPr lang="en-US" altLang="zh-TW" sz="2000" dirty="0">
                  <a:effectLst>
                    <a:outerShdw blurRad="38100" dist="38100" dir="2700000" algn="tl">
                      <a:srgbClr val="FFFFFF"/>
                    </a:outerShdw>
                  </a:effectLst>
                  <a:latin typeface="標楷體" pitchFamily="65" charset="-120"/>
                  <a:ea typeface="標楷體" pitchFamily="65" charset="-120"/>
                </a:rPr>
                <a:t>ATM</a:t>
              </a:r>
              <a:r>
                <a:rPr lang="zh-TW" altLang="en-US" sz="2000" dirty="0">
                  <a:effectLst>
                    <a:outerShdw blurRad="38100" dist="38100" dir="2700000" algn="tl">
                      <a:srgbClr val="FFFFFF"/>
                    </a:outerShdw>
                  </a:effectLst>
                  <a:latin typeface="標楷體" pitchFamily="65" charset="-120"/>
                  <a:ea typeface="標楷體" pitchFamily="65" charset="-120"/>
                </a:rPr>
                <a:t>網頁，由發卡銀行認證</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身分後連結勞保局網頁，選擇查詢被保險人之投保年</a:t>
              </a:r>
            </a:p>
            <a:p>
              <a:pPr>
                <a:defRPr/>
              </a:pPr>
              <a:r>
                <a:rPr lang="zh-TW" altLang="en-US" sz="2000" dirty="0">
                  <a:effectLst>
                    <a:outerShdw blurRad="38100" dist="38100" dir="2700000" algn="tl">
                      <a:srgbClr val="FFFFFF"/>
                    </a:outerShdw>
                  </a:effectLst>
                  <a:latin typeface="標楷體" pitchFamily="65" charset="-120"/>
                  <a:ea typeface="標楷體" pitchFamily="65" charset="-120"/>
                </a:rPr>
                <a:t>資與異動資料。</a:t>
              </a:r>
            </a:p>
            <a:p>
              <a:pPr>
                <a:defRPr/>
              </a:pPr>
              <a:endParaRPr lang="en-US" altLang="zh-TW" sz="2000" dirty="0">
                <a:effectLst>
                  <a:outerShdw blurRad="38100" dist="38100" dir="2700000" algn="tl">
                    <a:srgbClr val="FFFFFF"/>
                  </a:outerShdw>
                </a:effectLst>
                <a:latin typeface="標楷體" pitchFamily="65" charset="-120"/>
                <a:ea typeface="標楷體" pitchFamily="65" charset="-120"/>
              </a:endParaRPr>
            </a:p>
          </p:txBody>
        </p:sp>
        <p:sp>
          <p:nvSpPr>
            <p:cNvPr id="352264" name="AutoShape 8"/>
            <p:cNvSpPr>
              <a:spLocks noChangeArrowheads="1"/>
            </p:cNvSpPr>
            <p:nvPr/>
          </p:nvSpPr>
          <p:spPr bwMode="auto">
            <a:xfrm>
              <a:off x="106" y="757"/>
              <a:ext cx="941" cy="293"/>
            </a:xfrm>
            <a:prstGeom prst="flowChartPreparation">
              <a:avLst/>
            </a:prstGeom>
            <a:solidFill>
              <a:srgbClr val="800000"/>
            </a:solidFill>
            <a:ln w="9525" algn="ctr">
              <a:noFill/>
              <a:miter lim="800000"/>
              <a:headEnd/>
              <a:tailEnd/>
            </a:ln>
            <a:effectLst>
              <a:outerShdw dist="117088" dir="2963922" algn="ctr" rotWithShape="0">
                <a:schemeClr val="bg2">
                  <a:alpha val="50000"/>
                </a:schemeClr>
              </a:outerShdw>
            </a:effectLst>
          </p:spPr>
          <p:txBody>
            <a:bodyPr wrap="none" anchor="ctr"/>
            <a:lstStyle/>
            <a:p>
              <a:pPr algn="ctr">
                <a:defRPr/>
              </a:pPr>
              <a:r>
                <a:rPr kumimoji="0" lang="zh-TW" altLang="en-US" sz="2800" b="1" dirty="0">
                  <a:solidFill>
                    <a:schemeClr val="bg1"/>
                  </a:solidFill>
                  <a:latin typeface="Times New Roman" pitchFamily="18" charset="0"/>
                  <a:ea typeface="新細明體" pitchFamily="18" charset="-120"/>
                </a:rPr>
                <a:t>網路</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5"/>
          <p:cNvSpPr>
            <a:spLocks noGrp="1"/>
          </p:cNvSpPr>
          <p:nvPr>
            <p:ph type="sldNum" sz="quarter" idx="12"/>
          </p:nvPr>
        </p:nvSpPr>
        <p:spPr>
          <a:noFill/>
        </p:spPr>
        <p:txBody>
          <a:bodyPr/>
          <a:lstStyle/>
          <a:p>
            <a:fld id="{FD27B047-C415-42F6-B30A-C476794E946C}" type="slidenum">
              <a:rPr lang="en-US" altLang="zh-TW" smtClean="0"/>
              <a:pPr/>
              <a:t>32</a:t>
            </a:fld>
            <a:endParaRPr lang="en-US" altLang="zh-TW" smtClean="0"/>
          </a:p>
        </p:txBody>
      </p:sp>
      <p:grpSp>
        <p:nvGrpSpPr>
          <p:cNvPr id="38915" name="Group 2"/>
          <p:cNvGrpSpPr>
            <a:grpSpLocks/>
          </p:cNvGrpSpPr>
          <p:nvPr/>
        </p:nvGrpSpPr>
        <p:grpSpPr bwMode="auto">
          <a:xfrm>
            <a:off x="522288" y="403225"/>
            <a:ext cx="6429375" cy="900113"/>
            <a:chOff x="1838" y="309"/>
            <a:chExt cx="3405" cy="567"/>
          </a:xfrm>
        </p:grpSpPr>
        <p:sp>
          <p:nvSpPr>
            <p:cNvPr id="38926" name="Rectangle 3"/>
            <p:cNvSpPr>
              <a:spLocks noChangeArrowheads="1"/>
            </p:cNvSpPr>
            <p:nvPr/>
          </p:nvSpPr>
          <p:spPr bwMode="auto">
            <a:xfrm>
              <a:off x="2431" y="423"/>
              <a:ext cx="2812" cy="453"/>
            </a:xfrm>
            <a:prstGeom prst="rect">
              <a:avLst/>
            </a:prstGeom>
            <a:noFill/>
            <a:ln w="28575">
              <a:solidFill>
                <a:srgbClr val="333399"/>
              </a:solidFill>
              <a:miter lim="800000"/>
              <a:headEnd/>
              <a:tailEnd/>
            </a:ln>
          </p:spPr>
          <p:txBody>
            <a:bodyPr wrap="none" anchor="ctr"/>
            <a:lstStyle/>
            <a:p>
              <a:endParaRPr kumimoji="0" lang="zh-TW" altLang="en-US"/>
            </a:p>
          </p:txBody>
        </p:sp>
        <p:sp>
          <p:nvSpPr>
            <p:cNvPr id="352260" name="Text Box 4"/>
            <p:cNvSpPr txBox="1">
              <a:spLocks noChangeArrowheads="1"/>
            </p:cNvSpPr>
            <p:nvPr/>
          </p:nvSpPr>
          <p:spPr bwMode="auto">
            <a:xfrm>
              <a:off x="2019" y="309"/>
              <a:ext cx="3034" cy="371"/>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ea typeface="標楷體" pitchFamily="65" charset="-120"/>
                </a:rPr>
                <a:t>被保險人查詢投保資料管道</a:t>
              </a:r>
              <a:r>
                <a:rPr lang="en-US" altLang="zh-TW" sz="3200">
                  <a:solidFill>
                    <a:schemeClr val="bg1"/>
                  </a:solidFill>
                  <a:ea typeface="標楷體" pitchFamily="65" charset="-120"/>
                </a:rPr>
                <a:t>(</a:t>
              </a:r>
              <a:r>
                <a:rPr lang="zh-TW" altLang="en-US" sz="3200">
                  <a:solidFill>
                    <a:schemeClr val="bg1"/>
                  </a:solidFill>
                  <a:ea typeface="標楷體" pitchFamily="65" charset="-120"/>
                </a:rPr>
                <a:t>一</a:t>
              </a:r>
              <a:r>
                <a:rPr lang="en-US" altLang="zh-TW" sz="3200">
                  <a:solidFill>
                    <a:schemeClr val="bg1"/>
                  </a:solidFill>
                  <a:ea typeface="標楷體" pitchFamily="65" charset="-120"/>
                </a:rPr>
                <a:t>)</a:t>
              </a:r>
            </a:p>
          </p:txBody>
        </p:sp>
        <p:pic>
          <p:nvPicPr>
            <p:cNvPr id="38928" name="Picture 5" descr="黃綠"/>
            <p:cNvPicPr>
              <a:picLocks noChangeAspect="1" noChangeArrowheads="1"/>
            </p:cNvPicPr>
            <p:nvPr/>
          </p:nvPicPr>
          <p:blipFill>
            <a:blip r:embed="rId2" cstate="print"/>
            <a:srcRect/>
            <a:stretch>
              <a:fillRect/>
            </a:stretch>
          </p:blipFill>
          <p:spPr bwMode="auto">
            <a:xfrm>
              <a:off x="1838" y="350"/>
              <a:ext cx="259" cy="274"/>
            </a:xfrm>
            <a:prstGeom prst="rect">
              <a:avLst/>
            </a:prstGeom>
            <a:noFill/>
            <a:ln w="9525">
              <a:noFill/>
              <a:miter lim="800000"/>
              <a:headEnd/>
              <a:tailEnd/>
            </a:ln>
          </p:spPr>
        </p:pic>
      </p:grpSp>
      <p:grpSp>
        <p:nvGrpSpPr>
          <p:cNvPr id="3" name="Group 24"/>
          <p:cNvGrpSpPr>
            <a:grpSpLocks/>
          </p:cNvGrpSpPr>
          <p:nvPr/>
        </p:nvGrpSpPr>
        <p:grpSpPr bwMode="auto">
          <a:xfrm>
            <a:off x="468313" y="1916113"/>
            <a:ext cx="8361362" cy="3816350"/>
            <a:chOff x="340" y="1344"/>
            <a:chExt cx="5267" cy="2404"/>
          </a:xfrm>
        </p:grpSpPr>
        <p:sp>
          <p:nvSpPr>
            <p:cNvPr id="352281" name="AutoShape 25"/>
            <p:cNvSpPr>
              <a:spLocks noChangeArrowheads="1"/>
            </p:cNvSpPr>
            <p:nvPr/>
          </p:nvSpPr>
          <p:spPr bwMode="auto">
            <a:xfrm>
              <a:off x="2009" y="1586"/>
              <a:ext cx="3598" cy="2137"/>
            </a:xfrm>
            <a:prstGeom prst="flowChartAlternateProcess">
              <a:avLst/>
            </a:prstGeom>
            <a:solidFill>
              <a:srgbClr val="FFFF99"/>
            </a:solidFill>
            <a:ln w="50800" algn="ctr">
              <a:solidFill>
                <a:srgbClr val="FF9900"/>
              </a:solidFill>
              <a:prstDash val="sysDot"/>
              <a:miter lim="800000"/>
              <a:headEnd/>
              <a:tailEnd/>
            </a:ln>
            <a:effectLst/>
          </p:spPr>
          <p:txBody>
            <a:bodyPr anchor="ctr"/>
            <a:lstStyle/>
            <a:p>
              <a:pPr>
                <a:defRPr/>
              </a:pP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攜帶</a:t>
              </a:r>
              <a:r>
                <a:rPr lang="zh-TW" altLang="en-US" sz="2400" u="sng" dirty="0">
                  <a:solidFill>
                    <a:srgbClr val="000000"/>
                  </a:solidFill>
                  <a:effectLst>
                    <a:outerShdw blurRad="38100" dist="38100" dir="2700000" algn="tl">
                      <a:srgbClr val="FFFFFF"/>
                    </a:outerShdw>
                  </a:effectLst>
                  <a:latin typeface="標楷體" pitchFamily="65" charset="-120"/>
                  <a:ea typeface="標楷體" pitchFamily="65" charset="-120"/>
                </a:rPr>
                <a:t>身分證</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及</a:t>
              </a:r>
              <a:r>
                <a:rPr lang="zh-TW" altLang="en-US" sz="2400" u="sng" dirty="0">
                  <a:solidFill>
                    <a:srgbClr val="000000"/>
                  </a:solidFill>
                  <a:effectLst>
                    <a:outerShdw blurRad="38100" dist="38100" dir="2700000" algn="tl">
                      <a:srgbClr val="FFFFFF"/>
                    </a:outerShdw>
                  </a:effectLst>
                  <a:latin typeface="標楷體" pitchFamily="65" charset="-120"/>
                  <a:ea typeface="標楷體" pitchFamily="65" charset="-120"/>
                </a:rPr>
                <a:t>其他可辨識身分的證件正本及印章</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向下列銀行辦理：</a:t>
              </a:r>
            </a:p>
            <a:p>
              <a:pPr>
                <a:defRPr/>
              </a:pP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１</a:t>
              </a:r>
              <a:r>
                <a:rPr lang="en-US" altLang="zh-TW" sz="2400" dirty="0">
                  <a:solidFill>
                    <a:srgbClr val="000000"/>
                  </a:solidFill>
                  <a:effectLst>
                    <a:outerShdw blurRad="38100" dist="38100" dir="2700000" algn="tl">
                      <a:srgbClr val="FFFFFF"/>
                    </a:outerShdw>
                  </a:effectLst>
                  <a:latin typeface="標楷體" pitchFamily="65" charset="-120"/>
                  <a:ea typeface="標楷體" pitchFamily="65" charset="-120"/>
                </a:rPr>
                <a:t>.</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土地銀行</a:t>
              </a:r>
            </a:p>
            <a:p>
              <a:pPr>
                <a:defRPr/>
              </a:pP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２</a:t>
              </a:r>
              <a:r>
                <a:rPr lang="en-US" altLang="zh-TW" sz="2400" dirty="0">
                  <a:solidFill>
                    <a:srgbClr val="000000"/>
                  </a:solidFill>
                  <a:effectLst>
                    <a:outerShdw blurRad="38100" dist="38100" dir="2700000" algn="tl">
                      <a:srgbClr val="FFFFFF"/>
                    </a:outerShdw>
                  </a:effectLst>
                  <a:latin typeface="標楷體" pitchFamily="65" charset="-120"/>
                  <a:ea typeface="標楷體" pitchFamily="65" charset="-120"/>
                </a:rPr>
                <a:t>.</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玉山銀行</a:t>
              </a:r>
            </a:p>
            <a:p>
              <a:pPr>
                <a:defRPr/>
              </a:pP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３</a:t>
              </a:r>
              <a:r>
                <a:rPr lang="en-US" altLang="zh-TW" sz="2400" dirty="0">
                  <a:solidFill>
                    <a:srgbClr val="000000"/>
                  </a:solidFill>
                  <a:effectLst>
                    <a:outerShdw blurRad="38100" dist="38100" dir="2700000" algn="tl">
                      <a:srgbClr val="FFFFFF"/>
                    </a:outerShdw>
                  </a:effectLst>
                  <a:latin typeface="標楷體" pitchFamily="65" charset="-120"/>
                  <a:ea typeface="標楷體" pitchFamily="65" charset="-120"/>
                </a:rPr>
                <a:t>.</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台新銀行</a:t>
              </a:r>
            </a:p>
            <a:p>
              <a:pPr>
                <a:defRPr/>
              </a:pP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４</a:t>
              </a:r>
              <a:r>
                <a:rPr lang="en-US" altLang="zh-TW" sz="2400" dirty="0">
                  <a:solidFill>
                    <a:srgbClr val="000000"/>
                  </a:solidFill>
                  <a:effectLst>
                    <a:outerShdw blurRad="38100" dist="38100" dir="2700000" algn="tl">
                      <a:srgbClr val="FFFFFF"/>
                    </a:outerShdw>
                  </a:effectLst>
                  <a:latin typeface="標楷體" pitchFamily="65" charset="-120"/>
                  <a:ea typeface="標楷體" pitchFamily="65" charset="-120"/>
                </a:rPr>
                <a:t>.</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台北富邦銀行</a:t>
              </a:r>
            </a:p>
            <a:p>
              <a:pPr>
                <a:defRPr/>
              </a:pPr>
              <a:r>
                <a:rPr lang="zh-TW" altLang="en-US" dirty="0">
                  <a:solidFill>
                    <a:srgbClr val="000000"/>
                  </a:solidFill>
                  <a:effectLst>
                    <a:outerShdw blurRad="38100" dist="38100" dir="2700000" algn="tl">
                      <a:srgbClr val="FFFFFF"/>
                    </a:outerShdw>
                  </a:effectLst>
                  <a:ea typeface="新細明體" pitchFamily="18" charset="-120"/>
                </a:rPr>
                <a:t> </a:t>
              </a:r>
              <a:r>
                <a:rPr lang="en-US" altLang="zh-TW" sz="2400" dirty="0">
                  <a:solidFill>
                    <a:srgbClr val="000000"/>
                  </a:solidFill>
                  <a:effectLst>
                    <a:outerShdw blurRad="38100" dist="38100" dir="2700000" algn="tl">
                      <a:srgbClr val="FFFFFF"/>
                    </a:outerShdw>
                  </a:effectLst>
                  <a:latin typeface="標楷體" pitchFamily="65" charset="-120"/>
                  <a:ea typeface="標楷體" pitchFamily="65" charset="-120"/>
                </a:rPr>
                <a:t>5</a:t>
              </a:r>
              <a:r>
                <a:rPr lang="en-US" altLang="zh-TW" dirty="0">
                  <a:solidFill>
                    <a:srgbClr val="000000"/>
                  </a:solidFill>
                  <a:effectLst>
                    <a:outerShdw blurRad="38100" dist="38100" dir="2700000" algn="tl">
                      <a:srgbClr val="FFFFFF"/>
                    </a:outerShdw>
                  </a:effectLst>
                  <a:latin typeface="標楷體" pitchFamily="65" charset="-120"/>
                  <a:ea typeface="標楷體" pitchFamily="65" charset="-120"/>
                </a:rPr>
                <a:t>. </a:t>
              </a:r>
              <a:r>
                <a:rPr lang="zh-TW" altLang="en-US" sz="2400" dirty="0">
                  <a:solidFill>
                    <a:srgbClr val="000000"/>
                  </a:solidFill>
                  <a:effectLst>
                    <a:outerShdw blurRad="38100" dist="38100" dir="2700000" algn="tl">
                      <a:srgbClr val="FFFFFF"/>
                    </a:outerShdw>
                  </a:effectLst>
                  <a:latin typeface="標楷體" pitchFamily="65" charset="-120"/>
                  <a:ea typeface="標楷體" pitchFamily="65" charset="-120"/>
                </a:rPr>
                <a:t>第一商業銀行</a:t>
              </a:r>
              <a:endParaRPr lang="zh-TW" altLang="en-US" dirty="0">
                <a:solidFill>
                  <a:srgbClr val="000000"/>
                </a:solidFill>
                <a:effectLst>
                  <a:outerShdw blurRad="38100" dist="38100" dir="2700000" algn="tl">
                    <a:srgbClr val="FFFFFF"/>
                  </a:outerShdw>
                </a:effectLst>
                <a:ea typeface="新細明體" pitchFamily="18" charset="-120"/>
              </a:endParaRPr>
            </a:p>
          </p:txBody>
        </p:sp>
        <p:sp>
          <p:nvSpPr>
            <p:cNvPr id="352282" name="AutoShape 26"/>
            <p:cNvSpPr>
              <a:spLocks noChangeArrowheads="1"/>
            </p:cNvSpPr>
            <p:nvPr/>
          </p:nvSpPr>
          <p:spPr bwMode="auto">
            <a:xfrm>
              <a:off x="1977" y="1389"/>
              <a:ext cx="2054" cy="248"/>
            </a:xfrm>
            <a:prstGeom prst="homePlate">
              <a:avLst>
                <a:gd name="adj" fmla="val 207056"/>
              </a:avLst>
            </a:prstGeom>
            <a:solidFill>
              <a:srgbClr val="FF9900"/>
            </a:solidFill>
            <a:ln w="9525" algn="ctr">
              <a:noFill/>
              <a:miter lim="800000"/>
              <a:headEnd/>
              <a:tailEnd/>
            </a:ln>
            <a:effectLst>
              <a:outerShdw dist="129515" dir="4721404" algn="ctr" rotWithShape="0">
                <a:schemeClr val="bg2"/>
              </a:outerShdw>
            </a:effectLst>
          </p:spPr>
          <p:txBody>
            <a:bodyPr wrap="none" anchor="ctr"/>
            <a:lstStyle/>
            <a:p>
              <a:pPr>
                <a:defRPr/>
              </a:pPr>
              <a:r>
                <a:rPr kumimoji="0" lang="zh-TW" altLang="en-US" sz="2800" dirty="0">
                  <a:solidFill>
                    <a:schemeClr val="bg1"/>
                  </a:solidFill>
                  <a:effectLst>
                    <a:outerShdw blurRad="38100" dist="38100" dir="2700000" algn="tl">
                      <a:srgbClr val="000000"/>
                    </a:outerShdw>
                  </a:effectLst>
                  <a:latin typeface="Times New Roman" pitchFamily="18" charset="0"/>
                  <a:ea typeface="標楷體" pitchFamily="65" charset="-120"/>
                </a:rPr>
                <a:t>欲申請勞動保障卡</a:t>
              </a:r>
              <a:r>
                <a:rPr kumimoji="0" lang="zh-TW" altLang="en-US" sz="2400" dirty="0">
                  <a:solidFill>
                    <a:schemeClr val="bg1"/>
                  </a:solidFill>
                  <a:effectLst>
                    <a:outerShdw blurRad="38100" dist="38100" dir="2700000" algn="tl">
                      <a:srgbClr val="000000"/>
                    </a:outerShdw>
                  </a:effectLst>
                  <a:latin typeface="Times New Roman" pitchFamily="18" charset="0"/>
                  <a:ea typeface="標楷體" pitchFamily="65" charset="-120"/>
                </a:rPr>
                <a:t>　</a:t>
              </a:r>
            </a:p>
          </p:txBody>
        </p:sp>
        <p:grpSp>
          <p:nvGrpSpPr>
            <p:cNvPr id="38919" name="Group 27"/>
            <p:cNvGrpSpPr>
              <a:grpSpLocks/>
            </p:cNvGrpSpPr>
            <p:nvPr/>
          </p:nvGrpSpPr>
          <p:grpSpPr bwMode="auto">
            <a:xfrm>
              <a:off x="340" y="1344"/>
              <a:ext cx="1542" cy="2404"/>
              <a:chOff x="1800" y="1440"/>
              <a:chExt cx="3870" cy="6000"/>
            </a:xfrm>
          </p:grpSpPr>
          <p:sp>
            <p:nvSpPr>
              <p:cNvPr id="38920" name="Rectangle 28"/>
              <p:cNvSpPr>
                <a:spLocks noChangeArrowheads="1"/>
              </p:cNvSpPr>
              <p:nvPr/>
            </p:nvSpPr>
            <p:spPr bwMode="auto">
              <a:xfrm>
                <a:off x="1800" y="1440"/>
                <a:ext cx="3870" cy="6000"/>
              </a:xfrm>
              <a:prstGeom prst="rect">
                <a:avLst/>
              </a:prstGeom>
              <a:solidFill>
                <a:srgbClr val="006666"/>
              </a:solidFill>
              <a:ln w="9525">
                <a:noFill/>
                <a:miter lim="800000"/>
                <a:headEnd/>
                <a:tailEnd/>
              </a:ln>
            </p:spPr>
            <p:txBody>
              <a:bodyPr/>
              <a:lstStyle/>
              <a:p>
                <a:endParaRPr kumimoji="0" lang="zh-TW" altLang="en-US"/>
              </a:p>
            </p:txBody>
          </p:sp>
          <p:pic>
            <p:nvPicPr>
              <p:cNvPr id="38921" name="Picture 29" descr="土銀勞動保障卡 A"/>
              <p:cNvPicPr>
                <a:picLocks noChangeAspect="1" noChangeArrowheads="1"/>
              </p:cNvPicPr>
              <p:nvPr/>
            </p:nvPicPr>
            <p:blipFill>
              <a:blip r:embed="rId3" cstate="print">
                <a:clrChange>
                  <a:clrFrom>
                    <a:srgbClr val="FFFFFF"/>
                  </a:clrFrom>
                  <a:clrTo>
                    <a:srgbClr val="FFFFFF">
                      <a:alpha val="0"/>
                    </a:srgbClr>
                  </a:clrTo>
                </a:clrChange>
              </a:blip>
              <a:srcRect l="4921" t="3307" r="2856" b="3935"/>
              <a:stretch>
                <a:fillRect/>
              </a:stretch>
            </p:blipFill>
            <p:spPr bwMode="auto">
              <a:xfrm rot="941156">
                <a:off x="3165" y="1830"/>
                <a:ext cx="2160" cy="1511"/>
              </a:xfrm>
              <a:prstGeom prst="rect">
                <a:avLst/>
              </a:prstGeom>
              <a:noFill/>
              <a:ln w="9525">
                <a:noFill/>
                <a:miter lim="800000"/>
                <a:headEnd/>
                <a:tailEnd/>
              </a:ln>
            </p:spPr>
          </p:pic>
          <p:pic>
            <p:nvPicPr>
              <p:cNvPr id="38922" name="Picture 30"/>
              <p:cNvPicPr>
                <a:picLocks noChangeAspect="1" noChangeArrowheads="1"/>
              </p:cNvPicPr>
              <p:nvPr/>
            </p:nvPicPr>
            <p:blipFill>
              <a:blip r:embed="rId4" cstate="print"/>
              <a:srcRect t="1587" r="-4756" b="1376"/>
              <a:stretch>
                <a:fillRect/>
              </a:stretch>
            </p:blipFill>
            <p:spPr bwMode="auto">
              <a:xfrm rot="675754">
                <a:off x="2265" y="2550"/>
                <a:ext cx="2340" cy="1422"/>
              </a:xfrm>
              <a:prstGeom prst="rect">
                <a:avLst/>
              </a:prstGeom>
              <a:noFill/>
              <a:ln w="9525">
                <a:noFill/>
                <a:miter lim="800000"/>
                <a:headEnd/>
                <a:tailEnd/>
              </a:ln>
            </p:spPr>
          </p:pic>
          <p:pic>
            <p:nvPicPr>
              <p:cNvPr id="38923" name="Picture 31" descr="080808-台新-勞動保卡-VD-FS-1M"/>
              <p:cNvPicPr>
                <a:picLocks noChangeAspect="1" noChangeArrowheads="1"/>
              </p:cNvPicPr>
              <p:nvPr/>
            </p:nvPicPr>
            <p:blipFill>
              <a:blip r:embed="rId5" cstate="print"/>
              <a:srcRect l="2083" t="7693" r="5730" b="4616"/>
              <a:stretch>
                <a:fillRect/>
              </a:stretch>
            </p:blipFill>
            <p:spPr bwMode="auto">
              <a:xfrm rot="1647954">
                <a:off x="3165" y="3630"/>
                <a:ext cx="2160" cy="1390"/>
              </a:xfrm>
              <a:prstGeom prst="rect">
                <a:avLst/>
              </a:prstGeom>
              <a:noFill/>
              <a:ln w="9525">
                <a:noFill/>
                <a:miter lim="800000"/>
                <a:headEnd/>
                <a:tailEnd/>
              </a:ln>
            </p:spPr>
          </p:pic>
          <p:pic>
            <p:nvPicPr>
              <p:cNvPr id="38924" name="Picture 32" descr="台北富邦-勞動保障卡式樣"/>
              <p:cNvPicPr>
                <a:picLocks noChangeAspect="1" noChangeArrowheads="1"/>
              </p:cNvPicPr>
              <p:nvPr/>
            </p:nvPicPr>
            <p:blipFill>
              <a:blip r:embed="rId6" cstate="print"/>
              <a:srcRect r="1785" b="5113"/>
              <a:stretch>
                <a:fillRect/>
              </a:stretch>
            </p:blipFill>
            <p:spPr bwMode="auto">
              <a:xfrm rot="-531813">
                <a:off x="2085" y="4350"/>
                <a:ext cx="2160" cy="1392"/>
              </a:xfrm>
              <a:prstGeom prst="rect">
                <a:avLst/>
              </a:prstGeom>
              <a:noFill/>
              <a:ln w="9525">
                <a:noFill/>
                <a:miter lim="800000"/>
                <a:headEnd/>
                <a:tailEnd/>
              </a:ln>
            </p:spPr>
          </p:pic>
          <p:pic>
            <p:nvPicPr>
              <p:cNvPr id="38925" name="Picture 33" descr="一銀勞動保障卡"/>
              <p:cNvPicPr>
                <a:picLocks noChangeAspect="1" noChangeArrowheads="1"/>
              </p:cNvPicPr>
              <p:nvPr/>
            </p:nvPicPr>
            <p:blipFill>
              <a:blip r:embed="rId7" cstate="print"/>
              <a:srcRect l="3159" t="5511" r="2631" b="5511"/>
              <a:stretch>
                <a:fillRect/>
              </a:stretch>
            </p:blipFill>
            <p:spPr bwMode="auto">
              <a:xfrm rot="822200">
                <a:off x="2880" y="5580"/>
                <a:ext cx="2160" cy="1431"/>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p:spPr>
        <p:txBody>
          <a:bodyPr/>
          <a:lstStyle/>
          <a:p>
            <a:fld id="{A05D1EF6-975F-4998-A046-71BFEE8C3807}" type="slidenum">
              <a:rPr lang="en-US" altLang="zh-TW" smtClean="0"/>
              <a:pPr/>
              <a:t>33</a:t>
            </a:fld>
            <a:endParaRPr lang="en-US" altLang="zh-TW" smtClean="0"/>
          </a:p>
        </p:txBody>
      </p:sp>
      <p:grpSp>
        <p:nvGrpSpPr>
          <p:cNvPr id="39939" name="Group 2"/>
          <p:cNvGrpSpPr>
            <a:grpSpLocks/>
          </p:cNvGrpSpPr>
          <p:nvPr/>
        </p:nvGrpSpPr>
        <p:grpSpPr bwMode="auto">
          <a:xfrm>
            <a:off x="522288" y="403225"/>
            <a:ext cx="6524625" cy="900113"/>
            <a:chOff x="1838" y="309"/>
            <a:chExt cx="3405" cy="567"/>
          </a:xfrm>
        </p:grpSpPr>
        <p:sp>
          <p:nvSpPr>
            <p:cNvPr id="39944" name="Rectangle 3"/>
            <p:cNvSpPr>
              <a:spLocks noChangeArrowheads="1"/>
            </p:cNvSpPr>
            <p:nvPr/>
          </p:nvSpPr>
          <p:spPr bwMode="auto">
            <a:xfrm>
              <a:off x="2431" y="423"/>
              <a:ext cx="2812" cy="453"/>
            </a:xfrm>
            <a:prstGeom prst="rect">
              <a:avLst/>
            </a:prstGeom>
            <a:noFill/>
            <a:ln w="28575">
              <a:solidFill>
                <a:srgbClr val="333399"/>
              </a:solidFill>
              <a:miter lim="800000"/>
              <a:headEnd/>
              <a:tailEnd/>
            </a:ln>
          </p:spPr>
          <p:txBody>
            <a:bodyPr wrap="none" anchor="ctr"/>
            <a:lstStyle/>
            <a:p>
              <a:endParaRPr kumimoji="0" lang="zh-TW" altLang="en-US"/>
            </a:p>
          </p:txBody>
        </p:sp>
        <p:sp>
          <p:nvSpPr>
            <p:cNvPr id="353284" name="Text Box 4"/>
            <p:cNvSpPr txBox="1">
              <a:spLocks noChangeArrowheads="1"/>
            </p:cNvSpPr>
            <p:nvPr/>
          </p:nvSpPr>
          <p:spPr bwMode="auto">
            <a:xfrm>
              <a:off x="2019" y="309"/>
              <a:ext cx="3036" cy="371"/>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dirty="0">
                  <a:solidFill>
                    <a:schemeClr val="bg1"/>
                  </a:solidFill>
                  <a:ea typeface="標楷體" pitchFamily="65" charset="-120"/>
                </a:rPr>
                <a:t>被保險人查詢投保資料管道</a:t>
              </a:r>
              <a:r>
                <a:rPr lang="en-US" altLang="zh-TW" sz="3200" dirty="0">
                  <a:solidFill>
                    <a:schemeClr val="bg1"/>
                  </a:solidFill>
                  <a:ea typeface="標楷體" pitchFamily="65" charset="-120"/>
                </a:rPr>
                <a:t>(</a:t>
              </a:r>
              <a:r>
                <a:rPr lang="zh-TW" altLang="en-US" sz="3200" dirty="0">
                  <a:solidFill>
                    <a:schemeClr val="bg1"/>
                  </a:solidFill>
                  <a:ea typeface="標楷體" pitchFamily="65" charset="-120"/>
                </a:rPr>
                <a:t>二</a:t>
              </a:r>
              <a:r>
                <a:rPr lang="en-US" altLang="zh-TW" sz="3200" dirty="0">
                  <a:solidFill>
                    <a:schemeClr val="bg1"/>
                  </a:solidFill>
                  <a:ea typeface="標楷體" pitchFamily="65" charset="-120"/>
                </a:rPr>
                <a:t>)</a:t>
              </a:r>
            </a:p>
          </p:txBody>
        </p:sp>
        <p:pic>
          <p:nvPicPr>
            <p:cNvPr id="39946" name="Picture 5" descr="黃綠"/>
            <p:cNvPicPr>
              <a:picLocks noChangeAspect="1" noChangeArrowheads="1"/>
            </p:cNvPicPr>
            <p:nvPr/>
          </p:nvPicPr>
          <p:blipFill>
            <a:blip r:embed="rId2" cstate="print"/>
            <a:srcRect/>
            <a:stretch>
              <a:fillRect/>
            </a:stretch>
          </p:blipFill>
          <p:spPr bwMode="auto">
            <a:xfrm>
              <a:off x="1838" y="350"/>
              <a:ext cx="259" cy="274"/>
            </a:xfrm>
            <a:prstGeom prst="rect">
              <a:avLst/>
            </a:prstGeom>
            <a:noFill/>
            <a:ln w="9525">
              <a:noFill/>
              <a:miter lim="800000"/>
              <a:headEnd/>
              <a:tailEnd/>
            </a:ln>
          </p:spPr>
        </p:pic>
      </p:grpSp>
      <p:sp>
        <p:nvSpPr>
          <p:cNvPr id="353286" name="AutoShape 6"/>
          <p:cNvSpPr>
            <a:spLocks noChangeArrowheads="1"/>
          </p:cNvSpPr>
          <p:nvPr/>
        </p:nvSpPr>
        <p:spPr bwMode="auto">
          <a:xfrm>
            <a:off x="755650" y="3789363"/>
            <a:ext cx="7785100" cy="2714625"/>
          </a:xfrm>
          <a:prstGeom prst="roundRect">
            <a:avLst>
              <a:gd name="adj" fmla="val 16667"/>
            </a:avLst>
          </a:prstGeom>
          <a:solidFill>
            <a:srgbClr val="FFCCCC"/>
          </a:solidFill>
          <a:ln w="57150" algn="ctr">
            <a:solidFill>
              <a:srgbClr val="FF0000"/>
            </a:solidFill>
            <a:prstDash val="sysDot"/>
            <a:round/>
            <a:headEnd/>
            <a:tailEnd/>
          </a:ln>
          <a:effectLst>
            <a:outerShdw dist="74053" dir="3542175" algn="ctr" rotWithShape="0">
              <a:schemeClr val="bg2"/>
            </a:outerShdw>
          </a:effectLst>
        </p:spPr>
        <p:txBody>
          <a:bodyPr wrap="none" anchor="ctr"/>
          <a:lstStyle/>
          <a:p>
            <a:pPr>
              <a:defRPr/>
            </a:pPr>
            <a:r>
              <a:rPr lang="en-US" altLang="zh-TW" b="1" dirty="0">
                <a:effectLst>
                  <a:outerShdw blurRad="38100" dist="38100" dir="2700000" algn="tl">
                    <a:srgbClr val="FFFFFF"/>
                  </a:outerShdw>
                </a:effectLst>
                <a:latin typeface="標楷體" pitchFamily="65" charset="-120"/>
                <a:ea typeface="標楷體" pitchFamily="65" charset="-120"/>
              </a:rPr>
              <a:t>1.</a:t>
            </a:r>
            <a:r>
              <a:rPr lang="zh-TW" altLang="en-US" sz="2400" b="1" u="sng" dirty="0">
                <a:solidFill>
                  <a:srgbClr val="000066"/>
                </a:solidFill>
                <a:effectLst>
                  <a:outerShdw blurRad="38100" dist="38100" dir="2700000" algn="tl">
                    <a:srgbClr val="000000"/>
                  </a:outerShdw>
                </a:effectLst>
                <a:latin typeface="標楷體" pitchFamily="65" charset="-120"/>
                <a:ea typeface="標楷體" pitchFamily="65" charset="-120"/>
              </a:rPr>
              <a:t>本人親自查詢</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應攜帶</a:t>
            </a:r>
            <a:r>
              <a:rPr lang="zh-TW" altLang="en-US" sz="2400" b="1" u="sng" dirty="0">
                <a:effectLst>
                  <a:outerShdw blurRad="38100" dist="38100" dir="2700000" algn="tl">
                    <a:srgbClr val="FFFFFF"/>
                  </a:outerShdw>
                </a:effectLst>
                <a:latin typeface="標楷體" pitchFamily="65" charset="-120"/>
                <a:ea typeface="標楷體" pitchFamily="65" charset="-120"/>
              </a:rPr>
              <a:t>有本人相片之身分證件正本</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                </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如身分證、駕照、護照、健保</a:t>
            </a:r>
            <a:r>
              <a:rPr lang="en-US" altLang="zh-TW" sz="2400" b="1" dirty="0">
                <a:effectLst>
                  <a:outerShdw blurRad="38100" dist="38100" dir="2700000" algn="tl">
                    <a:srgbClr val="FFFFFF"/>
                  </a:outerShdw>
                </a:effectLst>
                <a:latin typeface="標楷體" pitchFamily="65" charset="-120"/>
                <a:ea typeface="標楷體" pitchFamily="65" charset="-120"/>
              </a:rPr>
              <a:t>IC</a:t>
            </a:r>
            <a:r>
              <a:rPr lang="zh-TW" altLang="en-US" sz="2400" b="1" dirty="0">
                <a:effectLst>
                  <a:outerShdw blurRad="38100" dist="38100" dir="2700000" algn="tl">
                    <a:srgbClr val="FFFFFF"/>
                  </a:outerShdw>
                </a:effectLst>
                <a:latin typeface="標楷體" pitchFamily="65" charset="-120"/>
                <a:ea typeface="標楷體" pitchFamily="65" charset="-120"/>
              </a:rPr>
              <a:t>卡</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a:t>
            </a:r>
            <a:r>
              <a:rPr lang="zh-TW" altLang="en-US" sz="2400" b="1" dirty="0">
                <a:solidFill>
                  <a:srgbClr val="990000"/>
                </a:solidFill>
                <a:effectLst>
                  <a:outerShdw blurRad="38100" dist="38100" dir="2700000" algn="tl">
                    <a:srgbClr val="000000"/>
                  </a:outerShdw>
                </a:effectLst>
                <a:latin typeface="標楷體" pitchFamily="65" charset="-120"/>
                <a:ea typeface="標楷體" pitchFamily="65" charset="-120"/>
              </a:rPr>
              <a:t>　　</a:t>
            </a:r>
          </a:p>
          <a:p>
            <a:pPr>
              <a:defRPr/>
            </a:pPr>
            <a:r>
              <a:rPr lang="en-US" altLang="zh-TW" sz="2400" b="1" dirty="0">
                <a:effectLst>
                  <a:outerShdw blurRad="38100" dist="38100" dir="2700000" algn="tl">
                    <a:srgbClr val="FFFFFF"/>
                  </a:outerShdw>
                </a:effectLst>
                <a:latin typeface="標楷體" pitchFamily="65" charset="-120"/>
                <a:ea typeface="標楷體" pitchFamily="65" charset="-120"/>
              </a:rPr>
              <a:t>2.</a:t>
            </a:r>
            <a:r>
              <a:rPr lang="zh-TW" altLang="en-US" sz="2400" b="1" u="sng" dirty="0">
                <a:solidFill>
                  <a:srgbClr val="000066"/>
                </a:solidFill>
                <a:effectLst>
                  <a:outerShdw blurRad="38100" dist="38100" dir="2700000" algn="tl">
                    <a:srgbClr val="000000"/>
                  </a:outerShdw>
                </a:effectLst>
                <a:latin typeface="標楷體" pitchFamily="65" charset="-120"/>
                <a:ea typeface="標楷體" pitchFamily="65" charset="-120"/>
              </a:rPr>
              <a:t>委託他人查詢</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應備妥</a:t>
            </a:r>
            <a:r>
              <a:rPr lang="zh-TW" altLang="en-US" sz="2400" b="1" u="sng" dirty="0">
                <a:effectLst>
                  <a:outerShdw blurRad="38100" dist="38100" dir="2700000" algn="tl">
                    <a:srgbClr val="FFFFFF"/>
                  </a:outerShdw>
                </a:effectLst>
                <a:latin typeface="標楷體" pitchFamily="65" charset="-120"/>
                <a:ea typeface="標楷體" pitchFamily="65" charset="-120"/>
              </a:rPr>
              <a:t>委託書</a:t>
            </a:r>
            <a:r>
              <a:rPr lang="zh-TW" altLang="en-US" sz="2400" b="1" dirty="0">
                <a:effectLst>
                  <a:outerShdw blurRad="38100" dist="38100" dir="2700000" algn="tl">
                    <a:srgbClr val="FFFFFF"/>
                  </a:outerShdw>
                </a:effectLst>
                <a:latin typeface="標楷體" pitchFamily="65" charset="-120"/>
                <a:ea typeface="標楷體" pitchFamily="65" charset="-120"/>
              </a:rPr>
              <a:t>並攜帶</a:t>
            </a:r>
            <a:r>
              <a:rPr lang="zh-TW" altLang="en-US" sz="2400" b="1" u="sng" dirty="0">
                <a:effectLst>
                  <a:outerShdw blurRad="38100" dist="38100" dir="2700000" algn="tl">
                    <a:srgbClr val="FFFFFF"/>
                  </a:outerShdw>
                </a:effectLst>
                <a:latin typeface="標楷體" pitchFamily="65" charset="-120"/>
                <a:ea typeface="標楷體" pitchFamily="65" charset="-120"/>
              </a:rPr>
              <a:t>雙方有相片之身分</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               </a:t>
            </a:r>
            <a:r>
              <a:rPr lang="zh-TW" altLang="en-US" sz="2400" b="1" u="sng" dirty="0">
                <a:effectLst>
                  <a:outerShdw blurRad="38100" dist="38100" dir="2700000" algn="tl">
                    <a:srgbClr val="FFFFFF"/>
                  </a:outerShdw>
                </a:effectLst>
                <a:latin typeface="標楷體" pitchFamily="65" charset="-120"/>
                <a:ea typeface="標楷體" pitchFamily="65" charset="-120"/>
              </a:rPr>
              <a:t>證件正本</a:t>
            </a:r>
            <a:r>
              <a:rPr lang="zh-TW" altLang="en-US" sz="2400" b="1" dirty="0">
                <a:effectLst>
                  <a:outerShdw blurRad="38100" dist="38100" dir="2700000" algn="tl">
                    <a:srgbClr val="FFFFFF"/>
                  </a:outerShdw>
                </a:effectLst>
                <a:latin typeface="標楷體" pitchFamily="65" charset="-120"/>
                <a:ea typeface="標楷體" pitchFamily="65" charset="-120"/>
              </a:rPr>
              <a:t>及</a:t>
            </a:r>
            <a:r>
              <a:rPr lang="zh-TW" altLang="en-US" sz="2400" b="1" u="sng" dirty="0">
                <a:effectLst>
                  <a:outerShdw blurRad="38100" dist="38100" dir="2700000" algn="tl">
                    <a:srgbClr val="FFFFFF"/>
                  </a:outerShdw>
                </a:effectLst>
                <a:latin typeface="標楷體" pitchFamily="65" charset="-120"/>
                <a:ea typeface="標楷體" pitchFamily="65" charset="-120"/>
              </a:rPr>
              <a:t>印章</a:t>
            </a:r>
            <a:r>
              <a:rPr lang="zh-TW" altLang="en-US" sz="2400" b="1" dirty="0">
                <a:effectLst>
                  <a:outerShdw blurRad="38100" dist="38100" dir="2700000" algn="tl">
                    <a:srgbClr val="FFFFFF"/>
                  </a:outerShdw>
                </a:effectLst>
                <a:latin typeface="標楷體" pitchFamily="65" charset="-120"/>
                <a:ea typeface="標楷體" pitchFamily="65" charset="-120"/>
              </a:rPr>
              <a:t>代為申請。</a:t>
            </a:r>
          </a:p>
        </p:txBody>
      </p:sp>
      <p:sp>
        <p:nvSpPr>
          <p:cNvPr id="353287" name="AutoShape 7"/>
          <p:cNvSpPr>
            <a:spLocks noChangeArrowheads="1"/>
          </p:cNvSpPr>
          <p:nvPr/>
        </p:nvSpPr>
        <p:spPr bwMode="auto">
          <a:xfrm>
            <a:off x="250825" y="3573463"/>
            <a:ext cx="1039813" cy="460375"/>
          </a:xfrm>
          <a:prstGeom prst="flowChartPreparation">
            <a:avLst/>
          </a:prstGeom>
          <a:solidFill>
            <a:srgbClr val="800000"/>
          </a:solidFill>
          <a:ln w="9525" algn="ctr">
            <a:noFill/>
            <a:miter lim="800000"/>
            <a:headEnd/>
            <a:tailEnd/>
          </a:ln>
          <a:effectLst>
            <a:outerShdw dist="117088" dir="2963922" algn="ctr" rotWithShape="0">
              <a:schemeClr val="bg2">
                <a:alpha val="50000"/>
              </a:schemeClr>
            </a:outerShdw>
          </a:effectLst>
        </p:spPr>
        <p:txBody>
          <a:bodyPr wrap="none" anchor="ctr"/>
          <a:lstStyle/>
          <a:p>
            <a:pPr algn="ctr">
              <a:defRPr/>
            </a:pPr>
            <a:r>
              <a:rPr kumimoji="0" lang="zh-TW" altLang="en-US" sz="2800" b="1" dirty="0">
                <a:solidFill>
                  <a:schemeClr val="bg1"/>
                </a:solidFill>
                <a:latin typeface="Times New Roman" pitchFamily="18" charset="0"/>
                <a:ea typeface="新細明體" pitchFamily="18" charset="-120"/>
              </a:rPr>
              <a:t>臨櫃</a:t>
            </a:r>
          </a:p>
        </p:txBody>
      </p:sp>
      <p:sp>
        <p:nvSpPr>
          <p:cNvPr id="353288" name="AutoShape 8"/>
          <p:cNvSpPr>
            <a:spLocks noChangeArrowheads="1"/>
          </p:cNvSpPr>
          <p:nvPr/>
        </p:nvSpPr>
        <p:spPr bwMode="auto">
          <a:xfrm>
            <a:off x="1258888" y="1608138"/>
            <a:ext cx="7345362" cy="1892300"/>
          </a:xfrm>
          <a:prstGeom prst="roundRect">
            <a:avLst>
              <a:gd name="adj" fmla="val 16667"/>
            </a:avLst>
          </a:prstGeom>
          <a:solidFill>
            <a:srgbClr val="FFCCCC"/>
          </a:solidFill>
          <a:ln w="57150" algn="ctr">
            <a:solidFill>
              <a:srgbClr val="FF0000"/>
            </a:solidFill>
            <a:prstDash val="sysDot"/>
            <a:round/>
            <a:headEnd/>
            <a:tailEnd/>
          </a:ln>
          <a:effectLst>
            <a:outerShdw dist="74053" dir="3542175" algn="ctr" rotWithShape="0">
              <a:schemeClr val="bg2"/>
            </a:outerShdw>
          </a:effectLst>
        </p:spPr>
        <p:txBody>
          <a:bodyPr wrap="none" anchor="ctr"/>
          <a:lstStyle/>
          <a:p>
            <a:pPr>
              <a:defRPr/>
            </a:pPr>
            <a:endParaRPr lang="en-US" altLang="zh-TW" b="1" dirty="0">
              <a:effectLst>
                <a:outerShdw blurRad="38100" dist="38100" dir="2700000" algn="tl">
                  <a:srgbClr val="FFFFFF"/>
                </a:outerShdw>
              </a:effectLst>
              <a:latin typeface="標楷體" pitchFamily="65" charset="-120"/>
              <a:ea typeface="標楷體" pitchFamily="65" charset="-120"/>
            </a:endParaRP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以</a:t>
            </a:r>
            <a:r>
              <a:rPr lang="zh-TW" altLang="en-US" sz="2400" b="1" u="sng" dirty="0">
                <a:effectLst>
                  <a:outerShdw blurRad="38100" dist="38100" dir="2700000" algn="tl">
                    <a:srgbClr val="FFFFFF"/>
                  </a:outerShdw>
                </a:effectLst>
                <a:latin typeface="標楷體" pitchFamily="65" charset="-120"/>
                <a:ea typeface="標楷體" pitchFamily="65" charset="-120"/>
              </a:rPr>
              <a:t>勞動保障卡</a:t>
            </a:r>
            <a:r>
              <a:rPr lang="zh-TW" altLang="en-US" sz="2400" b="1" dirty="0">
                <a:effectLst>
                  <a:outerShdw blurRad="38100" dist="38100" dir="2700000" algn="tl">
                    <a:srgbClr val="FFFFFF"/>
                  </a:outerShdw>
                </a:effectLst>
                <a:latin typeface="標楷體" pitchFamily="65" charset="-120"/>
                <a:ea typeface="標楷體" pitchFamily="65" charset="-120"/>
              </a:rPr>
              <a:t>或</a:t>
            </a:r>
            <a:r>
              <a:rPr lang="zh-TW" altLang="en-US" sz="2400" b="1" u="sng" dirty="0">
                <a:effectLst>
                  <a:outerShdw blurRad="38100" dist="38100" dir="2700000" algn="tl">
                    <a:srgbClr val="FFFFFF"/>
                  </a:outerShdw>
                </a:effectLst>
                <a:latin typeface="標楷體" pitchFamily="65" charset="-120"/>
                <a:ea typeface="標楷體" pitchFamily="65" charset="-120"/>
              </a:rPr>
              <a:t>郵政金融卡</a:t>
            </a:r>
            <a:r>
              <a:rPr lang="zh-TW" altLang="en-US" sz="2400" b="1" dirty="0">
                <a:effectLst>
                  <a:outerShdw blurRad="38100" dist="38100" dir="2700000" algn="tl">
                    <a:srgbClr val="FFFFFF"/>
                  </a:outerShdw>
                </a:effectLst>
                <a:latin typeface="標楷體" pitchFamily="65" charset="-120"/>
                <a:ea typeface="標楷體" pitchFamily="65" charset="-120"/>
              </a:rPr>
              <a:t>透過發卡銀行自動櫃員機</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查詢、列印按異動日期先後順序的最近</a:t>
            </a:r>
            <a:r>
              <a:rPr lang="en-US" altLang="zh-TW" sz="2400" b="1" dirty="0">
                <a:effectLst>
                  <a:outerShdw blurRad="38100" dist="38100" dir="2700000" algn="tl">
                    <a:srgbClr val="FFFFFF"/>
                  </a:outerShdw>
                </a:effectLst>
                <a:latin typeface="標楷體" pitchFamily="65" charset="-120"/>
                <a:ea typeface="標楷體" pitchFamily="65" charset="-120"/>
              </a:rPr>
              <a:t>6</a:t>
            </a:r>
            <a:r>
              <a:rPr lang="zh-TW" altLang="en-US" sz="2400" b="1" dirty="0">
                <a:effectLst>
                  <a:outerShdw blurRad="38100" dist="38100" dir="2700000" algn="tl">
                    <a:srgbClr val="FFFFFF"/>
                  </a:outerShdw>
                </a:effectLst>
                <a:latin typeface="標楷體" pitchFamily="65" charset="-120"/>
                <a:ea typeface="標楷體" pitchFamily="65" charset="-120"/>
              </a:rPr>
              <a:t>筆勞保異動</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資料</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含加保、退保及投保薪資調整</a:t>
            </a:r>
            <a:r>
              <a:rPr lang="en-US" altLang="zh-TW" sz="2400" b="1" dirty="0">
                <a:effectLst>
                  <a:outerShdw blurRad="38100" dist="38100" dir="2700000" algn="tl">
                    <a:srgbClr val="FFFFFF"/>
                  </a:outerShdw>
                </a:effectLst>
                <a:latin typeface="標楷體" pitchFamily="65" charset="-120"/>
                <a:ea typeface="標楷體" pitchFamily="65" charset="-120"/>
              </a:rPr>
              <a:t>)</a:t>
            </a:r>
            <a:r>
              <a:rPr lang="zh-TW" altLang="en-US" sz="2400" b="1" dirty="0">
                <a:effectLst>
                  <a:outerShdw blurRad="38100" dist="38100" dir="2700000" algn="tl">
                    <a:srgbClr val="FFFFFF"/>
                  </a:outerShdw>
                </a:effectLst>
                <a:latin typeface="標楷體" pitchFamily="65" charset="-120"/>
                <a:ea typeface="標楷體" pitchFamily="65" charset="-120"/>
              </a:rPr>
              <a:t>及勞保總年資。</a:t>
            </a:r>
          </a:p>
          <a:p>
            <a:pPr>
              <a:defRPr/>
            </a:pPr>
            <a:endParaRPr lang="en-US" altLang="zh-TW" sz="2400" b="1" dirty="0">
              <a:effectLst>
                <a:outerShdw blurRad="38100" dist="38100" dir="2700000" algn="tl">
                  <a:srgbClr val="FFFFFF"/>
                </a:outerShdw>
              </a:effectLst>
              <a:latin typeface="新細明體" pitchFamily="18" charset="-120"/>
              <a:ea typeface="新細明體" pitchFamily="18" charset="-120"/>
            </a:endParaRPr>
          </a:p>
        </p:txBody>
      </p:sp>
      <p:sp>
        <p:nvSpPr>
          <p:cNvPr id="353289" name="AutoShape 9"/>
          <p:cNvSpPr>
            <a:spLocks noChangeArrowheads="1"/>
          </p:cNvSpPr>
          <p:nvPr/>
        </p:nvSpPr>
        <p:spPr bwMode="auto">
          <a:xfrm>
            <a:off x="0" y="1220788"/>
            <a:ext cx="2317750" cy="460375"/>
          </a:xfrm>
          <a:prstGeom prst="flowChartPreparation">
            <a:avLst/>
          </a:prstGeom>
          <a:solidFill>
            <a:srgbClr val="800000"/>
          </a:solidFill>
          <a:ln w="9525" algn="ctr">
            <a:noFill/>
            <a:miter lim="800000"/>
            <a:headEnd/>
            <a:tailEnd/>
          </a:ln>
          <a:effectLst>
            <a:outerShdw dist="117088" dir="2963922" algn="ctr" rotWithShape="0">
              <a:schemeClr val="bg2">
                <a:alpha val="50000"/>
              </a:schemeClr>
            </a:outerShdw>
          </a:effectLst>
        </p:spPr>
        <p:txBody>
          <a:bodyPr wrap="none" anchor="ctr"/>
          <a:lstStyle/>
          <a:p>
            <a:pPr algn="ctr">
              <a:defRPr/>
            </a:pPr>
            <a:r>
              <a:rPr kumimoji="0" lang="zh-TW" altLang="en-US" sz="2800" b="1">
                <a:solidFill>
                  <a:schemeClr val="bg1"/>
                </a:solidFill>
                <a:latin typeface="Arial Narrow" pitchFamily="34" charset="0"/>
                <a:ea typeface="新細明體" pitchFamily="18" charset="-120"/>
              </a:rPr>
              <a:t>提款機</a:t>
            </a:r>
            <a:r>
              <a:rPr kumimoji="0" lang="en-US" altLang="zh-TW" sz="2800" b="1">
                <a:solidFill>
                  <a:schemeClr val="bg1"/>
                </a:solidFill>
                <a:latin typeface="Arial Narrow" pitchFamily="34" charset="0"/>
                <a:ea typeface="新細明體" pitchFamily="18" charset="-120"/>
              </a:rPr>
              <a:t>(ATM)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a:noFill/>
        </p:spPr>
        <p:txBody>
          <a:bodyPr/>
          <a:lstStyle/>
          <a:p>
            <a:fld id="{5F7C289B-BA6E-41AC-ADC7-7382AF57E843}" type="slidenum">
              <a:rPr lang="en-US" altLang="zh-TW" smtClean="0"/>
              <a:pPr/>
              <a:t>34</a:t>
            </a:fld>
            <a:endParaRPr lang="en-US" altLang="zh-TW" smtClean="0"/>
          </a:p>
        </p:txBody>
      </p:sp>
      <p:sp>
        <p:nvSpPr>
          <p:cNvPr id="40963" name="Rectangle 2"/>
          <p:cNvSpPr>
            <a:spLocks noChangeArrowheads="1"/>
          </p:cNvSpPr>
          <p:nvPr/>
        </p:nvSpPr>
        <p:spPr bwMode="auto">
          <a:xfrm>
            <a:off x="1671638" y="584200"/>
            <a:ext cx="5618162" cy="719138"/>
          </a:xfrm>
          <a:prstGeom prst="rect">
            <a:avLst/>
          </a:prstGeom>
          <a:noFill/>
          <a:ln w="28575">
            <a:solidFill>
              <a:srgbClr val="333399"/>
            </a:solidFill>
            <a:miter lim="800000"/>
            <a:headEnd/>
            <a:tailEnd/>
          </a:ln>
        </p:spPr>
        <p:txBody>
          <a:bodyPr wrap="none" anchor="ctr"/>
          <a:lstStyle/>
          <a:p>
            <a:endParaRPr kumimoji="0" lang="zh-TW" altLang="en-US"/>
          </a:p>
        </p:txBody>
      </p:sp>
      <p:sp>
        <p:nvSpPr>
          <p:cNvPr id="354307" name="Text Box 3"/>
          <p:cNvSpPr txBox="1">
            <a:spLocks noChangeArrowheads="1"/>
          </p:cNvSpPr>
          <p:nvPr/>
        </p:nvSpPr>
        <p:spPr bwMode="auto">
          <a:xfrm>
            <a:off x="874713" y="403225"/>
            <a:ext cx="6235700" cy="588963"/>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ea typeface="標楷體" pitchFamily="65" charset="-120"/>
              </a:rPr>
              <a:t>被保險人查詢投保資料管道</a:t>
            </a:r>
            <a:r>
              <a:rPr lang="en-US" altLang="zh-TW" sz="3200">
                <a:solidFill>
                  <a:schemeClr val="bg1"/>
                </a:solidFill>
                <a:latin typeface="標楷體" pitchFamily="65" charset="-120"/>
                <a:ea typeface="標楷體" pitchFamily="65" charset="-120"/>
              </a:rPr>
              <a:t>(</a:t>
            </a:r>
            <a:r>
              <a:rPr lang="zh-TW" altLang="en-US" sz="3200">
                <a:solidFill>
                  <a:schemeClr val="bg1"/>
                </a:solidFill>
                <a:latin typeface="標楷體" pitchFamily="65" charset="-120"/>
                <a:ea typeface="標楷體" pitchFamily="65" charset="-120"/>
              </a:rPr>
              <a:t>三</a:t>
            </a:r>
            <a:r>
              <a:rPr lang="en-US" altLang="zh-TW" sz="3200">
                <a:solidFill>
                  <a:schemeClr val="bg1"/>
                </a:solidFill>
                <a:latin typeface="標楷體" pitchFamily="65" charset="-120"/>
                <a:ea typeface="標楷體" pitchFamily="65" charset="-120"/>
              </a:rPr>
              <a:t>)</a:t>
            </a:r>
          </a:p>
        </p:txBody>
      </p:sp>
      <p:pic>
        <p:nvPicPr>
          <p:cNvPr id="40965" name="Picture 4" descr="黃綠"/>
          <p:cNvPicPr>
            <a:picLocks noChangeAspect="1" noChangeArrowheads="1"/>
          </p:cNvPicPr>
          <p:nvPr/>
        </p:nvPicPr>
        <p:blipFill>
          <a:blip r:embed="rId2" cstate="print"/>
          <a:srcRect/>
          <a:stretch>
            <a:fillRect/>
          </a:stretch>
        </p:blipFill>
        <p:spPr bwMode="auto">
          <a:xfrm>
            <a:off x="522288" y="468313"/>
            <a:ext cx="517525" cy="434975"/>
          </a:xfrm>
          <a:prstGeom prst="rect">
            <a:avLst/>
          </a:prstGeom>
          <a:noFill/>
          <a:ln w="9525">
            <a:noFill/>
            <a:miter lim="800000"/>
            <a:headEnd/>
            <a:tailEnd/>
          </a:ln>
        </p:spPr>
      </p:pic>
      <p:grpSp>
        <p:nvGrpSpPr>
          <p:cNvPr id="40966" name="群組 8"/>
          <p:cNvGrpSpPr>
            <a:grpSpLocks/>
          </p:cNvGrpSpPr>
          <p:nvPr/>
        </p:nvGrpSpPr>
        <p:grpSpPr bwMode="auto">
          <a:xfrm>
            <a:off x="0" y="2205038"/>
            <a:ext cx="6997700" cy="2944812"/>
            <a:chOff x="0" y="2420888"/>
            <a:chExt cx="6998073" cy="2944490"/>
          </a:xfrm>
        </p:grpSpPr>
        <p:sp>
          <p:nvSpPr>
            <p:cNvPr id="354309" name="AutoShape 5"/>
            <p:cNvSpPr>
              <a:spLocks noChangeArrowheads="1"/>
            </p:cNvSpPr>
            <p:nvPr/>
          </p:nvSpPr>
          <p:spPr bwMode="auto">
            <a:xfrm>
              <a:off x="611221" y="2781211"/>
              <a:ext cx="6386852" cy="2584167"/>
            </a:xfrm>
            <a:prstGeom prst="roundRect">
              <a:avLst>
                <a:gd name="adj" fmla="val 16667"/>
              </a:avLst>
            </a:prstGeom>
            <a:solidFill>
              <a:srgbClr val="FFCCCC"/>
            </a:solidFill>
            <a:ln w="57150" algn="ctr">
              <a:solidFill>
                <a:srgbClr val="FF0000"/>
              </a:solidFill>
              <a:prstDash val="sysDot"/>
              <a:round/>
              <a:headEnd/>
              <a:tailEnd/>
            </a:ln>
            <a:effectLst>
              <a:outerShdw dist="74053" dir="3542175" algn="ctr" rotWithShape="0">
                <a:schemeClr val="bg2"/>
              </a:outerShdw>
            </a:effectLst>
          </p:spPr>
          <p:txBody>
            <a:bodyPr wrap="none" anchor="ctr"/>
            <a:lstStyle/>
            <a:p>
              <a:pPr>
                <a:defRPr/>
              </a:pPr>
              <a:r>
                <a:rPr lang="en-US" altLang="zh-TW" sz="2800" b="1" dirty="0">
                  <a:effectLst>
                    <a:outerShdw blurRad="38100" dist="38100" dir="2700000" algn="tl">
                      <a:srgbClr val="FFFFFF"/>
                    </a:outerShdw>
                  </a:effectLst>
                  <a:latin typeface="標楷體" pitchFamily="65" charset="-120"/>
                  <a:ea typeface="標楷體" pitchFamily="65" charset="-120"/>
                </a:rPr>
                <a:t>1.</a:t>
              </a:r>
              <a:r>
                <a:rPr lang="zh-TW" altLang="en-US" sz="2800" b="1" u="sng" dirty="0">
                  <a:solidFill>
                    <a:srgbClr val="000066"/>
                  </a:solidFill>
                  <a:latin typeface="標楷體" pitchFamily="65" charset="-120"/>
                  <a:ea typeface="標楷體" pitchFamily="65" charset="-120"/>
                </a:rPr>
                <a:t>語音查詢付費電話</a:t>
              </a:r>
              <a:r>
                <a:rPr lang="en-US" altLang="zh-TW" sz="2800" b="1" dirty="0">
                  <a:latin typeface="標楷體" pitchFamily="65" charset="-120"/>
                  <a:ea typeface="標楷體" pitchFamily="65" charset="-120"/>
                </a:rPr>
                <a:t>:</a:t>
              </a:r>
            </a:p>
            <a:p>
              <a:pPr>
                <a:defRPr/>
              </a:pPr>
              <a:r>
                <a:rPr lang="en-US" altLang="zh-TW" sz="2800" b="1" dirty="0">
                  <a:latin typeface="標楷體" pitchFamily="65" charset="-120"/>
                  <a:ea typeface="標楷體" pitchFamily="65" charset="-120"/>
                </a:rPr>
                <a:t> </a:t>
              </a:r>
              <a:r>
                <a:rPr lang="en-US" altLang="zh-TW" sz="2800" b="1" dirty="0">
                  <a:solidFill>
                    <a:srgbClr val="990000"/>
                  </a:solidFill>
                  <a:latin typeface="標楷體" pitchFamily="65" charset="-120"/>
                  <a:ea typeface="標楷體" pitchFamily="65" charset="-120"/>
                </a:rPr>
                <a:t>412-1111</a:t>
              </a:r>
              <a:r>
                <a:rPr lang="zh-TW" altLang="en-US" sz="2800" b="1" dirty="0">
                  <a:solidFill>
                    <a:srgbClr val="990000"/>
                  </a:solidFill>
                  <a:latin typeface="標楷體" pitchFamily="65" charset="-120"/>
                  <a:ea typeface="標楷體" pitchFamily="65" charset="-120"/>
                </a:rPr>
                <a:t>轉</a:t>
              </a:r>
              <a:r>
                <a:rPr lang="en-US" altLang="zh-TW" sz="2800" b="1" dirty="0">
                  <a:solidFill>
                    <a:srgbClr val="990000"/>
                  </a:solidFill>
                  <a:latin typeface="標楷體" pitchFamily="65" charset="-120"/>
                  <a:ea typeface="標楷體" pitchFamily="65" charset="-120"/>
                </a:rPr>
                <a:t>123#</a:t>
              </a:r>
            </a:p>
            <a:p>
              <a:pPr>
                <a:defRPr/>
              </a:pPr>
              <a:r>
                <a:rPr lang="zh-TW" altLang="en-US" sz="2400" b="1" dirty="0">
                  <a:solidFill>
                    <a:srgbClr val="990000"/>
                  </a:solidFill>
                  <a:latin typeface="標楷體" pitchFamily="65" charset="-120"/>
                  <a:ea typeface="標楷體" pitchFamily="65" charset="-120"/>
                </a:rPr>
                <a:t>（行動電話及外島地區請加撥區域碼</a:t>
              </a:r>
              <a:r>
                <a:rPr lang="en-US" altLang="zh-TW" sz="2400" b="1" dirty="0">
                  <a:solidFill>
                    <a:srgbClr val="990000"/>
                  </a:solidFill>
                  <a:latin typeface="標楷體" pitchFamily="65" charset="-120"/>
                  <a:ea typeface="標楷體" pitchFamily="65" charset="-120"/>
                </a:rPr>
                <a:t>02</a:t>
              </a:r>
              <a:r>
                <a:rPr lang="zh-TW" altLang="en-US" sz="2400" b="1" dirty="0">
                  <a:solidFill>
                    <a:srgbClr val="990000"/>
                  </a:solidFill>
                  <a:latin typeface="標楷體" pitchFamily="65" charset="-120"/>
                  <a:ea typeface="標楷體" pitchFamily="65" charset="-120"/>
                </a:rPr>
                <a:t>）</a:t>
              </a:r>
            </a:p>
            <a:p>
              <a:pPr>
                <a:defRPr/>
              </a:pPr>
              <a:r>
                <a:rPr lang="en-US" altLang="zh-TW" sz="2800" b="1" dirty="0">
                  <a:latin typeface="標楷體" pitchFamily="65" charset="-120"/>
                  <a:ea typeface="標楷體" pitchFamily="65" charset="-120"/>
                </a:rPr>
                <a:t>2.</a:t>
              </a:r>
              <a:r>
                <a:rPr lang="zh-TW" altLang="en-US" sz="2800" b="1" u="sng" dirty="0">
                  <a:solidFill>
                    <a:srgbClr val="000066"/>
                  </a:solidFill>
                  <a:latin typeface="標楷體" pitchFamily="65" charset="-120"/>
                  <a:ea typeface="標楷體" pitchFamily="65" charset="-120"/>
                </a:rPr>
                <a:t>勞保局電話服務中心</a:t>
              </a:r>
              <a:r>
                <a:rPr lang="en-US" altLang="zh-TW" sz="2800" b="1" dirty="0">
                  <a:latin typeface="標楷體" pitchFamily="65" charset="-120"/>
                  <a:ea typeface="標楷體" pitchFamily="65" charset="-120"/>
                </a:rPr>
                <a:t>:</a:t>
              </a:r>
            </a:p>
            <a:p>
              <a:pPr>
                <a:defRPr/>
              </a:pPr>
              <a:r>
                <a:rPr lang="en-US" altLang="zh-TW" sz="2800" b="1" dirty="0">
                  <a:latin typeface="標楷體" pitchFamily="65" charset="-120"/>
                  <a:ea typeface="標楷體" pitchFamily="65" charset="-120"/>
                </a:rPr>
                <a:t> </a:t>
              </a:r>
              <a:r>
                <a:rPr lang="en-US" altLang="zh-TW" sz="2800" b="1" dirty="0">
                  <a:solidFill>
                    <a:srgbClr val="990000"/>
                  </a:solidFill>
                  <a:latin typeface="標楷體" pitchFamily="65" charset="-120"/>
                  <a:ea typeface="標楷體" pitchFamily="65" charset="-120"/>
                </a:rPr>
                <a:t>(02)2396-1266 </a:t>
              </a:r>
              <a:r>
                <a:rPr lang="zh-TW" altLang="en-US" sz="2800" b="1" dirty="0">
                  <a:solidFill>
                    <a:srgbClr val="990000"/>
                  </a:solidFill>
                  <a:latin typeface="標楷體" pitchFamily="65" charset="-120"/>
                  <a:ea typeface="標楷體" pitchFamily="65" charset="-120"/>
                </a:rPr>
                <a:t>轉分機 </a:t>
              </a:r>
              <a:r>
                <a:rPr lang="en-US" altLang="zh-TW" sz="2800" b="1" dirty="0">
                  <a:solidFill>
                    <a:srgbClr val="990000"/>
                  </a:solidFill>
                  <a:latin typeface="標楷體" pitchFamily="65" charset="-120"/>
                  <a:ea typeface="標楷體" pitchFamily="65" charset="-120"/>
                </a:rPr>
                <a:t>3111</a:t>
              </a:r>
            </a:p>
          </p:txBody>
        </p:sp>
        <p:sp>
          <p:nvSpPr>
            <p:cNvPr id="354310" name="AutoShape 6"/>
            <p:cNvSpPr>
              <a:spLocks noChangeArrowheads="1"/>
            </p:cNvSpPr>
            <p:nvPr/>
          </p:nvSpPr>
          <p:spPr bwMode="auto">
            <a:xfrm>
              <a:off x="0" y="2420888"/>
              <a:ext cx="1147824" cy="463499"/>
            </a:xfrm>
            <a:prstGeom prst="flowChartPreparation">
              <a:avLst/>
            </a:prstGeom>
            <a:solidFill>
              <a:srgbClr val="800000"/>
            </a:solidFill>
            <a:ln w="9525" algn="ctr">
              <a:noFill/>
              <a:miter lim="800000"/>
              <a:headEnd/>
              <a:tailEnd/>
            </a:ln>
            <a:effectLst>
              <a:outerShdw dist="117088" dir="2963922" algn="ctr" rotWithShape="0">
                <a:schemeClr val="bg2">
                  <a:alpha val="50000"/>
                </a:schemeClr>
              </a:outerShdw>
            </a:effectLst>
          </p:spPr>
          <p:txBody>
            <a:bodyPr wrap="none" anchor="ctr"/>
            <a:lstStyle/>
            <a:p>
              <a:pPr algn="ctr">
                <a:defRPr/>
              </a:pPr>
              <a:r>
                <a:rPr kumimoji="0" lang="zh-TW" altLang="en-US" sz="2800" b="1" dirty="0">
                  <a:solidFill>
                    <a:schemeClr val="bg1"/>
                  </a:solidFill>
                  <a:latin typeface="Times New Roman" pitchFamily="18" charset="0"/>
                  <a:ea typeface="新細明體" pitchFamily="18" charset="-120"/>
                </a:rPr>
                <a:t>電話 </a:t>
              </a:r>
            </a:p>
          </p:txBody>
        </p:sp>
      </p:grpSp>
      <p:pic>
        <p:nvPicPr>
          <p:cNvPr id="40967" name="Picture 9" descr="j0416824[1]"/>
          <p:cNvPicPr>
            <a:picLocks noChangeAspect="1" noChangeArrowheads="1"/>
          </p:cNvPicPr>
          <p:nvPr/>
        </p:nvPicPr>
        <p:blipFill>
          <a:blip r:embed="rId3" cstate="print"/>
          <a:srcRect/>
          <a:stretch>
            <a:fillRect/>
          </a:stretch>
        </p:blipFill>
        <p:spPr bwMode="auto">
          <a:xfrm>
            <a:off x="7004050" y="4144963"/>
            <a:ext cx="1636713" cy="209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a:noFill/>
        </p:spPr>
        <p:txBody>
          <a:bodyPr/>
          <a:lstStyle/>
          <a:p>
            <a:fld id="{57739AE7-2F02-454D-A403-6C2C20B7F164}" type="slidenum">
              <a:rPr lang="en-US" altLang="zh-TW" smtClean="0"/>
              <a:pPr/>
              <a:t>35</a:t>
            </a:fld>
            <a:endParaRPr lang="en-US" altLang="zh-TW" smtClean="0"/>
          </a:p>
        </p:txBody>
      </p:sp>
      <p:sp>
        <p:nvSpPr>
          <p:cNvPr id="41987" name="Rectangle 2"/>
          <p:cNvSpPr>
            <a:spLocks noChangeArrowheads="1"/>
          </p:cNvSpPr>
          <p:nvPr/>
        </p:nvSpPr>
        <p:spPr bwMode="auto">
          <a:xfrm>
            <a:off x="1671638" y="584200"/>
            <a:ext cx="5618162" cy="719138"/>
          </a:xfrm>
          <a:prstGeom prst="rect">
            <a:avLst/>
          </a:prstGeom>
          <a:noFill/>
          <a:ln w="28575">
            <a:solidFill>
              <a:srgbClr val="333399"/>
            </a:solidFill>
            <a:miter lim="800000"/>
            <a:headEnd/>
            <a:tailEnd/>
          </a:ln>
        </p:spPr>
        <p:txBody>
          <a:bodyPr wrap="none" anchor="ctr"/>
          <a:lstStyle/>
          <a:p>
            <a:endParaRPr kumimoji="0" lang="zh-TW" altLang="en-US"/>
          </a:p>
        </p:txBody>
      </p:sp>
      <p:sp>
        <p:nvSpPr>
          <p:cNvPr id="478211" name="Text Box 3"/>
          <p:cNvSpPr txBox="1">
            <a:spLocks noChangeArrowheads="1"/>
          </p:cNvSpPr>
          <p:nvPr/>
        </p:nvSpPr>
        <p:spPr bwMode="auto">
          <a:xfrm>
            <a:off x="874713" y="403225"/>
            <a:ext cx="6235700" cy="588963"/>
          </a:xfrm>
          <a:prstGeom prst="rect">
            <a:avLst/>
          </a:prstGeom>
          <a:gradFill rotWithShape="1">
            <a:gsLst>
              <a:gs pos="0">
                <a:schemeClr val="accent2"/>
              </a:gs>
              <a:gs pos="100000">
                <a:srgbClr val="FFCC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200">
                <a:solidFill>
                  <a:schemeClr val="bg1"/>
                </a:solidFill>
                <a:ea typeface="標楷體" pitchFamily="65" charset="-120"/>
              </a:rPr>
              <a:t>被保險人查詢投保資料管道</a:t>
            </a:r>
            <a:r>
              <a:rPr lang="en-US" altLang="zh-TW" sz="3200">
                <a:solidFill>
                  <a:schemeClr val="bg1"/>
                </a:solidFill>
                <a:latin typeface="標楷體" pitchFamily="65" charset="-120"/>
                <a:ea typeface="標楷體" pitchFamily="65" charset="-120"/>
              </a:rPr>
              <a:t>(</a:t>
            </a:r>
            <a:r>
              <a:rPr lang="zh-TW" altLang="en-US" sz="3200">
                <a:solidFill>
                  <a:schemeClr val="bg1"/>
                </a:solidFill>
                <a:latin typeface="標楷體" pitchFamily="65" charset="-120"/>
                <a:ea typeface="標楷體" pitchFamily="65" charset="-120"/>
              </a:rPr>
              <a:t>四</a:t>
            </a:r>
            <a:r>
              <a:rPr lang="en-US" altLang="zh-TW" sz="3200">
                <a:solidFill>
                  <a:schemeClr val="bg1"/>
                </a:solidFill>
                <a:latin typeface="標楷體" pitchFamily="65" charset="-120"/>
                <a:ea typeface="標楷體" pitchFamily="65" charset="-120"/>
              </a:rPr>
              <a:t>)</a:t>
            </a:r>
          </a:p>
        </p:txBody>
      </p:sp>
      <p:pic>
        <p:nvPicPr>
          <p:cNvPr id="41989" name="Picture 4" descr="黃綠"/>
          <p:cNvPicPr>
            <a:picLocks noChangeAspect="1" noChangeArrowheads="1"/>
          </p:cNvPicPr>
          <p:nvPr/>
        </p:nvPicPr>
        <p:blipFill>
          <a:blip r:embed="rId2" cstate="print"/>
          <a:srcRect/>
          <a:stretch>
            <a:fillRect/>
          </a:stretch>
        </p:blipFill>
        <p:spPr bwMode="auto">
          <a:xfrm>
            <a:off x="522288" y="468313"/>
            <a:ext cx="517525" cy="434975"/>
          </a:xfrm>
          <a:prstGeom prst="rect">
            <a:avLst/>
          </a:prstGeom>
          <a:noFill/>
          <a:ln w="9525">
            <a:noFill/>
            <a:miter lim="800000"/>
            <a:headEnd/>
            <a:tailEnd/>
          </a:ln>
        </p:spPr>
      </p:pic>
      <p:sp>
        <p:nvSpPr>
          <p:cNvPr id="478213" name="AutoShape 5"/>
          <p:cNvSpPr>
            <a:spLocks noChangeArrowheads="1"/>
          </p:cNvSpPr>
          <p:nvPr/>
        </p:nvSpPr>
        <p:spPr bwMode="auto">
          <a:xfrm>
            <a:off x="900113" y="2636838"/>
            <a:ext cx="7058025" cy="3024187"/>
          </a:xfrm>
          <a:prstGeom prst="roundRect">
            <a:avLst>
              <a:gd name="adj" fmla="val 16667"/>
            </a:avLst>
          </a:prstGeom>
          <a:solidFill>
            <a:srgbClr val="FFCCCC"/>
          </a:solidFill>
          <a:ln w="57150" algn="ctr">
            <a:solidFill>
              <a:srgbClr val="FF0000"/>
            </a:solidFill>
            <a:prstDash val="sysDot"/>
            <a:round/>
            <a:headEnd/>
            <a:tailEnd/>
          </a:ln>
          <a:effectLst>
            <a:outerShdw dist="74053" dir="3542175" algn="ctr" rotWithShape="0">
              <a:schemeClr val="bg2"/>
            </a:outerShdw>
          </a:effectLst>
        </p:spPr>
        <p:txBody>
          <a:bodyPr wrap="none" anchor="ctr"/>
          <a:lstStyle/>
          <a:p>
            <a:pPr>
              <a:defRPr/>
            </a:pPr>
            <a:r>
              <a:rPr lang="zh-TW" altLang="en-US" sz="2400" b="1" dirty="0">
                <a:effectLst>
                  <a:outerShdw blurRad="38100" dist="38100" dir="2700000" algn="tl">
                    <a:srgbClr val="FFFFFF"/>
                  </a:outerShdw>
                </a:effectLst>
                <a:latin typeface="標楷體" pitchFamily="65" charset="-120"/>
                <a:ea typeface="標楷體" pitchFamily="65" charset="-120"/>
              </a:rPr>
              <a:t>使用</a:t>
            </a:r>
            <a:r>
              <a:rPr lang="zh-TW" altLang="en-US" sz="2400" b="1" u="sng" dirty="0">
                <a:effectLst>
                  <a:outerShdw blurRad="38100" dist="38100" dir="2700000" algn="tl">
                    <a:srgbClr val="FFFFFF"/>
                  </a:outerShdw>
                </a:effectLst>
                <a:latin typeface="標楷體" pitchFamily="65" charset="-120"/>
                <a:ea typeface="標楷體" pitchFamily="65" charset="-120"/>
              </a:rPr>
              <a:t>智慧型手機</a:t>
            </a:r>
            <a:r>
              <a:rPr lang="zh-TW" altLang="en-US" sz="2400" b="1" dirty="0">
                <a:effectLst>
                  <a:outerShdw blurRad="38100" dist="38100" dir="2700000" algn="tl">
                    <a:srgbClr val="FFFFFF"/>
                  </a:outerShdw>
                </a:effectLst>
                <a:latin typeface="標楷體" pitchFamily="65" charset="-120"/>
                <a:ea typeface="標楷體" pitchFamily="65" charset="-120"/>
              </a:rPr>
              <a:t>或</a:t>
            </a:r>
            <a:r>
              <a:rPr lang="zh-TW" altLang="en-US" sz="2400" b="1" u="sng" dirty="0">
                <a:effectLst>
                  <a:outerShdw blurRad="38100" dist="38100" dir="2700000" algn="tl">
                    <a:srgbClr val="FFFFFF"/>
                  </a:outerShdw>
                </a:effectLst>
                <a:latin typeface="標楷體" pitchFamily="65" charset="-120"/>
                <a:ea typeface="標楷體" pitchFamily="65" charset="-120"/>
              </a:rPr>
              <a:t>平板電腦</a:t>
            </a:r>
            <a:r>
              <a:rPr lang="zh-TW" altLang="en-US" sz="2400" b="1" dirty="0">
                <a:effectLst>
                  <a:outerShdw blurRad="38100" dist="38100" dir="2700000" algn="tl">
                    <a:srgbClr val="FFFFFF"/>
                  </a:outerShdw>
                </a:effectLst>
                <a:latin typeface="標楷體" pitchFamily="65" charset="-120"/>
                <a:ea typeface="標楷體" pitchFamily="65" charset="-120"/>
              </a:rPr>
              <a:t>下載</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「勞保局行動服務</a:t>
            </a:r>
            <a:r>
              <a:rPr lang="en-US" altLang="zh-TW" sz="2400" b="1" dirty="0">
                <a:effectLst>
                  <a:outerShdw blurRad="38100" dist="38100" dir="2700000" algn="tl">
                    <a:srgbClr val="FFFFFF"/>
                  </a:outerShdw>
                </a:effectLst>
                <a:latin typeface="標楷體" pitchFamily="65" charset="-120"/>
                <a:ea typeface="標楷體" pitchFamily="65" charset="-120"/>
              </a:rPr>
              <a:t>APP</a:t>
            </a:r>
            <a:r>
              <a:rPr lang="zh-TW" altLang="en-US" sz="2400" b="1" dirty="0">
                <a:effectLst>
                  <a:outerShdw blurRad="38100" dist="38100" dir="2700000" algn="tl">
                    <a:srgbClr val="FFFFFF"/>
                  </a:outerShdw>
                </a:effectLst>
                <a:latin typeface="標楷體" pitchFamily="65" charset="-120"/>
                <a:ea typeface="標楷體" pitchFamily="65" charset="-120"/>
              </a:rPr>
              <a:t>」後，以自然人憑證於</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勞保局</a:t>
            </a:r>
            <a:r>
              <a:rPr lang="en-US" altLang="zh-TW" sz="2400" b="1" dirty="0">
                <a:effectLst>
                  <a:outerShdw blurRad="38100" dist="38100" dir="2700000" algn="tl">
                    <a:srgbClr val="FFFFFF"/>
                  </a:outerShdw>
                </a:effectLst>
                <a:latin typeface="標楷體" pitchFamily="65" charset="-120"/>
                <a:ea typeface="標楷體" pitchFamily="65" charset="-120"/>
              </a:rPr>
              <a:t>e</a:t>
            </a:r>
            <a:r>
              <a:rPr lang="zh-TW" altLang="en-US" sz="2400" b="1" dirty="0">
                <a:effectLst>
                  <a:outerShdw blurRad="38100" dist="38100" dir="2700000" algn="tl">
                    <a:srgbClr val="FFFFFF"/>
                  </a:outerShdw>
                </a:effectLst>
                <a:latin typeface="標楷體" pitchFamily="65" charset="-120"/>
                <a:ea typeface="標楷體" pitchFamily="65" charset="-120"/>
              </a:rPr>
              <a:t>化服務系統註冊</a:t>
            </a:r>
            <a:r>
              <a:rPr lang="zh-TW" altLang="en-US" sz="2400" b="1" dirty="0">
                <a:ea typeface="新細明體" pitchFamily="18" charset="-120"/>
              </a:rPr>
              <a:t> </a:t>
            </a:r>
            <a:r>
              <a:rPr lang="zh-TW" altLang="en-US" sz="2400" b="1" dirty="0">
                <a:effectLst>
                  <a:outerShdw blurRad="38100" dist="38100" dir="2700000" algn="tl">
                    <a:srgbClr val="FFFFFF"/>
                  </a:outerShdw>
                </a:effectLst>
                <a:latin typeface="標楷體" pitchFamily="65" charset="-120"/>
                <a:ea typeface="標楷體" pitchFamily="65" charset="-120"/>
              </a:rPr>
              <a:t>，取得帳號密碼，並</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完成行動裝置的認證</a:t>
            </a:r>
            <a:r>
              <a:rPr lang="zh-TW" altLang="en-US" sz="2400" b="1" dirty="0">
                <a:ea typeface="新細明體" pitchFamily="18" charset="-120"/>
              </a:rPr>
              <a:t> </a:t>
            </a:r>
            <a:r>
              <a:rPr lang="zh-TW" altLang="en-US" sz="2400" b="1" dirty="0">
                <a:effectLst>
                  <a:outerShdw blurRad="38100" dist="38100" dir="2700000" algn="tl">
                    <a:srgbClr val="FFFFFF"/>
                  </a:outerShdw>
                </a:effectLst>
                <a:latin typeface="標楷體" pitchFamily="65" charset="-120"/>
                <a:ea typeface="標楷體" pitchFamily="65" charset="-120"/>
              </a:rPr>
              <a:t>，即可查詢個人最近</a:t>
            </a:r>
            <a:r>
              <a:rPr lang="en-US" altLang="zh-TW" sz="2400" b="1" dirty="0">
                <a:effectLst>
                  <a:outerShdw blurRad="38100" dist="38100" dir="2700000" algn="tl">
                    <a:srgbClr val="FFFFFF"/>
                  </a:outerShdw>
                </a:effectLst>
                <a:latin typeface="標楷體" pitchFamily="65" charset="-120"/>
                <a:ea typeface="標楷體" pitchFamily="65" charset="-120"/>
              </a:rPr>
              <a:t>6</a:t>
            </a:r>
            <a:r>
              <a:rPr lang="zh-TW" altLang="en-US" sz="2400" b="1" dirty="0">
                <a:effectLst>
                  <a:outerShdw blurRad="38100" dist="38100" dir="2700000" algn="tl">
                    <a:srgbClr val="FFFFFF"/>
                  </a:outerShdw>
                </a:effectLst>
                <a:latin typeface="標楷體" pitchFamily="65" charset="-120"/>
                <a:ea typeface="標楷體" pitchFamily="65" charset="-120"/>
              </a:rPr>
              <a:t>筆</a:t>
            </a: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勞保異動資料（包含加保、退保及投保資調整）</a:t>
            </a:r>
            <a:endParaRPr lang="en-US" altLang="zh-TW" sz="2400" b="1" dirty="0">
              <a:effectLst>
                <a:outerShdw blurRad="38100" dist="38100" dir="2700000" algn="tl">
                  <a:srgbClr val="FFFFFF"/>
                </a:outerShdw>
              </a:effectLst>
              <a:latin typeface="標楷體" pitchFamily="65" charset="-120"/>
              <a:ea typeface="標楷體" pitchFamily="65" charset="-120"/>
            </a:endParaRPr>
          </a:p>
          <a:p>
            <a:pPr>
              <a:defRPr/>
            </a:pPr>
            <a:r>
              <a:rPr lang="zh-TW" altLang="en-US" sz="2400" b="1" dirty="0">
                <a:effectLst>
                  <a:outerShdw blurRad="38100" dist="38100" dir="2700000" algn="tl">
                    <a:srgbClr val="FFFFFF"/>
                  </a:outerShdw>
                </a:effectLst>
                <a:latin typeface="標楷體" pitchFamily="65" charset="-120"/>
                <a:ea typeface="標楷體" pitchFamily="65" charset="-120"/>
              </a:rPr>
              <a:t>及勞保總年資。</a:t>
            </a:r>
          </a:p>
        </p:txBody>
      </p:sp>
      <p:sp>
        <p:nvSpPr>
          <p:cNvPr id="478214" name="AutoShape 6"/>
          <p:cNvSpPr>
            <a:spLocks noChangeArrowheads="1"/>
          </p:cNvSpPr>
          <p:nvPr/>
        </p:nvSpPr>
        <p:spPr bwMode="auto">
          <a:xfrm>
            <a:off x="539750" y="1989138"/>
            <a:ext cx="4248150" cy="792162"/>
          </a:xfrm>
          <a:prstGeom prst="flowChartPreparation">
            <a:avLst/>
          </a:prstGeom>
          <a:solidFill>
            <a:srgbClr val="800000"/>
          </a:solidFill>
          <a:ln w="9525" algn="ctr">
            <a:noFill/>
            <a:miter lim="800000"/>
            <a:headEnd/>
            <a:tailEnd/>
          </a:ln>
          <a:effectLst>
            <a:outerShdw dist="117088" dir="2963922" algn="ctr" rotWithShape="0">
              <a:schemeClr val="bg2">
                <a:alpha val="50000"/>
              </a:schemeClr>
            </a:outerShdw>
          </a:effectLst>
        </p:spPr>
        <p:txBody>
          <a:bodyPr wrap="none" anchor="ctr"/>
          <a:lstStyle/>
          <a:p>
            <a:pPr algn="ctr">
              <a:defRPr/>
            </a:pPr>
            <a:r>
              <a:rPr kumimoji="0" lang="zh-TW" altLang="en-US" sz="2800" b="1">
                <a:solidFill>
                  <a:schemeClr val="bg1"/>
                </a:solidFill>
                <a:latin typeface="Times New Roman" pitchFamily="18" charset="0"/>
                <a:ea typeface="新細明體" pitchFamily="18" charset="-120"/>
              </a:rPr>
              <a:t>勞保局行動服務</a:t>
            </a:r>
            <a:r>
              <a:rPr kumimoji="0" lang="en-US" altLang="zh-TW" sz="2800" b="1">
                <a:solidFill>
                  <a:schemeClr val="bg1"/>
                </a:solidFill>
                <a:latin typeface="Times New Roman" pitchFamily="18" charset="0"/>
                <a:ea typeface="新細明體" pitchFamily="18" charset="-120"/>
              </a:rPr>
              <a:t>APP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2"/>
          </p:nvPr>
        </p:nvSpPr>
        <p:spPr>
          <a:noFill/>
        </p:spPr>
        <p:txBody>
          <a:bodyPr/>
          <a:lstStyle/>
          <a:p>
            <a:fld id="{C44FD0A0-8725-409E-B05F-9D8CE903A7A6}" type="slidenum">
              <a:rPr lang="en-US" altLang="zh-TW" smtClean="0"/>
              <a:pPr/>
              <a:t>36</a:t>
            </a:fld>
            <a:endParaRPr lang="en-US" altLang="zh-TW" smtClean="0"/>
          </a:p>
        </p:txBody>
      </p:sp>
      <p:sp>
        <p:nvSpPr>
          <p:cNvPr id="43011" name="Rectangle 2"/>
          <p:cNvSpPr>
            <a:spLocks noChangeArrowheads="1"/>
          </p:cNvSpPr>
          <p:nvPr/>
        </p:nvSpPr>
        <p:spPr bwMode="auto">
          <a:xfrm>
            <a:off x="1116013" y="1557338"/>
            <a:ext cx="6121400" cy="2808287"/>
          </a:xfrm>
          <a:prstGeom prst="rect">
            <a:avLst/>
          </a:prstGeom>
          <a:noFill/>
          <a:ln w="9525">
            <a:noFill/>
            <a:miter lim="800000"/>
            <a:headEnd/>
            <a:tailEnd/>
          </a:ln>
        </p:spPr>
        <p:txBody>
          <a:bodyPr/>
          <a:lstStyle/>
          <a:p>
            <a:pPr marL="342900" indent="-342900">
              <a:spcBef>
                <a:spcPct val="20000"/>
              </a:spcBef>
              <a:buFontTx/>
              <a:buChar char="•"/>
            </a:pPr>
            <a:endParaRPr lang="en-US" altLang="zh-TW" sz="3600">
              <a:latin typeface="標楷體" pitchFamily="65" charset="-120"/>
              <a:ea typeface="標楷體" pitchFamily="65" charset="-120"/>
            </a:endParaRPr>
          </a:p>
          <a:p>
            <a:pPr marL="342900" indent="-342900">
              <a:spcBef>
                <a:spcPct val="20000"/>
              </a:spcBef>
              <a:buFontTx/>
              <a:buChar char="•"/>
            </a:pPr>
            <a:endParaRPr lang="en-US" altLang="zh-TW" sz="3600">
              <a:latin typeface="標楷體" pitchFamily="65" charset="-120"/>
              <a:ea typeface="標楷體" pitchFamily="65" charset="-120"/>
            </a:endParaRPr>
          </a:p>
        </p:txBody>
      </p:sp>
      <p:sp>
        <p:nvSpPr>
          <p:cNvPr id="355331" name="Rectangle 3"/>
          <p:cNvSpPr>
            <a:spLocks noChangeArrowheads="1"/>
          </p:cNvSpPr>
          <p:nvPr/>
        </p:nvSpPr>
        <p:spPr bwMode="auto">
          <a:xfrm>
            <a:off x="0" y="0"/>
            <a:ext cx="9144000" cy="647700"/>
          </a:xfrm>
          <a:prstGeom prst="rect">
            <a:avLst/>
          </a:prstGeom>
          <a:gradFill rotWithShape="1">
            <a:gsLst>
              <a:gs pos="0">
                <a:srgbClr val="660066"/>
              </a:gs>
              <a:gs pos="100000">
                <a:srgbClr val="990099"/>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勞保網路申辦及查詢作業</a:t>
            </a:r>
            <a:r>
              <a:rPr kumimoji="0" lang="en-US" altLang="zh-TW" sz="4000" i="1">
                <a:solidFill>
                  <a:schemeClr val="bg1"/>
                </a:solidFill>
                <a:effectLst>
                  <a:outerShdw blurRad="38100" dist="38100" dir="2700000" algn="tl">
                    <a:srgbClr val="000000"/>
                  </a:outerShdw>
                </a:effectLst>
                <a:latin typeface="Times New Roman" pitchFamily="18" charset="0"/>
                <a:ea typeface="標楷體" pitchFamily="65" charset="-120"/>
              </a:rPr>
              <a:t>(</a:t>
            </a: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一</a:t>
            </a:r>
            <a:r>
              <a:rPr kumimoji="0" lang="en-US" altLang="zh-TW" sz="4000" i="1">
                <a:solidFill>
                  <a:schemeClr val="bg1"/>
                </a:solidFill>
                <a:effectLst>
                  <a:outerShdw blurRad="38100" dist="38100" dir="2700000" algn="tl">
                    <a:srgbClr val="000000"/>
                  </a:outerShdw>
                </a:effectLst>
                <a:latin typeface="Times New Roman" pitchFamily="18" charset="0"/>
                <a:ea typeface="標楷體" pitchFamily="65" charset="-120"/>
              </a:rPr>
              <a:t>)</a:t>
            </a:r>
          </a:p>
        </p:txBody>
      </p:sp>
      <p:sp>
        <p:nvSpPr>
          <p:cNvPr id="43013" name="Text Box 4"/>
          <p:cNvSpPr txBox="1">
            <a:spLocks noChangeArrowheads="1"/>
          </p:cNvSpPr>
          <p:nvPr/>
        </p:nvSpPr>
        <p:spPr bwMode="auto">
          <a:xfrm>
            <a:off x="2051050" y="2205038"/>
            <a:ext cx="5113338" cy="366712"/>
          </a:xfrm>
          <a:prstGeom prst="rect">
            <a:avLst/>
          </a:prstGeom>
          <a:noFill/>
          <a:ln w="9525">
            <a:noFill/>
            <a:miter lim="800000"/>
            <a:headEnd/>
            <a:tailEnd/>
          </a:ln>
        </p:spPr>
        <p:txBody>
          <a:bodyPr>
            <a:spAutoFit/>
          </a:bodyPr>
          <a:lstStyle/>
          <a:p>
            <a:pPr>
              <a:spcBef>
                <a:spcPct val="50000"/>
              </a:spcBef>
            </a:pPr>
            <a:endParaRPr lang="zh-TW" altLang="zh-TW"/>
          </a:p>
        </p:txBody>
      </p:sp>
      <p:sp>
        <p:nvSpPr>
          <p:cNvPr id="355333" name="AutoShape 5"/>
          <p:cNvSpPr>
            <a:spLocks noChangeArrowheads="1"/>
          </p:cNvSpPr>
          <p:nvPr/>
        </p:nvSpPr>
        <p:spPr bwMode="auto">
          <a:xfrm>
            <a:off x="1042988" y="1844675"/>
            <a:ext cx="6407150" cy="3887788"/>
          </a:xfrm>
          <a:prstGeom prst="foldedCorner">
            <a:avLst>
              <a:gd name="adj" fmla="val 12500"/>
            </a:avLst>
          </a:prstGeom>
          <a:solidFill>
            <a:srgbClr val="FF99CC"/>
          </a:solidFill>
          <a:ln w="25400">
            <a:solidFill>
              <a:srgbClr val="993366"/>
            </a:solidFill>
            <a:round/>
            <a:headEnd/>
            <a:tailEnd/>
          </a:ln>
          <a:effectLst/>
        </p:spPr>
        <p:txBody>
          <a:bodyPr wrap="none" anchor="ctr"/>
          <a:lstStyle/>
          <a:p>
            <a:pPr algn="ctr">
              <a:defRPr/>
            </a:pPr>
            <a:endParaRPr lang="en-US" altLang="zh-TW" sz="2800" b="1" dirty="0">
              <a:solidFill>
                <a:srgbClr val="006600"/>
              </a:solidFill>
              <a:effectLst>
                <a:outerShdw blurRad="38100" dist="38100" dir="2700000" algn="tl">
                  <a:srgbClr val="000000"/>
                </a:outerShdw>
              </a:effectLst>
              <a:ea typeface="標楷體" pitchFamily="65" charset="-120"/>
            </a:endParaRPr>
          </a:p>
          <a:p>
            <a:pPr algn="ctr">
              <a:defRPr/>
            </a:pPr>
            <a:r>
              <a:rPr lang="en-US" altLang="zh-TW" sz="2800" b="1" dirty="0">
                <a:solidFill>
                  <a:srgbClr val="006600"/>
                </a:solidFill>
                <a:effectLst>
                  <a:outerShdw blurRad="38100" dist="38100" dir="2700000" algn="tl">
                    <a:srgbClr val="000000"/>
                  </a:outerShdw>
                </a:effectLst>
                <a:ea typeface="標楷體" pitchFamily="65" charset="-120"/>
              </a:rPr>
              <a:t>   </a:t>
            </a:r>
            <a:r>
              <a:rPr lang="zh-TW" altLang="en-US" sz="2800" b="1" dirty="0">
                <a:solidFill>
                  <a:srgbClr val="990000"/>
                </a:solidFill>
                <a:effectLst>
                  <a:outerShdw blurRad="38100" dist="38100" dir="2700000" algn="tl">
                    <a:srgbClr val="000000"/>
                  </a:outerShdw>
                </a:effectLst>
                <a:ea typeface="標楷體" pitchFamily="65" charset="-120"/>
              </a:rPr>
              <a:t>減少申報錯誤之機率</a:t>
            </a:r>
          </a:p>
          <a:p>
            <a:pPr algn="ctr">
              <a:buFontTx/>
              <a:buChar char="•"/>
              <a:defRPr/>
            </a:pPr>
            <a:endParaRPr lang="zh-TW" altLang="en-US" sz="2800" b="1" dirty="0">
              <a:solidFill>
                <a:srgbClr val="990000"/>
              </a:solidFill>
              <a:effectLst>
                <a:outerShdw blurRad="38100" dist="38100" dir="2700000" algn="tl">
                  <a:srgbClr val="000000"/>
                </a:outerShdw>
              </a:effectLst>
              <a:ea typeface="標楷體" pitchFamily="65" charset="-120"/>
            </a:endParaRPr>
          </a:p>
          <a:p>
            <a:pPr algn="ctr">
              <a:defRPr/>
            </a:pPr>
            <a:r>
              <a:rPr lang="zh-TW" altLang="en-US" sz="2800" b="1" dirty="0">
                <a:solidFill>
                  <a:srgbClr val="990000"/>
                </a:solidFill>
                <a:effectLst>
                  <a:outerShdw blurRad="38100" dist="38100" dir="2700000" algn="tl">
                    <a:srgbClr val="000000"/>
                  </a:outerShdw>
                </a:effectLst>
                <a:ea typeface="標楷體" pitchFamily="65" charset="-120"/>
              </a:rPr>
              <a:t>       縮短人工作業郵寄流程</a:t>
            </a:r>
          </a:p>
          <a:p>
            <a:pPr algn="ctr">
              <a:buFontTx/>
              <a:buChar char="•"/>
              <a:defRPr/>
            </a:pPr>
            <a:endParaRPr lang="zh-TW" altLang="en-US" sz="2800" b="1" dirty="0">
              <a:solidFill>
                <a:srgbClr val="990000"/>
              </a:solidFill>
              <a:effectLst>
                <a:outerShdw blurRad="38100" dist="38100" dir="2700000" algn="tl">
                  <a:srgbClr val="000000"/>
                </a:outerShdw>
              </a:effectLst>
              <a:ea typeface="標楷體" pitchFamily="65" charset="-120"/>
            </a:endParaRPr>
          </a:p>
          <a:p>
            <a:pPr algn="ctr">
              <a:defRPr/>
            </a:pPr>
            <a:r>
              <a:rPr lang="zh-TW" altLang="en-US" sz="2800" b="1" dirty="0">
                <a:solidFill>
                  <a:srgbClr val="990000"/>
                </a:solidFill>
                <a:effectLst>
                  <a:outerShdw blurRad="38100" dist="38100" dir="2700000" algn="tl">
                    <a:srgbClr val="000000"/>
                  </a:outerShdw>
                </a:effectLst>
                <a:ea typeface="標楷體" pitchFamily="65" charset="-120"/>
              </a:rPr>
              <a:t>   節省作業時間及成本</a:t>
            </a:r>
          </a:p>
          <a:p>
            <a:pPr algn="ctr">
              <a:defRPr/>
            </a:pPr>
            <a:endParaRPr lang="zh-TW" altLang="en-US" sz="2800" b="1" dirty="0">
              <a:solidFill>
                <a:srgbClr val="990000"/>
              </a:solidFill>
              <a:effectLst>
                <a:outerShdw blurRad="38100" dist="38100" dir="2700000" algn="tl">
                  <a:srgbClr val="000000"/>
                </a:outerShdw>
              </a:effectLst>
              <a:ea typeface="標楷體" pitchFamily="65" charset="-120"/>
            </a:endParaRPr>
          </a:p>
          <a:p>
            <a:pPr algn="ctr">
              <a:defRPr/>
            </a:pPr>
            <a:r>
              <a:rPr lang="zh-TW" altLang="en-US" sz="2800" b="1" dirty="0">
                <a:solidFill>
                  <a:srgbClr val="990000"/>
                </a:solidFill>
                <a:effectLst>
                  <a:outerShdw blurRad="38100" dist="38100" dir="2700000" algn="tl">
                    <a:srgbClr val="000000"/>
                  </a:outerShdw>
                </a:effectLst>
                <a:ea typeface="標楷體" pitchFamily="65" charset="-120"/>
              </a:rPr>
              <a:t>便利、安全又快捷</a:t>
            </a:r>
          </a:p>
        </p:txBody>
      </p:sp>
      <p:sp>
        <p:nvSpPr>
          <p:cNvPr id="355334" name="AutoShape 6"/>
          <p:cNvSpPr>
            <a:spLocks noChangeArrowheads="1"/>
          </p:cNvSpPr>
          <p:nvPr/>
        </p:nvSpPr>
        <p:spPr bwMode="auto">
          <a:xfrm>
            <a:off x="2195513" y="2492375"/>
            <a:ext cx="287337" cy="288925"/>
          </a:xfrm>
          <a:prstGeom prst="sun">
            <a:avLst>
              <a:gd name="adj" fmla="val 25000"/>
            </a:avLst>
          </a:prstGeom>
          <a:solidFill>
            <a:srgbClr val="FFCC00"/>
          </a:solidFill>
          <a:ln w="9525">
            <a:solidFill>
              <a:srgbClr val="FF6600"/>
            </a:solidFill>
            <a:miter lim="800000"/>
            <a:headEnd/>
            <a:tailEnd/>
          </a:ln>
        </p:spPr>
        <p:txBody>
          <a:bodyPr wrap="none" anchor="ctr"/>
          <a:lstStyle/>
          <a:p>
            <a:endParaRPr kumimoji="0" lang="zh-TW" altLang="en-US"/>
          </a:p>
        </p:txBody>
      </p:sp>
      <p:sp>
        <p:nvSpPr>
          <p:cNvPr id="355335" name="AutoShape 7"/>
          <p:cNvSpPr>
            <a:spLocks noChangeArrowheads="1"/>
          </p:cNvSpPr>
          <p:nvPr/>
        </p:nvSpPr>
        <p:spPr bwMode="auto">
          <a:xfrm>
            <a:off x="2195513" y="3357563"/>
            <a:ext cx="287337" cy="288925"/>
          </a:xfrm>
          <a:prstGeom prst="sun">
            <a:avLst>
              <a:gd name="adj" fmla="val 25000"/>
            </a:avLst>
          </a:prstGeom>
          <a:solidFill>
            <a:srgbClr val="FFCC00"/>
          </a:solidFill>
          <a:ln w="9525">
            <a:solidFill>
              <a:srgbClr val="FF6600"/>
            </a:solidFill>
            <a:miter lim="800000"/>
            <a:headEnd/>
            <a:tailEnd/>
          </a:ln>
        </p:spPr>
        <p:txBody>
          <a:bodyPr wrap="none" anchor="ctr"/>
          <a:lstStyle/>
          <a:p>
            <a:endParaRPr kumimoji="0" lang="zh-TW" altLang="en-US"/>
          </a:p>
        </p:txBody>
      </p:sp>
      <p:sp>
        <p:nvSpPr>
          <p:cNvPr id="355336" name="AutoShape 8"/>
          <p:cNvSpPr>
            <a:spLocks noChangeArrowheads="1"/>
          </p:cNvSpPr>
          <p:nvPr/>
        </p:nvSpPr>
        <p:spPr bwMode="auto">
          <a:xfrm>
            <a:off x="2195513" y="4149725"/>
            <a:ext cx="287337" cy="288925"/>
          </a:xfrm>
          <a:prstGeom prst="sun">
            <a:avLst>
              <a:gd name="adj" fmla="val 25000"/>
            </a:avLst>
          </a:prstGeom>
          <a:solidFill>
            <a:srgbClr val="FFCC00"/>
          </a:solidFill>
          <a:ln w="9525">
            <a:solidFill>
              <a:srgbClr val="FF6600"/>
            </a:solidFill>
            <a:miter lim="800000"/>
            <a:headEnd/>
            <a:tailEnd/>
          </a:ln>
        </p:spPr>
        <p:txBody>
          <a:bodyPr wrap="none" anchor="ctr"/>
          <a:lstStyle/>
          <a:p>
            <a:endParaRPr kumimoji="0" lang="zh-TW" altLang="en-US"/>
          </a:p>
        </p:txBody>
      </p:sp>
      <p:sp>
        <p:nvSpPr>
          <p:cNvPr id="355337" name="AutoShape 9"/>
          <p:cNvSpPr>
            <a:spLocks noChangeArrowheads="1"/>
          </p:cNvSpPr>
          <p:nvPr/>
        </p:nvSpPr>
        <p:spPr bwMode="auto">
          <a:xfrm>
            <a:off x="2195513" y="4941888"/>
            <a:ext cx="287337" cy="288925"/>
          </a:xfrm>
          <a:prstGeom prst="sun">
            <a:avLst>
              <a:gd name="adj" fmla="val 25000"/>
            </a:avLst>
          </a:prstGeom>
          <a:solidFill>
            <a:srgbClr val="FFCC00"/>
          </a:solidFill>
          <a:ln w="9525">
            <a:solidFill>
              <a:srgbClr val="FF6600"/>
            </a:solidFill>
            <a:miter lim="800000"/>
            <a:headEnd/>
            <a:tailEnd/>
          </a:ln>
        </p:spPr>
        <p:txBody>
          <a:bodyPr wrap="none" anchor="ctr"/>
          <a:lstStyle/>
          <a:p>
            <a:endParaRPr kumimoji="0" lang="zh-TW" altLang="en-US"/>
          </a:p>
        </p:txBody>
      </p:sp>
      <p:sp>
        <p:nvSpPr>
          <p:cNvPr id="355338" name="AutoShape 10"/>
          <p:cNvSpPr>
            <a:spLocks noChangeArrowheads="1"/>
          </p:cNvSpPr>
          <p:nvPr/>
        </p:nvSpPr>
        <p:spPr bwMode="auto">
          <a:xfrm rot="10800000">
            <a:off x="6805613" y="1628775"/>
            <a:ext cx="1943100" cy="576263"/>
          </a:xfrm>
          <a:prstGeom prst="chevron">
            <a:avLst>
              <a:gd name="adj" fmla="val 76055"/>
            </a:avLst>
          </a:prstGeom>
          <a:solidFill>
            <a:srgbClr val="FFFF00"/>
          </a:solidFill>
          <a:ln w="57150">
            <a:solidFill>
              <a:srgbClr val="FF9900"/>
            </a:solidFill>
            <a:miter lim="800000"/>
            <a:headEnd/>
            <a:tailEnd/>
          </a:ln>
        </p:spPr>
        <p:txBody>
          <a:bodyPr rot="10800000" wrap="none" anchor="ctr"/>
          <a:lstStyle/>
          <a:p>
            <a:r>
              <a:rPr lang="zh-TW" altLang="en-US" sz="2400" b="1" i="1">
                <a:solidFill>
                  <a:srgbClr val="009900"/>
                </a:solidFill>
              </a:rPr>
              <a:t>優    點</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5338"/>
                                        </p:tgtEl>
                                        <p:attrNameLst>
                                          <p:attrName>style.visibility</p:attrName>
                                        </p:attrNameLst>
                                      </p:cBhvr>
                                      <p:to>
                                        <p:strVal val="visible"/>
                                      </p:to>
                                    </p:set>
                                    <p:anim calcmode="lin" valueType="num">
                                      <p:cBhvr additive="base">
                                        <p:cTn id="7" dur="500" fill="hold"/>
                                        <p:tgtEl>
                                          <p:spTgt spid="355338"/>
                                        </p:tgtEl>
                                        <p:attrNameLst>
                                          <p:attrName>ppt_x</p:attrName>
                                        </p:attrNameLst>
                                      </p:cBhvr>
                                      <p:tavLst>
                                        <p:tav tm="0">
                                          <p:val>
                                            <p:strVal val="1+#ppt_w/2"/>
                                          </p:val>
                                        </p:tav>
                                        <p:tav tm="100000">
                                          <p:val>
                                            <p:strVal val="#ppt_x"/>
                                          </p:val>
                                        </p:tav>
                                      </p:tavLst>
                                    </p:anim>
                                    <p:anim calcmode="lin" valueType="num">
                                      <p:cBhvr additive="base">
                                        <p:cTn id="8" dur="500" fill="hold"/>
                                        <p:tgtEl>
                                          <p:spTgt spid="3553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5333"/>
                                        </p:tgtEl>
                                        <p:attrNameLst>
                                          <p:attrName>style.visibility</p:attrName>
                                        </p:attrNameLst>
                                      </p:cBhvr>
                                      <p:to>
                                        <p:strVal val="visible"/>
                                      </p:to>
                                    </p:set>
                                    <p:anim calcmode="lin" valueType="num">
                                      <p:cBhvr additive="base">
                                        <p:cTn id="11" dur="500" fill="hold"/>
                                        <p:tgtEl>
                                          <p:spTgt spid="355333"/>
                                        </p:tgtEl>
                                        <p:attrNameLst>
                                          <p:attrName>ppt_x</p:attrName>
                                        </p:attrNameLst>
                                      </p:cBhvr>
                                      <p:tavLst>
                                        <p:tav tm="0">
                                          <p:val>
                                            <p:strVal val="0-#ppt_w/2"/>
                                          </p:val>
                                        </p:tav>
                                        <p:tav tm="100000">
                                          <p:val>
                                            <p:strVal val="#ppt_x"/>
                                          </p:val>
                                        </p:tav>
                                      </p:tavLst>
                                    </p:anim>
                                    <p:anim calcmode="lin" valueType="num">
                                      <p:cBhvr additive="base">
                                        <p:cTn id="12" dur="500" fill="hold"/>
                                        <p:tgtEl>
                                          <p:spTgt spid="3553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5334"/>
                                        </p:tgtEl>
                                        <p:attrNameLst>
                                          <p:attrName>style.visibility</p:attrName>
                                        </p:attrNameLst>
                                      </p:cBhvr>
                                      <p:to>
                                        <p:strVal val="visible"/>
                                      </p:to>
                                    </p:set>
                                    <p:anim calcmode="lin" valueType="num">
                                      <p:cBhvr additive="base">
                                        <p:cTn id="15" dur="500" fill="hold"/>
                                        <p:tgtEl>
                                          <p:spTgt spid="355334"/>
                                        </p:tgtEl>
                                        <p:attrNameLst>
                                          <p:attrName>ppt_x</p:attrName>
                                        </p:attrNameLst>
                                      </p:cBhvr>
                                      <p:tavLst>
                                        <p:tav tm="0">
                                          <p:val>
                                            <p:strVal val="0-#ppt_w/2"/>
                                          </p:val>
                                        </p:tav>
                                        <p:tav tm="100000">
                                          <p:val>
                                            <p:strVal val="#ppt_x"/>
                                          </p:val>
                                        </p:tav>
                                      </p:tavLst>
                                    </p:anim>
                                    <p:anim calcmode="lin" valueType="num">
                                      <p:cBhvr additive="base">
                                        <p:cTn id="16" dur="500" fill="hold"/>
                                        <p:tgtEl>
                                          <p:spTgt spid="3553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5335"/>
                                        </p:tgtEl>
                                        <p:attrNameLst>
                                          <p:attrName>style.visibility</p:attrName>
                                        </p:attrNameLst>
                                      </p:cBhvr>
                                      <p:to>
                                        <p:strVal val="visible"/>
                                      </p:to>
                                    </p:set>
                                    <p:anim calcmode="lin" valueType="num">
                                      <p:cBhvr additive="base">
                                        <p:cTn id="19" dur="500" fill="hold"/>
                                        <p:tgtEl>
                                          <p:spTgt spid="355335"/>
                                        </p:tgtEl>
                                        <p:attrNameLst>
                                          <p:attrName>ppt_x</p:attrName>
                                        </p:attrNameLst>
                                      </p:cBhvr>
                                      <p:tavLst>
                                        <p:tav tm="0">
                                          <p:val>
                                            <p:strVal val="0-#ppt_w/2"/>
                                          </p:val>
                                        </p:tav>
                                        <p:tav tm="100000">
                                          <p:val>
                                            <p:strVal val="#ppt_x"/>
                                          </p:val>
                                        </p:tav>
                                      </p:tavLst>
                                    </p:anim>
                                    <p:anim calcmode="lin" valueType="num">
                                      <p:cBhvr additive="base">
                                        <p:cTn id="20" dur="500" fill="hold"/>
                                        <p:tgtEl>
                                          <p:spTgt spid="35533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5336"/>
                                        </p:tgtEl>
                                        <p:attrNameLst>
                                          <p:attrName>style.visibility</p:attrName>
                                        </p:attrNameLst>
                                      </p:cBhvr>
                                      <p:to>
                                        <p:strVal val="visible"/>
                                      </p:to>
                                    </p:set>
                                    <p:anim calcmode="lin" valueType="num">
                                      <p:cBhvr additive="base">
                                        <p:cTn id="23" dur="500" fill="hold"/>
                                        <p:tgtEl>
                                          <p:spTgt spid="355336"/>
                                        </p:tgtEl>
                                        <p:attrNameLst>
                                          <p:attrName>ppt_x</p:attrName>
                                        </p:attrNameLst>
                                      </p:cBhvr>
                                      <p:tavLst>
                                        <p:tav tm="0">
                                          <p:val>
                                            <p:strVal val="0-#ppt_w/2"/>
                                          </p:val>
                                        </p:tav>
                                        <p:tav tm="100000">
                                          <p:val>
                                            <p:strVal val="#ppt_x"/>
                                          </p:val>
                                        </p:tav>
                                      </p:tavLst>
                                    </p:anim>
                                    <p:anim calcmode="lin" valueType="num">
                                      <p:cBhvr additive="base">
                                        <p:cTn id="24" dur="500" fill="hold"/>
                                        <p:tgtEl>
                                          <p:spTgt spid="3553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5337"/>
                                        </p:tgtEl>
                                        <p:attrNameLst>
                                          <p:attrName>style.visibility</p:attrName>
                                        </p:attrNameLst>
                                      </p:cBhvr>
                                      <p:to>
                                        <p:strVal val="visible"/>
                                      </p:to>
                                    </p:set>
                                    <p:anim calcmode="lin" valueType="num">
                                      <p:cBhvr additive="base">
                                        <p:cTn id="27" dur="500" fill="hold"/>
                                        <p:tgtEl>
                                          <p:spTgt spid="355337"/>
                                        </p:tgtEl>
                                        <p:attrNameLst>
                                          <p:attrName>ppt_x</p:attrName>
                                        </p:attrNameLst>
                                      </p:cBhvr>
                                      <p:tavLst>
                                        <p:tav tm="0">
                                          <p:val>
                                            <p:strVal val="0-#ppt_w/2"/>
                                          </p:val>
                                        </p:tav>
                                        <p:tav tm="100000">
                                          <p:val>
                                            <p:strVal val="#ppt_x"/>
                                          </p:val>
                                        </p:tav>
                                      </p:tavLst>
                                    </p:anim>
                                    <p:anim calcmode="lin" valueType="num">
                                      <p:cBhvr additive="base">
                                        <p:cTn id="28" dur="500" fill="hold"/>
                                        <p:tgtEl>
                                          <p:spTgt spid="355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3" grpId="0" animBg="1"/>
      <p:bldP spid="355334" grpId="0" animBg="1"/>
      <p:bldP spid="355335" grpId="0" animBg="1"/>
      <p:bldP spid="355336" grpId="0" animBg="1"/>
      <p:bldP spid="355337" grpId="0" animBg="1"/>
      <p:bldP spid="3553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4"/>
          <p:cNvSpPr>
            <a:spLocks noGrp="1"/>
          </p:cNvSpPr>
          <p:nvPr>
            <p:ph type="sldNum" sz="quarter" idx="12"/>
          </p:nvPr>
        </p:nvSpPr>
        <p:spPr>
          <a:noFill/>
        </p:spPr>
        <p:txBody>
          <a:bodyPr/>
          <a:lstStyle/>
          <a:p>
            <a:fld id="{4142DB48-5A50-4DCD-A4E9-AB80ABBEFFF7}" type="slidenum">
              <a:rPr lang="en-US" altLang="zh-TW" smtClean="0"/>
              <a:pPr/>
              <a:t>37</a:t>
            </a:fld>
            <a:endParaRPr lang="en-US" altLang="zh-TW" smtClean="0"/>
          </a:p>
        </p:txBody>
      </p:sp>
      <p:sp>
        <p:nvSpPr>
          <p:cNvPr id="476162" name="Rectangle 2"/>
          <p:cNvSpPr>
            <a:spLocks noChangeArrowheads="1"/>
          </p:cNvSpPr>
          <p:nvPr/>
        </p:nvSpPr>
        <p:spPr bwMode="auto">
          <a:xfrm>
            <a:off x="0" y="0"/>
            <a:ext cx="9144000" cy="647700"/>
          </a:xfrm>
          <a:prstGeom prst="rect">
            <a:avLst/>
          </a:prstGeom>
          <a:gradFill rotWithShape="1">
            <a:gsLst>
              <a:gs pos="0">
                <a:srgbClr val="660066"/>
              </a:gs>
              <a:gs pos="100000">
                <a:srgbClr val="990099"/>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勞保網路申辦作業</a:t>
            </a:r>
            <a:r>
              <a:rPr kumimoji="0" lang="en-US" altLang="zh-TW" sz="4000" i="1">
                <a:solidFill>
                  <a:schemeClr val="bg1"/>
                </a:solidFill>
                <a:effectLst>
                  <a:outerShdw blurRad="38100" dist="38100" dir="2700000" algn="tl">
                    <a:srgbClr val="000000"/>
                  </a:outerShdw>
                </a:effectLst>
                <a:latin typeface="Times New Roman" pitchFamily="18" charset="0"/>
                <a:ea typeface="標楷體" pitchFamily="65" charset="-120"/>
              </a:rPr>
              <a:t>(</a:t>
            </a: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二</a:t>
            </a:r>
            <a:r>
              <a:rPr kumimoji="0" lang="en-US" altLang="zh-TW" sz="4000" i="1">
                <a:solidFill>
                  <a:schemeClr val="bg1"/>
                </a:solidFill>
                <a:effectLst>
                  <a:outerShdw blurRad="38100" dist="38100" dir="2700000" algn="tl">
                    <a:srgbClr val="000000"/>
                  </a:outerShdw>
                </a:effectLst>
                <a:latin typeface="Times New Roman" pitchFamily="18" charset="0"/>
                <a:ea typeface="標楷體" pitchFamily="65" charset="-120"/>
              </a:rPr>
              <a:t>)</a:t>
            </a:r>
          </a:p>
        </p:txBody>
      </p:sp>
      <p:graphicFrame>
        <p:nvGraphicFramePr>
          <p:cNvPr id="33" name="表格 32"/>
          <p:cNvGraphicFramePr>
            <a:graphicFrameLocks noGrp="1"/>
          </p:cNvGraphicFramePr>
          <p:nvPr/>
        </p:nvGraphicFramePr>
        <p:xfrm>
          <a:off x="323850" y="906463"/>
          <a:ext cx="8640960" cy="5402891"/>
        </p:xfrm>
        <a:graphic>
          <a:graphicData uri="http://schemas.openxmlformats.org/drawingml/2006/table">
            <a:tbl>
              <a:tblPr/>
              <a:tblGrid>
                <a:gridCol w="2952328"/>
                <a:gridCol w="3312046"/>
                <a:gridCol w="2376586"/>
              </a:tblGrid>
              <a:tr h="432048">
                <a:tc>
                  <a:txBody>
                    <a:bodyPr/>
                    <a:lstStyle/>
                    <a:p>
                      <a:pPr algn="ctr">
                        <a:lnSpc>
                          <a:spcPct val="150000"/>
                        </a:lnSpc>
                        <a:spcAft>
                          <a:spcPts val="0"/>
                        </a:spcAft>
                      </a:pPr>
                      <a:r>
                        <a:rPr lang="zh-TW" sz="1900" b="1" kern="100" dirty="0">
                          <a:solidFill>
                            <a:srgbClr val="31849B"/>
                          </a:solidFill>
                          <a:latin typeface="Calibri"/>
                          <a:ea typeface="新細明體"/>
                          <a:cs typeface="Times New Roman"/>
                        </a:rPr>
                        <a:t>勞保申辦作業</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zh-TW" sz="1900" b="1" kern="100" dirty="0">
                          <a:solidFill>
                            <a:srgbClr val="31849B"/>
                          </a:solidFill>
                          <a:latin typeface="Calibri"/>
                          <a:ea typeface="新細明體"/>
                          <a:cs typeface="Times New Roman"/>
                        </a:rPr>
                        <a:t>資料查詢</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zh-TW" sz="1900" b="1" kern="100" dirty="0">
                          <a:solidFill>
                            <a:srgbClr val="31849B"/>
                          </a:solidFill>
                          <a:latin typeface="Calibri"/>
                          <a:ea typeface="新細明體"/>
                          <a:cs typeface="Times New Roman"/>
                        </a:rPr>
                        <a:t>電子帳單</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577611">
                <a:tc>
                  <a:txBody>
                    <a:bodyPr/>
                    <a:lstStyle/>
                    <a:p>
                      <a:pPr>
                        <a:lnSpc>
                          <a:spcPct val="150000"/>
                        </a:lnSpc>
                        <a:spcAft>
                          <a:spcPts val="0"/>
                        </a:spcAft>
                      </a:pPr>
                      <a:r>
                        <a:rPr lang="zh-TW" sz="1900" b="1" kern="100" dirty="0">
                          <a:solidFill>
                            <a:srgbClr val="31849B"/>
                          </a:solidFill>
                          <a:latin typeface="Calibri"/>
                          <a:ea typeface="新細明體"/>
                          <a:cs typeface="Times New Roman"/>
                        </a:rPr>
                        <a:t>◆申報作業</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◆投保單位基本資料</a:t>
                      </a:r>
                      <a:r>
                        <a:rPr lang="zh-TW" sz="1900" b="1" kern="100" dirty="0" smtClean="0">
                          <a:solidFill>
                            <a:srgbClr val="31849B"/>
                          </a:solidFill>
                          <a:latin typeface="Calibri"/>
                          <a:ea typeface="新細明體"/>
                          <a:cs typeface="Times New Roman"/>
                        </a:rPr>
                        <a:t>查詢作業</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◆電子帳單申請作業</a:t>
                      </a:r>
                      <a:endParaRPr lang="zh-TW" sz="1900" kern="100" dirty="0">
                        <a:solidFill>
                          <a:srgbClr val="31849B"/>
                        </a:solidFill>
                        <a:latin typeface="Calibri"/>
                        <a:ea typeface="新細明體"/>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502508">
                <a:tc>
                  <a:txBody>
                    <a:bodyPr/>
                    <a:lstStyle/>
                    <a:p>
                      <a:pPr indent="152400">
                        <a:lnSpc>
                          <a:spcPct val="150000"/>
                        </a:lnSpc>
                        <a:spcAft>
                          <a:spcPts val="0"/>
                        </a:spcAft>
                      </a:pPr>
                      <a:r>
                        <a:rPr lang="en-US" sz="1900" b="1" kern="100" dirty="0">
                          <a:solidFill>
                            <a:srgbClr val="31849B"/>
                          </a:solidFill>
                          <a:latin typeface="Calibri"/>
                          <a:ea typeface="新細明體"/>
                          <a:cs typeface="Times New Roman"/>
                        </a:rPr>
                        <a:t>-</a:t>
                      </a:r>
                      <a:r>
                        <a:rPr lang="zh-TW" sz="1900" b="1" kern="100" dirty="0">
                          <a:solidFill>
                            <a:srgbClr val="31849B"/>
                          </a:solidFill>
                          <a:latin typeface="Calibri"/>
                          <a:ea typeface="新細明體"/>
                          <a:cs typeface="Times New Roman"/>
                        </a:rPr>
                        <a:t>加保作業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◆投保單位被保險人</a:t>
                      </a:r>
                      <a:r>
                        <a:rPr lang="zh-TW" sz="1900" b="1" kern="100" dirty="0" smtClean="0">
                          <a:solidFill>
                            <a:srgbClr val="31849B"/>
                          </a:solidFill>
                          <a:latin typeface="Calibri"/>
                          <a:ea typeface="新細明體"/>
                          <a:cs typeface="Times New Roman"/>
                        </a:rPr>
                        <a:t>名冊下載</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◆電子帳單啟用作業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r>
              <a:tr h="500961">
                <a:tc>
                  <a:txBody>
                    <a:bodyPr/>
                    <a:lstStyle/>
                    <a:p>
                      <a:pPr>
                        <a:lnSpc>
                          <a:spcPct val="150000"/>
                        </a:lnSpc>
                        <a:spcAft>
                          <a:spcPts val="0"/>
                        </a:spcAft>
                      </a:pPr>
                      <a:r>
                        <a:rPr lang="en-US" sz="1900" b="1" kern="100" dirty="0">
                          <a:solidFill>
                            <a:srgbClr val="31849B"/>
                          </a:solidFill>
                          <a:latin typeface="Calibri"/>
                          <a:ea typeface="新細明體"/>
                          <a:cs typeface="Times New Roman"/>
                        </a:rPr>
                        <a:t>  </a:t>
                      </a:r>
                      <a:r>
                        <a:rPr lang="en-US" sz="1900" b="1" kern="100" dirty="0" smtClean="0">
                          <a:solidFill>
                            <a:srgbClr val="31849B"/>
                          </a:solidFill>
                          <a:latin typeface="Calibri"/>
                          <a:ea typeface="新細明體"/>
                          <a:cs typeface="Times New Roman"/>
                        </a:rPr>
                        <a:t>-</a:t>
                      </a:r>
                      <a:r>
                        <a:rPr lang="zh-TW" sz="1900" b="1" kern="100" dirty="0">
                          <a:solidFill>
                            <a:srgbClr val="31849B"/>
                          </a:solidFill>
                          <a:latin typeface="Calibri"/>
                          <a:ea typeface="新細明體"/>
                          <a:cs typeface="Times New Roman"/>
                        </a:rPr>
                        <a:t>退保作業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◆投保單位計費資料查詢</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◆電子帳單修改作業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r>
              <a:tr h="507151">
                <a:tc>
                  <a:txBody>
                    <a:bodyPr/>
                    <a:lstStyle/>
                    <a:p>
                      <a:pPr>
                        <a:lnSpc>
                          <a:spcPct val="150000"/>
                        </a:lnSpc>
                        <a:spcAft>
                          <a:spcPts val="0"/>
                        </a:spcAft>
                      </a:pPr>
                      <a:r>
                        <a:rPr lang="en-US" sz="1900" b="1" kern="100" dirty="0">
                          <a:solidFill>
                            <a:srgbClr val="31849B"/>
                          </a:solidFill>
                          <a:latin typeface="Calibri"/>
                          <a:ea typeface="新細明體"/>
                          <a:cs typeface="Times New Roman"/>
                        </a:rPr>
                        <a:t>  -</a:t>
                      </a:r>
                      <a:r>
                        <a:rPr lang="zh-TW" sz="1900" b="1" kern="100" dirty="0">
                          <a:solidFill>
                            <a:srgbClr val="31849B"/>
                          </a:solidFill>
                          <a:latin typeface="Calibri"/>
                          <a:ea typeface="新細明體"/>
                          <a:cs typeface="Times New Roman"/>
                        </a:rPr>
                        <a:t>投保薪資調整作業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◆被保險人投保資料查詢</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◆電子帳單異動查詢</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r>
              <a:tr h="711600">
                <a:tc>
                  <a:txBody>
                    <a:bodyPr/>
                    <a:lstStyle/>
                    <a:p>
                      <a:pPr>
                        <a:lnSpc>
                          <a:spcPct val="150000"/>
                        </a:lnSpc>
                        <a:spcAft>
                          <a:spcPts val="0"/>
                        </a:spcAft>
                      </a:pPr>
                      <a:r>
                        <a:rPr lang="en-US" sz="1900" b="1" kern="100" dirty="0">
                          <a:solidFill>
                            <a:srgbClr val="31849B"/>
                          </a:solidFill>
                          <a:latin typeface="Calibri"/>
                          <a:ea typeface="新細明體"/>
                          <a:cs typeface="Times New Roman"/>
                        </a:rPr>
                        <a:t>  </a:t>
                      </a:r>
                      <a:r>
                        <a:rPr lang="en-US" sz="1900" b="1" kern="100" dirty="0" smtClean="0">
                          <a:solidFill>
                            <a:srgbClr val="31849B"/>
                          </a:solidFill>
                          <a:latin typeface="Calibri"/>
                          <a:ea typeface="新細明體"/>
                          <a:cs typeface="Times New Roman"/>
                        </a:rPr>
                        <a:t>-</a:t>
                      </a:r>
                      <a:r>
                        <a:rPr lang="zh-TW" altLang="zh-TW" sz="1900" b="1" kern="100" dirty="0" smtClean="0">
                          <a:solidFill>
                            <a:srgbClr val="31849B"/>
                          </a:solidFill>
                          <a:latin typeface="Calibri"/>
                          <a:ea typeface="新細明體"/>
                          <a:cs typeface="Times New Roman"/>
                        </a:rPr>
                        <a:t>育嬰留停續保</a:t>
                      </a:r>
                      <a:r>
                        <a:rPr lang="en-US" altLang="zh-TW" sz="1900" b="1" kern="100" dirty="0" smtClean="0">
                          <a:solidFill>
                            <a:srgbClr val="31849B"/>
                          </a:solidFill>
                          <a:latin typeface="Calibri"/>
                          <a:ea typeface="新細明體"/>
                          <a:cs typeface="Times New Roman"/>
                        </a:rPr>
                        <a:t>/</a:t>
                      </a:r>
                      <a:r>
                        <a:rPr lang="zh-TW" altLang="zh-TW" sz="1900" b="1" kern="100" dirty="0" smtClean="0">
                          <a:solidFill>
                            <a:srgbClr val="31849B"/>
                          </a:solidFill>
                          <a:latin typeface="Calibri"/>
                          <a:ea typeface="新細明體"/>
                          <a:cs typeface="Times New Roman"/>
                        </a:rPr>
                        <a:t>復職作業</a:t>
                      </a:r>
                      <a:endParaRPr lang="zh-TW" sz="1900" b="1"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◆投保單位保險費資料</a:t>
                      </a:r>
                      <a:r>
                        <a:rPr lang="zh-TW" sz="1900" b="1" kern="100" dirty="0" smtClean="0">
                          <a:solidFill>
                            <a:srgbClr val="31849B"/>
                          </a:solidFill>
                          <a:latin typeface="Calibri"/>
                          <a:ea typeface="新細明體"/>
                          <a:cs typeface="Times New Roman"/>
                        </a:rPr>
                        <a:t>查詢及</a:t>
                      </a:r>
                      <a:endParaRPr lang="en-US" altLang="zh-TW" sz="1900" b="1" kern="100" dirty="0" smtClean="0">
                        <a:solidFill>
                          <a:srgbClr val="31849B"/>
                        </a:solidFill>
                        <a:latin typeface="Calibri"/>
                        <a:ea typeface="新細明體"/>
                        <a:cs typeface="Times New Roman"/>
                      </a:endParaRPr>
                    </a:p>
                    <a:p>
                      <a:pPr>
                        <a:lnSpc>
                          <a:spcPct val="150000"/>
                        </a:lnSpc>
                        <a:spcAft>
                          <a:spcPts val="0"/>
                        </a:spcAft>
                      </a:pPr>
                      <a:r>
                        <a:rPr lang="en-US" altLang="zh-TW" sz="1900" b="1" kern="100" dirty="0" smtClean="0">
                          <a:solidFill>
                            <a:srgbClr val="31849B"/>
                          </a:solidFill>
                          <a:latin typeface="Calibri"/>
                          <a:ea typeface="新細明體"/>
                          <a:cs typeface="Times New Roman"/>
                        </a:rPr>
                        <a:t>     </a:t>
                      </a:r>
                      <a:r>
                        <a:rPr lang="zh-TW" sz="1900" b="1" kern="100" dirty="0" smtClean="0">
                          <a:solidFill>
                            <a:srgbClr val="31849B"/>
                          </a:solidFill>
                          <a:latin typeface="Calibri"/>
                          <a:ea typeface="新細明體"/>
                          <a:cs typeface="Times New Roman"/>
                        </a:rPr>
                        <a:t>補</a:t>
                      </a:r>
                      <a:r>
                        <a:rPr lang="zh-TW" sz="1900" b="1" kern="100" dirty="0">
                          <a:solidFill>
                            <a:srgbClr val="31849B"/>
                          </a:solidFill>
                          <a:latin typeface="Calibri"/>
                          <a:ea typeface="新細明體"/>
                          <a:cs typeface="Times New Roman"/>
                        </a:rPr>
                        <a:t>印繳款單</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◆電子帳單下載作業</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solidFill>
                      <a:srgbClr val="D2EAF1"/>
                    </a:solidFill>
                  </a:tcPr>
                </a:tc>
              </a:tr>
              <a:tr h="454862">
                <a:tc>
                  <a:txBody>
                    <a:bodyPr/>
                    <a:lstStyle/>
                    <a:p>
                      <a:pPr>
                        <a:lnSpc>
                          <a:spcPct val="150000"/>
                        </a:lnSpc>
                        <a:spcAft>
                          <a:spcPts val="0"/>
                        </a:spcAft>
                      </a:pPr>
                      <a:r>
                        <a:rPr lang="zh-TW" sz="1900" b="1" kern="100" dirty="0">
                          <a:solidFill>
                            <a:srgbClr val="31849B"/>
                          </a:solidFill>
                          <a:latin typeface="Calibri"/>
                          <a:ea typeface="新細明體"/>
                          <a:cs typeface="Times New Roman"/>
                        </a:rPr>
                        <a:t>◆申報查詢</a:t>
                      </a:r>
                      <a:r>
                        <a:rPr lang="en-US" sz="1900" b="1" kern="100" dirty="0">
                          <a:solidFill>
                            <a:srgbClr val="31849B"/>
                          </a:solidFill>
                          <a:latin typeface="Calibri"/>
                          <a:ea typeface="新細明體"/>
                          <a:cs typeface="Times New Roman"/>
                        </a:rPr>
                        <a:t>/</a:t>
                      </a:r>
                      <a:r>
                        <a:rPr lang="zh-TW" sz="1900" b="1" kern="100" dirty="0">
                          <a:solidFill>
                            <a:srgbClr val="31849B"/>
                          </a:solidFill>
                          <a:latin typeface="Calibri"/>
                          <a:ea typeface="新細明體"/>
                          <a:cs typeface="Times New Roman"/>
                        </a:rPr>
                        <a:t>修改</a:t>
                      </a:r>
                      <a:r>
                        <a:rPr lang="en-US" sz="1900" b="1" kern="100" dirty="0">
                          <a:solidFill>
                            <a:srgbClr val="31849B"/>
                          </a:solidFill>
                          <a:latin typeface="Calibri"/>
                          <a:ea typeface="新細明體"/>
                          <a:cs typeface="Times New Roman"/>
                        </a:rPr>
                        <a:t>/</a:t>
                      </a:r>
                      <a:r>
                        <a:rPr lang="zh-TW" sz="1900" b="1" kern="100" dirty="0">
                          <a:solidFill>
                            <a:srgbClr val="31849B"/>
                          </a:solidFill>
                          <a:latin typeface="Calibri"/>
                          <a:ea typeface="新細明體"/>
                          <a:cs typeface="Times New Roman"/>
                        </a:rPr>
                        <a:t>列印</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zh-TW" sz="1900" b="1" kern="100" dirty="0" smtClean="0">
                          <a:solidFill>
                            <a:srgbClr val="31849B"/>
                          </a:solidFill>
                          <a:latin typeface="Calibri"/>
                          <a:ea typeface="新細明體"/>
                          <a:cs typeface="Times New Roman"/>
                        </a:rPr>
                        <a:t>◆月末投保人數資料查詢</a:t>
                      </a: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c>
                  <a:txBody>
                    <a:bodyPr/>
                    <a:lstStyle/>
                    <a:p>
                      <a:pPr>
                        <a:lnSpc>
                          <a:spcPct val="150000"/>
                        </a:lnSpc>
                        <a:spcAft>
                          <a:spcPts val="0"/>
                        </a:spcAft>
                      </a:pP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a:noFill/>
                    </a:lnB>
                  </a:tcPr>
                </a:tc>
              </a:tr>
              <a:tr h="980714">
                <a:tc>
                  <a:txBody>
                    <a:bodyPr/>
                    <a:lstStyle/>
                    <a:p>
                      <a:pPr>
                        <a:lnSpc>
                          <a:spcPct val="150000"/>
                        </a:lnSpc>
                        <a:spcAft>
                          <a:spcPts val="0"/>
                        </a:spcAft>
                      </a:pPr>
                      <a:r>
                        <a:rPr lang="zh-TW" altLang="zh-TW" sz="1900" b="1" kern="100" dirty="0" smtClean="0">
                          <a:solidFill>
                            <a:srgbClr val="31849B"/>
                          </a:solidFill>
                          <a:latin typeface="Calibri"/>
                          <a:ea typeface="新細明體"/>
                          <a:cs typeface="Times New Roman"/>
                        </a:rPr>
                        <a:t>◆通訊相關資料變更</a:t>
                      </a:r>
                      <a:endParaRPr lang="en-US" altLang="zh-TW" sz="1900" b="1" kern="100" dirty="0" smtClean="0">
                        <a:solidFill>
                          <a:srgbClr val="31849B"/>
                        </a:solidFill>
                        <a:latin typeface="Calibri"/>
                        <a:ea typeface="新細明體"/>
                        <a:cs typeface="Times New Roman"/>
                      </a:endParaRPr>
                    </a:p>
                    <a:p>
                      <a:pPr indent="0">
                        <a:lnSpc>
                          <a:spcPct val="150000"/>
                        </a:lnSpc>
                        <a:spcAft>
                          <a:spcPts val="0"/>
                        </a:spcAft>
                      </a:pPr>
                      <a:r>
                        <a:rPr lang="en-US" altLang="zh-TW" sz="1900" b="1" kern="100" dirty="0" smtClean="0">
                          <a:solidFill>
                            <a:srgbClr val="31849B"/>
                          </a:solidFill>
                          <a:latin typeface="Calibri"/>
                          <a:ea typeface="新細明體"/>
                          <a:cs typeface="Times New Roman"/>
                        </a:rPr>
                        <a:t>  -</a:t>
                      </a:r>
                      <a:r>
                        <a:rPr lang="zh-TW" altLang="zh-TW" sz="1900" b="1" kern="100" dirty="0" smtClean="0">
                          <a:solidFill>
                            <a:srgbClr val="31849B"/>
                          </a:solidFill>
                          <a:latin typeface="Calibri"/>
                          <a:ea typeface="新細明體"/>
                          <a:cs typeface="Times New Roman"/>
                        </a:rPr>
                        <a:t>投保單位通訊</a:t>
                      </a:r>
                      <a:r>
                        <a:rPr lang="zh-TW" altLang="en-US" sz="1900" b="1" kern="100" dirty="0" smtClean="0">
                          <a:solidFill>
                            <a:srgbClr val="31849B"/>
                          </a:solidFill>
                          <a:latin typeface="Calibri"/>
                          <a:ea typeface="新細明體"/>
                          <a:cs typeface="Times New Roman"/>
                        </a:rPr>
                        <a:t>資訊</a:t>
                      </a:r>
                      <a:r>
                        <a:rPr lang="zh-TW" altLang="zh-TW" sz="1900" b="1" kern="100" dirty="0" smtClean="0">
                          <a:solidFill>
                            <a:srgbClr val="31849B"/>
                          </a:solidFill>
                          <a:latin typeface="Calibri"/>
                          <a:ea typeface="新細明體"/>
                          <a:cs typeface="Times New Roman"/>
                        </a:rPr>
                        <a:t>變更</a:t>
                      </a:r>
                      <a:endParaRPr lang="en-US" altLang="zh-TW" sz="1900" b="1" kern="100" dirty="0" smtClean="0">
                        <a:solidFill>
                          <a:srgbClr val="31849B"/>
                        </a:solidFill>
                        <a:latin typeface="Calibri"/>
                        <a:ea typeface="新細明體"/>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nSpc>
                          <a:spcPct val="150000"/>
                        </a:lnSpc>
                        <a:spcAft>
                          <a:spcPts val="0"/>
                        </a:spcAft>
                      </a:pPr>
                      <a:r>
                        <a:rPr lang="zh-TW" sz="1900" b="1" kern="100" dirty="0">
                          <a:solidFill>
                            <a:srgbClr val="31849B"/>
                          </a:solidFill>
                          <a:latin typeface="Calibri"/>
                          <a:ea typeface="新細明體"/>
                          <a:cs typeface="Times New Roman"/>
                        </a:rPr>
                        <a:t>◆被保險人年度勞保費</a:t>
                      </a:r>
                      <a:r>
                        <a:rPr lang="zh-TW" sz="1900" b="1" kern="100" dirty="0" smtClean="0">
                          <a:solidFill>
                            <a:srgbClr val="31849B"/>
                          </a:solidFill>
                          <a:latin typeface="Calibri"/>
                          <a:ea typeface="新細明體"/>
                          <a:cs typeface="Times New Roman"/>
                        </a:rPr>
                        <a:t>自負額</a:t>
                      </a:r>
                      <a:endParaRPr lang="en-US" altLang="zh-TW" sz="1900" b="1" kern="100" dirty="0" smtClean="0">
                        <a:solidFill>
                          <a:srgbClr val="31849B"/>
                        </a:solidFill>
                        <a:latin typeface="Calibri"/>
                        <a:ea typeface="新細明體"/>
                        <a:cs typeface="Times New Roman"/>
                      </a:endParaRPr>
                    </a:p>
                    <a:p>
                      <a:pPr>
                        <a:lnSpc>
                          <a:spcPct val="150000"/>
                        </a:lnSpc>
                        <a:spcAft>
                          <a:spcPts val="0"/>
                        </a:spcAft>
                      </a:pPr>
                      <a:r>
                        <a:rPr lang="en-US" altLang="zh-TW" sz="1900" b="1" kern="100" dirty="0" smtClean="0">
                          <a:solidFill>
                            <a:srgbClr val="31849B"/>
                          </a:solidFill>
                          <a:latin typeface="Calibri"/>
                          <a:ea typeface="新細明體"/>
                          <a:cs typeface="Times New Roman"/>
                        </a:rPr>
                        <a:t>     </a:t>
                      </a:r>
                      <a:r>
                        <a:rPr lang="zh-TW" sz="1900" b="1" kern="100" dirty="0" smtClean="0">
                          <a:solidFill>
                            <a:srgbClr val="31849B"/>
                          </a:solidFill>
                          <a:latin typeface="Calibri"/>
                          <a:ea typeface="新細明體"/>
                          <a:cs typeface="Times New Roman"/>
                        </a:rPr>
                        <a:t>資料</a:t>
                      </a:r>
                      <a:r>
                        <a:rPr lang="zh-TW" altLang="en-US" sz="1900" b="1" kern="100" dirty="0" smtClean="0">
                          <a:solidFill>
                            <a:srgbClr val="31849B"/>
                          </a:solidFill>
                          <a:latin typeface="Calibri"/>
                          <a:ea typeface="新細明體"/>
                          <a:cs typeface="Times New Roman"/>
                        </a:rPr>
                        <a:t>查詢</a:t>
                      </a:r>
                      <a:endParaRPr lang="zh-TW" sz="1900" b="1" kern="100" dirty="0">
                        <a:solidFill>
                          <a:srgbClr val="31849B"/>
                        </a:solidFill>
                        <a:latin typeface="Calibri"/>
                        <a:ea typeface="新細明體"/>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nSpc>
                          <a:spcPct val="150000"/>
                        </a:lnSpc>
                        <a:spcAft>
                          <a:spcPts val="0"/>
                        </a:spcAft>
                      </a:pP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D2EAF1"/>
                    </a:solidFill>
                  </a:tcPr>
                </a:tc>
              </a:tr>
              <a:tr h="576064">
                <a:tc>
                  <a:txBody>
                    <a:bodyPr/>
                    <a:lstStyle/>
                    <a:p>
                      <a:pPr indent="0">
                        <a:lnSpc>
                          <a:spcPct val="150000"/>
                        </a:lnSpc>
                        <a:spcAft>
                          <a:spcPts val="0"/>
                        </a:spcAft>
                      </a:pPr>
                      <a:r>
                        <a:rPr lang="en-US" altLang="zh-TW" sz="1900" b="1" kern="100" dirty="0" smtClean="0">
                          <a:solidFill>
                            <a:srgbClr val="31849B"/>
                          </a:solidFill>
                          <a:latin typeface="Calibri"/>
                          <a:ea typeface="新細明體"/>
                          <a:cs typeface="Times New Roman"/>
                        </a:rPr>
                        <a:t>  -</a:t>
                      </a:r>
                      <a:r>
                        <a:rPr lang="zh-TW" altLang="en-US" sz="1900" b="1" kern="100" dirty="0" smtClean="0">
                          <a:solidFill>
                            <a:srgbClr val="31849B"/>
                          </a:solidFill>
                          <a:latin typeface="Calibri"/>
                          <a:ea typeface="新細明體"/>
                          <a:cs typeface="Times New Roman"/>
                        </a:rPr>
                        <a:t>育嬰被保險人地址</a:t>
                      </a:r>
                      <a:r>
                        <a:rPr lang="zh-TW" altLang="zh-TW" sz="1900" b="1" kern="100" dirty="0" smtClean="0">
                          <a:solidFill>
                            <a:srgbClr val="31849B"/>
                          </a:solidFill>
                          <a:latin typeface="Calibri"/>
                          <a:ea typeface="新細明體"/>
                          <a:cs typeface="Times New Roman"/>
                        </a:rPr>
                        <a:t>變更</a:t>
                      </a:r>
                      <a:endParaRPr lang="en-US" altLang="zh-TW" sz="1900" b="1" kern="100" dirty="0" smtClean="0">
                        <a:solidFill>
                          <a:srgbClr val="31849B"/>
                        </a:solidFill>
                        <a:latin typeface="Calibri"/>
                        <a:ea typeface="新細明體"/>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zh-TW" sz="1900" b="1" kern="100" dirty="0" smtClean="0">
                          <a:solidFill>
                            <a:srgbClr val="31849B"/>
                          </a:solidFill>
                          <a:latin typeface="Calibri"/>
                          <a:ea typeface="新細明體"/>
                          <a:cs typeface="Times New Roman"/>
                        </a:rPr>
                        <a:t>◆</a:t>
                      </a:r>
                      <a:r>
                        <a:rPr lang="zh-TW" altLang="en-US" sz="1900" b="1" kern="100" dirty="0" smtClean="0">
                          <a:solidFill>
                            <a:srgbClr val="31849B"/>
                          </a:solidFill>
                          <a:latin typeface="Calibri"/>
                          <a:ea typeface="新細明體"/>
                          <a:cs typeface="Times New Roman"/>
                        </a:rPr>
                        <a:t>勞保費繳費證明查詢及列印</a:t>
                      </a:r>
                      <a:endParaRPr lang="zh-TW" altLang="zh-TW" sz="1900" b="1" kern="100" dirty="0" smtClean="0">
                        <a:solidFill>
                          <a:srgbClr val="31849B"/>
                        </a:solidFill>
                        <a:latin typeface="Calibri"/>
                        <a:ea typeface="新細明體"/>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endParaRPr lang="zh-TW" sz="1900" kern="100" dirty="0">
                        <a:solidFill>
                          <a:srgbClr val="31849B"/>
                        </a:solidFill>
                        <a:latin typeface="Calibri"/>
                        <a:ea typeface="新細明體"/>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5"/>
          <p:cNvSpPr>
            <a:spLocks noGrp="1"/>
          </p:cNvSpPr>
          <p:nvPr>
            <p:ph type="sldNum" sz="quarter" idx="12"/>
          </p:nvPr>
        </p:nvSpPr>
        <p:spPr>
          <a:noFill/>
        </p:spPr>
        <p:txBody>
          <a:bodyPr/>
          <a:lstStyle/>
          <a:p>
            <a:fld id="{0D700AB0-9DEB-4D90-94B2-E49D132F887C}" type="slidenum">
              <a:rPr lang="en-US" altLang="zh-TW" smtClean="0"/>
              <a:pPr/>
              <a:t>38</a:t>
            </a:fld>
            <a:endParaRPr lang="en-US" altLang="zh-TW" smtClean="0"/>
          </a:p>
        </p:txBody>
      </p:sp>
      <p:grpSp>
        <p:nvGrpSpPr>
          <p:cNvPr id="45059" name="Group 2"/>
          <p:cNvGrpSpPr>
            <a:grpSpLocks/>
          </p:cNvGrpSpPr>
          <p:nvPr/>
        </p:nvGrpSpPr>
        <p:grpSpPr bwMode="auto">
          <a:xfrm>
            <a:off x="604838" y="855663"/>
            <a:ext cx="3713162" cy="676275"/>
            <a:chOff x="337" y="531"/>
            <a:chExt cx="2117" cy="426"/>
          </a:xfrm>
        </p:grpSpPr>
        <p:sp>
          <p:nvSpPr>
            <p:cNvPr id="45076" name="Rectangle 3"/>
            <p:cNvSpPr>
              <a:spLocks noChangeArrowheads="1"/>
            </p:cNvSpPr>
            <p:nvPr/>
          </p:nvSpPr>
          <p:spPr bwMode="auto">
            <a:xfrm flipV="1">
              <a:off x="337" y="531"/>
              <a:ext cx="1989" cy="324"/>
            </a:xfrm>
            <a:prstGeom prst="rect">
              <a:avLst/>
            </a:prstGeom>
            <a:noFill/>
            <a:ln w="19050">
              <a:solidFill>
                <a:schemeClr val="accent2"/>
              </a:solidFill>
              <a:miter lim="800000"/>
              <a:headEnd/>
              <a:tailEnd/>
            </a:ln>
          </p:spPr>
          <p:txBody>
            <a:bodyPr wrap="none" anchor="ctr"/>
            <a:lstStyle/>
            <a:p>
              <a:endParaRPr kumimoji="0" lang="zh-TW" altLang="en-US" b="1"/>
            </a:p>
          </p:txBody>
        </p:sp>
        <p:pic>
          <p:nvPicPr>
            <p:cNvPr id="45077" name="Picture 4" descr="黃綠"/>
            <p:cNvPicPr>
              <a:picLocks noChangeAspect="1" noChangeArrowheads="1"/>
            </p:cNvPicPr>
            <p:nvPr/>
          </p:nvPicPr>
          <p:blipFill>
            <a:blip r:embed="rId2" cstate="print"/>
            <a:srcRect/>
            <a:stretch>
              <a:fillRect/>
            </a:stretch>
          </p:blipFill>
          <p:spPr bwMode="auto">
            <a:xfrm>
              <a:off x="2195" y="664"/>
              <a:ext cx="259" cy="274"/>
            </a:xfrm>
            <a:prstGeom prst="rect">
              <a:avLst/>
            </a:prstGeom>
            <a:noFill/>
            <a:ln w="9525">
              <a:noFill/>
              <a:miter lim="800000"/>
              <a:headEnd/>
              <a:tailEnd/>
            </a:ln>
          </p:spPr>
        </p:pic>
        <p:sp>
          <p:nvSpPr>
            <p:cNvPr id="45078" name="Rectangle 5"/>
            <p:cNvSpPr>
              <a:spLocks noChangeArrowheads="1"/>
            </p:cNvSpPr>
            <p:nvPr/>
          </p:nvSpPr>
          <p:spPr bwMode="auto">
            <a:xfrm>
              <a:off x="393" y="592"/>
              <a:ext cx="1796" cy="365"/>
            </a:xfrm>
            <a:prstGeom prst="rect">
              <a:avLst/>
            </a:prstGeom>
            <a:solidFill>
              <a:srgbClr val="FFFFB3"/>
            </a:solidFill>
            <a:ln w="9525">
              <a:noFill/>
              <a:miter lim="800000"/>
              <a:headEnd/>
              <a:tailEnd/>
            </a:ln>
          </p:spPr>
          <p:txBody>
            <a:bodyPr>
              <a:spAutoFit/>
            </a:bodyPr>
            <a:lstStyle/>
            <a:p>
              <a:r>
                <a:rPr lang="en-US" altLang="zh-TW" sz="3200" b="1">
                  <a:solidFill>
                    <a:srgbClr val="CC0099"/>
                  </a:solidFill>
                  <a:latin typeface="標楷體" pitchFamily="65" charset="-120"/>
                  <a:ea typeface="標楷體" pitchFamily="65" charset="-120"/>
                </a:rPr>
                <a:t> </a:t>
              </a:r>
              <a:r>
                <a:rPr lang="zh-TW" altLang="en-US" sz="3200" b="1">
                  <a:solidFill>
                    <a:srgbClr val="CC0099"/>
                  </a:solidFill>
                  <a:latin typeface="標楷體" pitchFamily="65" charset="-120"/>
                  <a:ea typeface="標楷體" pitchFamily="65" charset="-120"/>
                </a:rPr>
                <a:t>網路申請流程</a:t>
              </a:r>
              <a:endParaRPr lang="zh-TW" altLang="en-US" sz="2000" b="1">
                <a:solidFill>
                  <a:srgbClr val="CC0099"/>
                </a:solidFill>
                <a:latin typeface="標楷體" pitchFamily="65" charset="-120"/>
                <a:ea typeface="標楷體" pitchFamily="65" charset="-120"/>
              </a:endParaRPr>
            </a:p>
          </p:txBody>
        </p:sp>
      </p:grpSp>
      <p:sp>
        <p:nvSpPr>
          <p:cNvPr id="357382" name="Text Box 6"/>
          <p:cNvSpPr txBox="1">
            <a:spLocks noChangeArrowheads="1"/>
          </p:cNvSpPr>
          <p:nvPr/>
        </p:nvSpPr>
        <p:spPr bwMode="auto">
          <a:xfrm>
            <a:off x="1985963" y="1947863"/>
            <a:ext cx="3905250" cy="519112"/>
          </a:xfrm>
          <a:prstGeom prst="rect">
            <a:avLst/>
          </a:prstGeom>
          <a:gradFill rotWithShape="1">
            <a:gsLst>
              <a:gs pos="0">
                <a:srgbClr val="99CC00">
                  <a:alpha val="92999"/>
                </a:srgbClr>
              </a:gs>
              <a:gs pos="100000">
                <a:srgbClr val="EDF6D1"/>
              </a:gs>
            </a:gsLst>
            <a:lin ang="540000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99CC00"/>
            </a:extrusionClr>
          </a:sp3d>
        </p:spPr>
        <p:txBody>
          <a:bodyPr>
            <a:spAutoFit/>
            <a:flatTx/>
          </a:bodyPr>
          <a:lstStyle/>
          <a:p>
            <a:pPr>
              <a:spcBef>
                <a:spcPct val="50000"/>
              </a:spcBef>
              <a:defRPr/>
            </a:pPr>
            <a:r>
              <a:rPr lang="en-US" altLang="zh-TW" sz="2800" b="1">
                <a:effectLst>
                  <a:outerShdw blurRad="38100" dist="38100" dir="2700000" algn="tl">
                    <a:srgbClr val="FFFFFF"/>
                  </a:outerShdw>
                </a:effectLst>
                <a:latin typeface="標楷體" pitchFamily="65" charset="-120"/>
                <a:ea typeface="標楷體" pitchFamily="65" charset="-120"/>
                <a:sym typeface="Webdings" pitchFamily="18" charset="2"/>
              </a:rPr>
              <a:t>    </a:t>
            </a:r>
            <a:r>
              <a:rPr lang="zh-TW" altLang="en-US" sz="2800" b="1">
                <a:effectLst>
                  <a:outerShdw blurRad="38100" dist="38100" dir="2700000" algn="tl">
                    <a:srgbClr val="FFFFFF"/>
                  </a:outerShdw>
                </a:effectLst>
                <a:latin typeface="標楷體" pitchFamily="65" charset="-120"/>
                <a:ea typeface="標楷體" pitchFamily="65" charset="-120"/>
                <a:sym typeface="Webdings" pitchFamily="18" charset="2"/>
              </a:rPr>
              <a:t>申請單位憑證</a:t>
            </a:r>
          </a:p>
        </p:txBody>
      </p:sp>
      <p:sp>
        <p:nvSpPr>
          <p:cNvPr id="357383" name="Text Box 7"/>
          <p:cNvSpPr txBox="1">
            <a:spLocks noChangeArrowheads="1"/>
          </p:cNvSpPr>
          <p:nvPr/>
        </p:nvSpPr>
        <p:spPr bwMode="auto">
          <a:xfrm>
            <a:off x="1979613" y="2781300"/>
            <a:ext cx="3905250" cy="519113"/>
          </a:xfrm>
          <a:prstGeom prst="rect">
            <a:avLst/>
          </a:prstGeom>
          <a:gradFill rotWithShape="0">
            <a:gsLst>
              <a:gs pos="0">
                <a:srgbClr val="FF6600">
                  <a:gamma/>
                  <a:tint val="18039"/>
                  <a:invGamma/>
                </a:srgbClr>
              </a:gs>
              <a:gs pos="100000">
                <a:srgbClr val="FF6600"/>
              </a:gs>
            </a:gsLst>
            <a:lin ang="1890000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a:spAutoFit/>
            <a:flatTx/>
          </a:bodyPr>
          <a:lstStyle/>
          <a:p>
            <a:pPr>
              <a:spcBef>
                <a:spcPct val="50000"/>
              </a:spcBef>
              <a:defRPr/>
            </a:pPr>
            <a:r>
              <a:rPr lang="en-US" altLang="zh-TW" sz="2800" b="1">
                <a:effectLst>
                  <a:outerShdw blurRad="38100" dist="38100" dir="2700000" algn="tl">
                    <a:srgbClr val="FFFFFF"/>
                  </a:outerShdw>
                </a:effectLst>
                <a:latin typeface="標楷體" pitchFamily="65" charset="-120"/>
                <a:ea typeface="標楷體" pitchFamily="65" charset="-120"/>
                <a:sym typeface="Webdings" pitchFamily="18" charset="2"/>
              </a:rPr>
              <a:t>    </a:t>
            </a:r>
            <a:r>
              <a:rPr lang="zh-TW" altLang="en-US" sz="2800" b="1">
                <a:effectLst>
                  <a:outerShdw blurRad="38100" dist="38100" dir="2700000" algn="tl">
                    <a:srgbClr val="FFFFFF"/>
                  </a:outerShdw>
                </a:effectLst>
                <a:latin typeface="標楷體" pitchFamily="65" charset="-120"/>
                <a:ea typeface="標楷體" pitchFamily="65" charset="-120"/>
                <a:sym typeface="Webdings" pitchFamily="18" charset="2"/>
              </a:rPr>
              <a:t>申請自然人憑證</a:t>
            </a:r>
          </a:p>
        </p:txBody>
      </p:sp>
      <p:sp>
        <p:nvSpPr>
          <p:cNvPr id="357384" name="Text Box 8"/>
          <p:cNvSpPr txBox="1">
            <a:spLocks noChangeArrowheads="1"/>
          </p:cNvSpPr>
          <p:nvPr/>
        </p:nvSpPr>
        <p:spPr bwMode="auto">
          <a:xfrm>
            <a:off x="1979613" y="3644900"/>
            <a:ext cx="3905250" cy="519113"/>
          </a:xfrm>
          <a:prstGeom prst="rect">
            <a:avLst/>
          </a:prstGeom>
          <a:gradFill rotWithShape="1">
            <a:gsLst>
              <a:gs pos="0">
                <a:srgbClr val="99CC00"/>
              </a:gs>
              <a:gs pos="100000">
                <a:srgbClr val="EDF6D1"/>
              </a:gs>
            </a:gsLst>
            <a:lin ang="540000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99CC00"/>
            </a:extrusionClr>
          </a:sp3d>
        </p:spPr>
        <p:txBody>
          <a:bodyPr>
            <a:spAutoFit/>
            <a:flatTx/>
          </a:bodyPr>
          <a:lstStyle/>
          <a:p>
            <a:pPr algn="ctr">
              <a:defRPr/>
            </a:pPr>
            <a:r>
              <a:rPr lang="zh-TW" altLang="en-US" sz="2800" b="1">
                <a:effectLst>
                  <a:outerShdw blurRad="38100" dist="38100" dir="2700000" algn="tl">
                    <a:srgbClr val="FFFFFF"/>
                  </a:outerShdw>
                </a:effectLst>
                <a:latin typeface="Times New Roman" pitchFamily="18" charset="0"/>
                <a:ea typeface="標楷體" pitchFamily="65" charset="-120"/>
                <a:sym typeface="Webdings" pitchFamily="18" charset="2"/>
              </a:rPr>
              <a:t>憑證註冊</a:t>
            </a:r>
          </a:p>
        </p:txBody>
      </p:sp>
      <p:sp>
        <p:nvSpPr>
          <p:cNvPr id="357385" name="Text Box 9"/>
          <p:cNvSpPr txBox="1">
            <a:spLocks noChangeArrowheads="1"/>
          </p:cNvSpPr>
          <p:nvPr/>
        </p:nvSpPr>
        <p:spPr bwMode="auto">
          <a:xfrm>
            <a:off x="1949450" y="4525963"/>
            <a:ext cx="3905250" cy="519112"/>
          </a:xfrm>
          <a:prstGeom prst="rect">
            <a:avLst/>
          </a:prstGeom>
          <a:gradFill rotWithShape="0">
            <a:gsLst>
              <a:gs pos="0">
                <a:srgbClr val="FF6600">
                  <a:gamma/>
                  <a:tint val="18039"/>
                  <a:invGamma/>
                </a:srgbClr>
              </a:gs>
              <a:gs pos="100000">
                <a:srgbClr val="FF6600"/>
              </a:gs>
            </a:gsLst>
            <a:lin ang="1890000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a:spAutoFit/>
            <a:flatTx/>
          </a:bodyPr>
          <a:lstStyle/>
          <a:p>
            <a:pPr algn="ctr">
              <a:defRPr/>
            </a:pPr>
            <a:r>
              <a:rPr lang="zh-TW" altLang="en-US" sz="2800" b="1">
                <a:effectLst>
                  <a:outerShdw blurRad="38100" dist="38100" dir="2700000" algn="tl">
                    <a:srgbClr val="FFFFFF"/>
                  </a:outerShdw>
                </a:effectLst>
                <a:latin typeface="Times New Roman" pitchFamily="18" charset="0"/>
                <a:ea typeface="標楷體" pitchFamily="65" charset="-120"/>
                <a:sym typeface="Webdings" pitchFamily="18" charset="2"/>
              </a:rPr>
              <a:t>指派作業</a:t>
            </a:r>
          </a:p>
        </p:txBody>
      </p:sp>
      <p:sp>
        <p:nvSpPr>
          <p:cNvPr id="357386" name="Text Box 10"/>
          <p:cNvSpPr txBox="1">
            <a:spLocks noChangeArrowheads="1"/>
          </p:cNvSpPr>
          <p:nvPr/>
        </p:nvSpPr>
        <p:spPr bwMode="auto">
          <a:xfrm>
            <a:off x="1985963" y="5300663"/>
            <a:ext cx="3905250" cy="519112"/>
          </a:xfrm>
          <a:prstGeom prst="rect">
            <a:avLst/>
          </a:prstGeom>
          <a:gradFill rotWithShape="1">
            <a:gsLst>
              <a:gs pos="0">
                <a:srgbClr val="6666FF">
                  <a:alpha val="69000"/>
                </a:srgbClr>
              </a:gs>
              <a:gs pos="100000">
                <a:srgbClr val="E4E4FF"/>
              </a:gs>
            </a:gsLst>
            <a:lin ang="540000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6666FF"/>
            </a:extrusionClr>
          </a:sp3d>
        </p:spPr>
        <p:txBody>
          <a:bodyPr>
            <a:spAutoFit/>
            <a:flatTx/>
          </a:bodyPr>
          <a:lstStyle/>
          <a:p>
            <a:pPr algn="ctr">
              <a:defRPr/>
            </a:pPr>
            <a:r>
              <a:rPr lang="zh-TW" altLang="en-US" sz="2800" b="1">
                <a:effectLst>
                  <a:outerShdw blurRad="38100" dist="38100" dir="2700000" algn="tl">
                    <a:srgbClr val="FFFFFF"/>
                  </a:outerShdw>
                </a:effectLst>
                <a:latin typeface="Times New Roman" pitchFamily="18" charset="0"/>
                <a:ea typeface="標楷體" pitchFamily="65" charset="-120"/>
                <a:sym typeface="Webdings" pitchFamily="18" charset="2"/>
              </a:rPr>
              <a:t>申辦作業</a:t>
            </a:r>
          </a:p>
        </p:txBody>
      </p:sp>
      <p:grpSp>
        <p:nvGrpSpPr>
          <p:cNvPr id="45065" name="Group 11"/>
          <p:cNvGrpSpPr>
            <a:grpSpLocks/>
          </p:cNvGrpSpPr>
          <p:nvPr/>
        </p:nvGrpSpPr>
        <p:grpSpPr bwMode="auto">
          <a:xfrm>
            <a:off x="3690938" y="2349500"/>
            <a:ext cx="257175" cy="2946400"/>
            <a:chOff x="2325" y="1480"/>
            <a:chExt cx="162" cy="1856"/>
          </a:xfrm>
        </p:grpSpPr>
        <p:sp>
          <p:nvSpPr>
            <p:cNvPr id="45072" name="AutoShape 12"/>
            <p:cNvSpPr>
              <a:spLocks noChangeArrowheads="1"/>
            </p:cNvSpPr>
            <p:nvPr/>
          </p:nvSpPr>
          <p:spPr bwMode="auto">
            <a:xfrm>
              <a:off x="2336" y="1480"/>
              <a:ext cx="148" cy="185"/>
            </a:xfrm>
            <a:prstGeom prst="downArrow">
              <a:avLst>
                <a:gd name="adj1" fmla="val 50000"/>
                <a:gd name="adj2" fmla="val 31250"/>
              </a:avLst>
            </a:prstGeom>
            <a:gradFill rotWithShape="0">
              <a:gsLst>
                <a:gs pos="0">
                  <a:srgbClr val="FFD1B2"/>
                </a:gs>
                <a:gs pos="100000">
                  <a:srgbClr val="FF6600"/>
                </a:gs>
              </a:gsLst>
              <a:lin ang="5400000" scaled="1"/>
            </a:gradFill>
            <a:ln w="9525">
              <a:noFill/>
              <a:miter lim="800000"/>
              <a:headEnd/>
              <a:tailEnd/>
            </a:ln>
          </p:spPr>
          <p:txBody>
            <a:bodyPr wrap="none" anchor="ctr"/>
            <a:lstStyle/>
            <a:p>
              <a:endParaRPr kumimoji="0" lang="zh-TW" altLang="en-US"/>
            </a:p>
          </p:txBody>
        </p:sp>
        <p:sp>
          <p:nvSpPr>
            <p:cNvPr id="45073" name="AutoShape 13"/>
            <p:cNvSpPr>
              <a:spLocks noChangeArrowheads="1"/>
            </p:cNvSpPr>
            <p:nvPr/>
          </p:nvSpPr>
          <p:spPr bwMode="auto">
            <a:xfrm>
              <a:off x="2325" y="2082"/>
              <a:ext cx="148" cy="186"/>
            </a:xfrm>
            <a:prstGeom prst="downArrow">
              <a:avLst>
                <a:gd name="adj1" fmla="val 50000"/>
                <a:gd name="adj2" fmla="val 31419"/>
              </a:avLst>
            </a:prstGeom>
            <a:gradFill rotWithShape="0">
              <a:gsLst>
                <a:gs pos="0">
                  <a:srgbClr val="FFD1B2"/>
                </a:gs>
                <a:gs pos="100000">
                  <a:srgbClr val="FF6600"/>
                </a:gs>
              </a:gsLst>
              <a:lin ang="5400000" scaled="1"/>
            </a:gradFill>
            <a:ln w="9525">
              <a:noFill/>
              <a:miter lim="800000"/>
              <a:headEnd/>
              <a:tailEnd/>
            </a:ln>
          </p:spPr>
          <p:txBody>
            <a:bodyPr wrap="none" anchor="ctr"/>
            <a:lstStyle/>
            <a:p>
              <a:endParaRPr kumimoji="0" lang="zh-TW" altLang="en-US"/>
            </a:p>
          </p:txBody>
        </p:sp>
        <p:sp>
          <p:nvSpPr>
            <p:cNvPr id="45074" name="AutoShape 14"/>
            <p:cNvSpPr>
              <a:spLocks noChangeArrowheads="1"/>
            </p:cNvSpPr>
            <p:nvPr/>
          </p:nvSpPr>
          <p:spPr bwMode="auto">
            <a:xfrm>
              <a:off x="2331" y="2656"/>
              <a:ext cx="148" cy="186"/>
            </a:xfrm>
            <a:prstGeom prst="downArrow">
              <a:avLst>
                <a:gd name="adj1" fmla="val 50000"/>
                <a:gd name="adj2" fmla="val 31419"/>
              </a:avLst>
            </a:prstGeom>
            <a:gradFill rotWithShape="0">
              <a:gsLst>
                <a:gs pos="0">
                  <a:srgbClr val="FFD1B2"/>
                </a:gs>
                <a:gs pos="100000">
                  <a:srgbClr val="FF6600"/>
                </a:gs>
              </a:gsLst>
              <a:lin ang="5400000" scaled="1"/>
            </a:gradFill>
            <a:ln w="9525">
              <a:noFill/>
              <a:miter lim="800000"/>
              <a:headEnd/>
              <a:tailEnd/>
            </a:ln>
          </p:spPr>
          <p:txBody>
            <a:bodyPr wrap="none" anchor="ctr"/>
            <a:lstStyle/>
            <a:p>
              <a:endParaRPr kumimoji="0" lang="zh-TW" altLang="en-US"/>
            </a:p>
          </p:txBody>
        </p:sp>
        <p:sp>
          <p:nvSpPr>
            <p:cNvPr id="45075" name="AutoShape 15"/>
            <p:cNvSpPr>
              <a:spLocks noChangeArrowheads="1"/>
            </p:cNvSpPr>
            <p:nvPr/>
          </p:nvSpPr>
          <p:spPr bwMode="auto">
            <a:xfrm>
              <a:off x="2339" y="3150"/>
              <a:ext cx="148" cy="186"/>
            </a:xfrm>
            <a:prstGeom prst="downArrow">
              <a:avLst>
                <a:gd name="adj1" fmla="val 50000"/>
                <a:gd name="adj2" fmla="val 31419"/>
              </a:avLst>
            </a:prstGeom>
            <a:gradFill rotWithShape="0">
              <a:gsLst>
                <a:gs pos="0">
                  <a:srgbClr val="FFD1B2"/>
                </a:gs>
                <a:gs pos="100000">
                  <a:srgbClr val="FF6600"/>
                </a:gs>
              </a:gsLst>
              <a:lin ang="5400000" scaled="1"/>
            </a:gradFill>
            <a:ln w="9525">
              <a:noFill/>
              <a:miter lim="800000"/>
              <a:headEnd/>
              <a:tailEnd/>
            </a:ln>
          </p:spPr>
          <p:txBody>
            <a:bodyPr wrap="none" anchor="ctr"/>
            <a:lstStyle/>
            <a:p>
              <a:endParaRPr kumimoji="0" lang="zh-TW" altLang="en-US"/>
            </a:p>
          </p:txBody>
        </p:sp>
      </p:grpSp>
      <p:pic>
        <p:nvPicPr>
          <p:cNvPr id="45066" name="Picture 16" descr="j0416470[1]"/>
          <p:cNvPicPr>
            <a:picLocks noChangeAspect="1" noChangeArrowheads="1"/>
          </p:cNvPicPr>
          <p:nvPr/>
        </p:nvPicPr>
        <p:blipFill>
          <a:blip r:embed="rId3" cstate="print"/>
          <a:srcRect/>
          <a:stretch>
            <a:fillRect/>
          </a:stretch>
        </p:blipFill>
        <p:spPr bwMode="auto">
          <a:xfrm>
            <a:off x="188913" y="2924175"/>
            <a:ext cx="1235075" cy="1512888"/>
          </a:xfrm>
          <a:prstGeom prst="rect">
            <a:avLst/>
          </a:prstGeom>
          <a:noFill/>
          <a:ln w="9525">
            <a:noFill/>
            <a:miter lim="800000"/>
            <a:headEnd/>
            <a:tailEnd/>
          </a:ln>
        </p:spPr>
      </p:pic>
      <p:sp>
        <p:nvSpPr>
          <p:cNvPr id="45067" name="Text Box 17"/>
          <p:cNvSpPr txBox="1">
            <a:spLocks noChangeArrowheads="1"/>
          </p:cNvSpPr>
          <p:nvPr/>
        </p:nvSpPr>
        <p:spPr bwMode="auto">
          <a:xfrm>
            <a:off x="6024563" y="4495800"/>
            <a:ext cx="3119437" cy="2362200"/>
          </a:xfrm>
          <a:prstGeom prst="rect">
            <a:avLst/>
          </a:prstGeom>
          <a:noFill/>
          <a:ln w="9525">
            <a:noFill/>
            <a:miter lim="800000"/>
            <a:headEnd/>
            <a:tailEnd/>
          </a:ln>
        </p:spPr>
        <p:txBody>
          <a:bodyPr/>
          <a:lstStyle/>
          <a:p>
            <a:pPr>
              <a:lnSpc>
                <a:spcPct val="50000"/>
              </a:lnSpc>
              <a:spcBef>
                <a:spcPct val="50000"/>
              </a:spcBef>
            </a:pPr>
            <a:endParaRPr kumimoji="0" lang="zh-TW" altLang="zh-TW" sz="2400">
              <a:solidFill>
                <a:srgbClr val="990000"/>
              </a:solidFill>
              <a:latin typeface="標楷體" pitchFamily="65" charset="-120"/>
              <a:ea typeface="標楷體" pitchFamily="65" charset="-120"/>
            </a:endParaRPr>
          </a:p>
        </p:txBody>
      </p:sp>
      <p:pic>
        <p:nvPicPr>
          <p:cNvPr id="45068" name="Picture 18" descr="j0431580[1]"/>
          <p:cNvPicPr>
            <a:picLocks noChangeAspect="1" noChangeArrowheads="1"/>
          </p:cNvPicPr>
          <p:nvPr/>
        </p:nvPicPr>
        <p:blipFill>
          <a:blip r:embed="rId4" cstate="print"/>
          <a:srcRect/>
          <a:stretch>
            <a:fillRect/>
          </a:stretch>
        </p:blipFill>
        <p:spPr bwMode="auto">
          <a:xfrm>
            <a:off x="6132513" y="976313"/>
            <a:ext cx="2687637" cy="1206500"/>
          </a:xfrm>
          <a:prstGeom prst="rect">
            <a:avLst/>
          </a:prstGeom>
          <a:noFill/>
          <a:ln w="9525">
            <a:noFill/>
            <a:miter lim="800000"/>
            <a:headEnd/>
            <a:tailEnd/>
          </a:ln>
        </p:spPr>
      </p:pic>
      <p:grpSp>
        <p:nvGrpSpPr>
          <p:cNvPr id="45069" name="Group 19"/>
          <p:cNvGrpSpPr>
            <a:grpSpLocks/>
          </p:cNvGrpSpPr>
          <p:nvPr/>
        </p:nvGrpSpPr>
        <p:grpSpPr bwMode="auto">
          <a:xfrm>
            <a:off x="6084888" y="3141663"/>
            <a:ext cx="2374900" cy="2446337"/>
            <a:chOff x="3969" y="1979"/>
            <a:chExt cx="1488" cy="1541"/>
          </a:xfrm>
        </p:grpSpPr>
        <p:sp>
          <p:nvSpPr>
            <p:cNvPr id="357396" name="AutoShape 20"/>
            <p:cNvSpPr>
              <a:spLocks noChangeArrowheads="1"/>
            </p:cNvSpPr>
            <p:nvPr/>
          </p:nvSpPr>
          <p:spPr bwMode="auto">
            <a:xfrm>
              <a:off x="3969" y="2341"/>
              <a:ext cx="1488" cy="1179"/>
            </a:xfrm>
            <a:prstGeom prst="flowChartAlternateProcess">
              <a:avLst/>
            </a:prstGeom>
            <a:solidFill>
              <a:srgbClr val="FFFF99"/>
            </a:solidFill>
            <a:ln w="50800" algn="ctr">
              <a:solidFill>
                <a:srgbClr val="FF9900"/>
              </a:solidFill>
              <a:prstDash val="sysDot"/>
              <a:miter lim="800000"/>
              <a:headEnd/>
              <a:tailEnd/>
            </a:ln>
            <a:effectLst/>
          </p:spPr>
          <p:txBody>
            <a:bodyPr anchor="ctr"/>
            <a:lstStyle/>
            <a:p>
              <a:pPr>
                <a:defRPr/>
              </a:pPr>
              <a:r>
                <a:rPr lang="zh-TW" altLang="en-US" sz="2800" b="1">
                  <a:solidFill>
                    <a:srgbClr val="000000"/>
                  </a:solidFill>
                  <a:effectLst>
                    <a:outerShdw blurRad="38100" dist="38100" dir="2700000" algn="tl">
                      <a:srgbClr val="FFFFFF"/>
                    </a:outerShdw>
                  </a:effectLst>
                  <a:latin typeface="標楷體" pitchFamily="65" charset="-120"/>
                  <a:ea typeface="標楷體" pitchFamily="65" charset="-120"/>
                </a:rPr>
                <a:t>總機轉</a:t>
              </a:r>
              <a:r>
                <a:rPr lang="zh-TW" altLang="en-US" sz="2800" b="1">
                  <a:solidFill>
                    <a:srgbClr val="FF0000"/>
                  </a:solidFill>
                  <a:latin typeface="標楷體" pitchFamily="65" charset="-120"/>
                  <a:ea typeface="標楷體" pitchFamily="65" charset="-120"/>
                </a:rPr>
                <a:t>保險費繳款單左上角所列承辦科</a:t>
              </a:r>
              <a:r>
                <a:rPr lang="zh-TW" altLang="en-US" sz="2800" b="1">
                  <a:solidFill>
                    <a:srgbClr val="000000"/>
                  </a:solidFill>
                  <a:effectLst>
                    <a:outerShdw blurRad="38100" dist="38100" dir="2700000" algn="tl">
                      <a:srgbClr val="FFFFFF"/>
                    </a:outerShdw>
                  </a:effectLst>
                  <a:latin typeface="標楷體" pitchFamily="65" charset="-120"/>
                  <a:ea typeface="標楷體" pitchFamily="65" charset="-120"/>
                </a:rPr>
                <a:t>分機</a:t>
              </a:r>
              <a:endParaRPr lang="zh-TW" altLang="en-US" sz="2800" b="1" i="1">
                <a:solidFill>
                  <a:srgbClr val="FF0000"/>
                </a:solidFill>
                <a:latin typeface="Times New Roman" pitchFamily="18" charset="0"/>
                <a:ea typeface="標楷體" pitchFamily="65" charset="-120"/>
              </a:endParaRPr>
            </a:p>
          </p:txBody>
        </p:sp>
        <p:sp>
          <p:nvSpPr>
            <p:cNvPr id="357397" name="AutoShape 21"/>
            <p:cNvSpPr>
              <a:spLocks noChangeArrowheads="1"/>
            </p:cNvSpPr>
            <p:nvPr/>
          </p:nvSpPr>
          <p:spPr bwMode="auto">
            <a:xfrm>
              <a:off x="3969" y="1979"/>
              <a:ext cx="1360" cy="285"/>
            </a:xfrm>
            <a:prstGeom prst="homePlate">
              <a:avLst>
                <a:gd name="adj" fmla="val 119298"/>
              </a:avLst>
            </a:prstGeom>
            <a:solidFill>
              <a:srgbClr val="FF9900"/>
            </a:solidFill>
            <a:ln w="9525" algn="ctr">
              <a:noFill/>
              <a:miter lim="800000"/>
              <a:headEnd/>
              <a:tailEnd/>
            </a:ln>
            <a:effectLst>
              <a:outerShdw dist="129515" dir="4721404" algn="ctr" rotWithShape="0">
                <a:schemeClr val="bg2"/>
              </a:outerShdw>
            </a:effectLst>
          </p:spPr>
          <p:txBody>
            <a:bodyPr wrap="none" anchor="ctr"/>
            <a:lstStyle/>
            <a:p>
              <a:pPr>
                <a:defRPr/>
              </a:pPr>
              <a:r>
                <a:rPr kumimoji="0" lang="zh-TW" altLang="en-US" sz="2800" b="1">
                  <a:solidFill>
                    <a:schemeClr val="bg1"/>
                  </a:solidFill>
                  <a:latin typeface="Times New Roman" pitchFamily="18" charset="0"/>
                  <a:ea typeface="標楷體" pitchFamily="65" charset="-120"/>
                </a:rPr>
                <a:t>詢問電話</a:t>
              </a:r>
              <a:r>
                <a:rPr kumimoji="0" lang="zh-TW" altLang="en-US" sz="2800" b="1">
                  <a:solidFill>
                    <a:schemeClr val="bg1"/>
                  </a:solidFill>
                  <a:effectLst>
                    <a:outerShdw blurRad="38100" dist="38100" dir="2700000" algn="tl">
                      <a:srgbClr val="000000"/>
                    </a:outerShdw>
                  </a:effectLst>
                  <a:latin typeface="Times New Roman" pitchFamily="18" charset="0"/>
                  <a:ea typeface="標楷體" pitchFamily="65" charset="-120"/>
                </a:rPr>
                <a:t>　</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1187450" y="1989138"/>
            <a:ext cx="7129463" cy="0"/>
          </a:xfrm>
          <a:prstGeom prst="line">
            <a:avLst/>
          </a:prstGeom>
          <a:noFill/>
          <a:ln w="76200">
            <a:solidFill>
              <a:schemeClr val="tx1"/>
            </a:solidFill>
            <a:round/>
            <a:headEnd/>
            <a:tailEnd/>
          </a:ln>
        </p:spPr>
        <p:txBody>
          <a:bodyPr/>
          <a:lstStyle/>
          <a:p>
            <a:endParaRPr lang="zh-TW" altLang="en-US"/>
          </a:p>
        </p:txBody>
      </p:sp>
      <p:sp>
        <p:nvSpPr>
          <p:cNvPr id="36868" name="Rectangle 4"/>
          <p:cNvSpPr>
            <a:spLocks noChangeArrowheads="1"/>
          </p:cNvSpPr>
          <p:nvPr/>
        </p:nvSpPr>
        <p:spPr bwMode="auto">
          <a:xfrm>
            <a:off x="1187450" y="2781300"/>
            <a:ext cx="6840538" cy="1035050"/>
          </a:xfrm>
          <a:prstGeom prst="rect">
            <a:avLst/>
          </a:prstGeom>
          <a:solidFill>
            <a:srgbClr val="FFFFCC"/>
          </a:solidFill>
          <a:ln w="28575">
            <a:solidFill>
              <a:schemeClr val="bg1"/>
            </a:solidFill>
            <a:miter lim="800000"/>
            <a:headEnd/>
            <a:tailEnd/>
          </a:ln>
          <a:effectLst>
            <a:outerShdw dist="107763" dir="2700000" algn="ctr" rotWithShape="0">
              <a:schemeClr val="bg2"/>
            </a:outerShdw>
          </a:effectLst>
        </p:spPr>
        <p:txBody>
          <a:bodyPr>
            <a:spAutoFit/>
          </a:bodyPr>
          <a:lstStyle/>
          <a:p>
            <a:pPr>
              <a:spcBef>
                <a:spcPct val="50000"/>
              </a:spcBef>
              <a:defRPr/>
            </a:pPr>
            <a:r>
              <a:rPr kumimoji="0" lang="zh-TW" altLang="en-US" sz="6000" dirty="0">
                <a:solidFill>
                  <a:schemeClr val="hlink"/>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新細明體" pitchFamily="18" charset="-120"/>
                <a:ea typeface="微軟正黑體" pitchFamily="34" charset="-120"/>
              </a:rPr>
              <a:t>勞工保險給付業務</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12"/>
          </p:nvPr>
        </p:nvSpPr>
        <p:spPr>
          <a:noFill/>
        </p:spPr>
        <p:txBody>
          <a:bodyPr/>
          <a:lstStyle/>
          <a:p>
            <a:fld id="{6CF2ED4D-F363-41BA-86C9-748DDE4011FC}" type="slidenum">
              <a:rPr lang="en-US" altLang="zh-TW" smtClean="0"/>
              <a:pPr/>
              <a:t>4</a:t>
            </a:fld>
            <a:endParaRPr lang="en-US" altLang="zh-TW" smtClean="0"/>
          </a:p>
        </p:txBody>
      </p:sp>
      <p:sp>
        <p:nvSpPr>
          <p:cNvPr id="327682" name="Rectangle 2"/>
          <p:cNvSpPr>
            <a:spLocks noChangeArrowheads="1"/>
          </p:cNvSpPr>
          <p:nvPr/>
        </p:nvSpPr>
        <p:spPr bwMode="auto">
          <a:xfrm>
            <a:off x="0" y="0"/>
            <a:ext cx="9144000" cy="647700"/>
          </a:xfrm>
          <a:prstGeom prst="rect">
            <a:avLst/>
          </a:prstGeom>
          <a:gradFill rotWithShape="0">
            <a:gsLst>
              <a:gs pos="0">
                <a:srgbClr val="003366"/>
              </a:gs>
              <a:gs pos="100000">
                <a:srgbClr val="003366">
                  <a:gamma/>
                  <a:tint val="48627"/>
                  <a:invGamma/>
                </a:srgbClr>
              </a:gs>
            </a:gsLst>
            <a:lin ang="0" scaled="1"/>
          </a:gradFill>
          <a:ln w="9525" algn="ctr">
            <a:noFill/>
            <a:miter lim="800000"/>
            <a:headEnd/>
            <a:tailEnd/>
          </a:ln>
          <a:effectLst>
            <a:outerShdw dist="117088" dir="2963922"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投保資格</a:t>
            </a:r>
          </a:p>
        </p:txBody>
      </p:sp>
      <p:sp>
        <p:nvSpPr>
          <p:cNvPr id="327683" name="Document"/>
          <p:cNvSpPr>
            <a:spLocks noEditPoints="1" noChangeArrowheads="1"/>
          </p:cNvSpPr>
          <p:nvPr/>
        </p:nvSpPr>
        <p:spPr bwMode="auto">
          <a:xfrm>
            <a:off x="179388" y="1196975"/>
            <a:ext cx="8785225" cy="525621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70861" dir="7919233" algn="ctr" rotWithShape="0">
              <a:srgbClr val="808080"/>
            </a:outerShdw>
          </a:effectLst>
        </p:spPr>
        <p:txBody>
          <a:bodyPr/>
          <a:lstStyle/>
          <a:p>
            <a:pPr marL="531813" indent="-439738">
              <a:tabLst>
                <a:tab pos="6099175" algn="l"/>
              </a:tabLst>
              <a:defRPr/>
            </a:pPr>
            <a:r>
              <a:rPr lang="en-US" altLang="zh-TW" sz="2200">
                <a:latin typeface="標楷體" pitchFamily="65" charset="-120"/>
                <a:ea typeface="標楷體" pitchFamily="65" charset="-120"/>
              </a:rPr>
              <a:t>   </a:t>
            </a:r>
          </a:p>
          <a:p>
            <a:pPr marL="531813" indent="-439738">
              <a:tabLst>
                <a:tab pos="6099175" algn="l"/>
              </a:tabLst>
              <a:defRPr/>
            </a:pPr>
            <a:r>
              <a:rPr lang="en-US" altLang="zh-TW">
                <a:latin typeface="標楷體" pitchFamily="65" charset="-120"/>
                <a:ea typeface="標楷體" pitchFamily="65" charset="-120"/>
              </a:rPr>
              <a:t>  </a:t>
            </a:r>
            <a:endParaRPr lang="en-US" altLang="zh-TW">
              <a:effectLst>
                <a:outerShdw blurRad="38100" dist="38100" dir="2700000" algn="tl">
                  <a:srgbClr val="FFFFFF"/>
                </a:outerShdw>
              </a:effectLst>
              <a:latin typeface="標楷體" pitchFamily="65" charset="-120"/>
              <a:ea typeface="標楷體" pitchFamily="65" charset="-120"/>
              <a:sym typeface="Webdings" pitchFamily="18" charset="2"/>
            </a:endParaRPr>
          </a:p>
          <a:p>
            <a:pPr marL="531813" indent="-439738">
              <a:tabLst>
                <a:tab pos="6099175" algn="l"/>
              </a:tabLst>
              <a:defRPr/>
            </a:pPr>
            <a:r>
              <a:rPr lang="en-US" altLang="zh-TW" sz="220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   </a:t>
            </a:r>
          </a:p>
        </p:txBody>
      </p:sp>
      <p:sp>
        <p:nvSpPr>
          <p:cNvPr id="327684" name="Text Box 4"/>
          <p:cNvSpPr txBox="1">
            <a:spLocks noChangeArrowheads="1"/>
          </p:cNvSpPr>
          <p:nvPr/>
        </p:nvSpPr>
        <p:spPr bwMode="auto">
          <a:xfrm>
            <a:off x="6350" y="642938"/>
            <a:ext cx="3240088" cy="519112"/>
          </a:xfrm>
          <a:prstGeom prst="rect">
            <a:avLst/>
          </a:prstGeom>
          <a:gradFill rotWithShape="1">
            <a:gsLst>
              <a:gs pos="0">
                <a:srgbClr val="993300">
                  <a:gamma/>
                  <a:shade val="46275"/>
                  <a:invGamma/>
                </a:srgbClr>
              </a:gs>
              <a:gs pos="100000">
                <a:srgbClr val="993300"/>
              </a:gs>
            </a:gsLst>
            <a:lin ang="18900000" scaled="1"/>
          </a:gradFill>
          <a:ln w="9525" algn="ctr">
            <a:noFill/>
            <a:miter lim="800000"/>
            <a:headEnd/>
            <a:tailEnd/>
          </a:ln>
          <a:effectLst/>
        </p:spPr>
        <p:txBody>
          <a:bodyPr>
            <a:spAutoFit/>
          </a:bodyPr>
          <a:lstStyle/>
          <a:p>
            <a:pPr marL="361950" indent="-361950" algn="ctr">
              <a:spcBef>
                <a:spcPct val="50000"/>
              </a:spcBef>
              <a:defRPr/>
            </a:pPr>
            <a:r>
              <a:rPr kumimoji="0" lang="zh-TW" altLang="en-US" sz="2800" dirty="0">
                <a:solidFill>
                  <a:schemeClr val="bg1"/>
                </a:solidFill>
                <a:effectLst>
                  <a:outerShdw blurRad="38100" dist="38100" dir="2700000" algn="tl">
                    <a:srgbClr val="000000"/>
                  </a:outerShdw>
                </a:effectLst>
                <a:latin typeface="標楷體" pitchFamily="65" charset="-120"/>
                <a:ea typeface="標楷體" pitchFamily="65" charset="-120"/>
                <a:sym typeface="Webdings" pitchFamily="18" charset="2"/>
              </a:rPr>
              <a:t>勞工保險投保資格</a:t>
            </a:r>
            <a:endParaRPr kumimoji="0" lang="zh-TW" altLang="en-US" sz="2800" dirty="0">
              <a:solidFill>
                <a:schemeClr val="bg1"/>
              </a:solidFill>
              <a:effectLst>
                <a:outerShdw blurRad="38100" dist="38100" dir="2700000" algn="tl">
                  <a:srgbClr val="000000"/>
                </a:outerShdw>
              </a:effectLst>
              <a:latin typeface="標楷體" pitchFamily="65" charset="-120"/>
              <a:ea typeface="標楷體" pitchFamily="65" charset="-120"/>
            </a:endParaRPr>
          </a:p>
        </p:txBody>
      </p:sp>
      <p:sp>
        <p:nvSpPr>
          <p:cNvPr id="10246" name="Rectangle 5"/>
          <p:cNvSpPr>
            <a:spLocks noChangeArrowheads="1"/>
          </p:cNvSpPr>
          <p:nvPr/>
        </p:nvSpPr>
        <p:spPr bwMode="auto">
          <a:xfrm>
            <a:off x="252413" y="1468438"/>
            <a:ext cx="8458200" cy="2049462"/>
          </a:xfrm>
          <a:prstGeom prst="rect">
            <a:avLst/>
          </a:prstGeom>
          <a:noFill/>
          <a:ln w="9525">
            <a:noFill/>
            <a:miter lim="800000"/>
            <a:headEnd/>
            <a:tailEnd/>
          </a:ln>
        </p:spPr>
        <p:txBody>
          <a:bodyPr>
            <a:spAutoFit/>
          </a:bodyPr>
          <a:lstStyle/>
          <a:p>
            <a:pPr marL="276225" indent="-276225" fontAlgn="ctr">
              <a:lnSpc>
                <a:spcPct val="110000"/>
              </a:lnSpc>
            </a:pPr>
            <a:r>
              <a:rPr lang="en-US" altLang="zh-TW" sz="2200">
                <a:solidFill>
                  <a:srgbClr val="D67F00"/>
                </a:solidFill>
                <a:sym typeface="Wingdings 3" pitchFamily="18" charset="2"/>
              </a:rPr>
              <a:t></a:t>
            </a:r>
            <a:r>
              <a:rPr lang="zh-TW" altLang="en-US" sz="2400">
                <a:solidFill>
                  <a:srgbClr val="FF0000"/>
                </a:solidFill>
                <a:latin typeface="標楷體" pitchFamily="65" charset="-120"/>
                <a:ea typeface="標楷體" pitchFamily="65" charset="-120"/>
              </a:rPr>
              <a:t>年滿 </a:t>
            </a:r>
            <a:r>
              <a:rPr lang="en-US" altLang="zh-TW" sz="2400">
                <a:solidFill>
                  <a:srgbClr val="FF0000"/>
                </a:solidFill>
                <a:latin typeface="標楷體" pitchFamily="65" charset="-120"/>
                <a:ea typeface="標楷體" pitchFamily="65" charset="-120"/>
              </a:rPr>
              <a:t>15 </a:t>
            </a:r>
            <a:r>
              <a:rPr lang="zh-TW" altLang="en-US" sz="2400">
                <a:solidFill>
                  <a:srgbClr val="FF0000"/>
                </a:solidFill>
                <a:latin typeface="標楷體" pitchFamily="65" charset="-120"/>
                <a:ea typeface="標楷體" pitchFamily="65" charset="-120"/>
              </a:rPr>
              <a:t>歲以上， </a:t>
            </a:r>
            <a:r>
              <a:rPr lang="en-US" altLang="zh-TW" sz="2400">
                <a:solidFill>
                  <a:srgbClr val="FF0000"/>
                </a:solidFill>
                <a:latin typeface="標楷體" pitchFamily="65" charset="-120"/>
                <a:ea typeface="標楷體" pitchFamily="65" charset="-120"/>
              </a:rPr>
              <a:t>65 </a:t>
            </a:r>
            <a:r>
              <a:rPr lang="zh-TW" altLang="en-US" sz="2400">
                <a:solidFill>
                  <a:srgbClr val="FF0000"/>
                </a:solidFill>
                <a:latin typeface="標楷體" pitchFamily="65" charset="-120"/>
                <a:ea typeface="標楷體" pitchFamily="65" charset="-120"/>
              </a:rPr>
              <a:t>歲以下之受僱員工</a:t>
            </a:r>
            <a:r>
              <a:rPr lang="en-US" altLang="zh-TW" sz="2400">
                <a:solidFill>
                  <a:schemeClr val="accent2"/>
                </a:solidFill>
                <a:latin typeface="標楷體" pitchFamily="65" charset="-120"/>
                <a:ea typeface="標楷體" pitchFamily="65" charset="-120"/>
              </a:rPr>
              <a:t>(</a:t>
            </a:r>
            <a:r>
              <a:rPr lang="zh-TW" altLang="en-US" sz="2400">
                <a:solidFill>
                  <a:schemeClr val="accent2"/>
                </a:solidFill>
                <a:latin typeface="標楷體" pitchFamily="65" charset="-120"/>
                <a:ea typeface="標楷體" pitchFamily="65" charset="-120"/>
              </a:rPr>
              <a:t>包括工讀生、臨時工、試用人員、部分工時員工、合法僱用外籍勞工</a:t>
            </a:r>
            <a:r>
              <a:rPr lang="en-US" altLang="zh-TW" sz="2400">
                <a:solidFill>
                  <a:schemeClr val="accent2"/>
                </a:solidFill>
                <a:latin typeface="標楷體" pitchFamily="65" charset="-120"/>
                <a:ea typeface="標楷體" pitchFamily="65" charset="-120"/>
              </a:rPr>
              <a:t>)</a:t>
            </a:r>
          </a:p>
          <a:p>
            <a:pPr marL="276225" indent="-276225" fontAlgn="ctr"/>
            <a:r>
              <a:rPr lang="en-US" altLang="zh-TW" sz="2400">
                <a:solidFill>
                  <a:srgbClr val="D67F00"/>
                </a:solidFill>
                <a:latin typeface="標楷體" pitchFamily="65" charset="-120"/>
                <a:ea typeface="標楷體" pitchFamily="65" charset="-120"/>
                <a:sym typeface="Wingdings 3" pitchFamily="18" charset="2"/>
              </a:rPr>
              <a:t></a:t>
            </a:r>
            <a:r>
              <a:rPr lang="zh-TW" altLang="en-US" sz="2400">
                <a:solidFill>
                  <a:srgbClr val="FF0000"/>
                </a:solidFill>
                <a:latin typeface="標楷體" pitchFamily="65" charset="-120"/>
                <a:ea typeface="標楷體" pitchFamily="65" charset="-120"/>
                <a:sym typeface="Wingdings 3" pitchFamily="18" charset="2"/>
              </a:rPr>
              <a:t>受僱從事二份以上工作之勞工：</a:t>
            </a:r>
            <a:r>
              <a:rPr lang="zh-TW" altLang="en-US" sz="2400">
                <a:solidFill>
                  <a:schemeClr val="accent2"/>
                </a:solidFill>
                <a:latin typeface="標楷體" pitchFamily="65" charset="-120"/>
                <a:ea typeface="標楷體" pitchFamily="65" charset="-120"/>
              </a:rPr>
              <a:t>其服務單位均屬強制投保單位者，均應為該員工申報加保。</a:t>
            </a:r>
            <a:endParaRPr lang="zh-TW" altLang="en-US" sz="2400">
              <a:solidFill>
                <a:srgbClr val="FF0000"/>
              </a:solidFill>
              <a:latin typeface="標楷體" pitchFamily="65" charset="-120"/>
              <a:ea typeface="標楷體" pitchFamily="65" charset="-120"/>
            </a:endParaRPr>
          </a:p>
          <a:p>
            <a:pPr marL="276225" indent="-276225" fontAlgn="ctr">
              <a:lnSpc>
                <a:spcPct val="110000"/>
              </a:lnSpc>
            </a:pPr>
            <a:endParaRPr lang="en-US" altLang="zh-TW" sz="2400">
              <a:solidFill>
                <a:schemeClr val="accent2"/>
              </a:solidFill>
              <a:latin typeface="標楷體" pitchFamily="65" charset="-120"/>
              <a:ea typeface="標楷體" pitchFamily="65" charset="-120"/>
            </a:endParaRPr>
          </a:p>
        </p:txBody>
      </p:sp>
      <p:sp>
        <p:nvSpPr>
          <p:cNvPr id="10247" name="Rectangle 6"/>
          <p:cNvSpPr>
            <a:spLocks noChangeArrowheads="1"/>
          </p:cNvSpPr>
          <p:nvPr/>
        </p:nvSpPr>
        <p:spPr bwMode="auto">
          <a:xfrm>
            <a:off x="266700" y="3284538"/>
            <a:ext cx="8877300" cy="895350"/>
          </a:xfrm>
          <a:prstGeom prst="rect">
            <a:avLst/>
          </a:prstGeom>
          <a:noFill/>
          <a:ln w="9525">
            <a:noFill/>
            <a:miter lim="800000"/>
            <a:headEnd/>
            <a:tailEnd/>
          </a:ln>
        </p:spPr>
        <p:txBody>
          <a:bodyPr>
            <a:spAutoFit/>
          </a:bodyPr>
          <a:lstStyle/>
          <a:p>
            <a:pPr marL="276225" indent="-276225" fontAlgn="ctr">
              <a:lnSpc>
                <a:spcPct val="110000"/>
              </a:lnSpc>
            </a:pPr>
            <a:r>
              <a:rPr lang="en-US" altLang="zh-TW" sz="2400">
                <a:solidFill>
                  <a:srgbClr val="D67F00"/>
                </a:solidFill>
                <a:latin typeface="標楷體" pitchFamily="65" charset="-120"/>
                <a:ea typeface="標楷體" pitchFamily="65" charset="-120"/>
                <a:sym typeface="Wingdings 3" pitchFamily="18" charset="2"/>
              </a:rPr>
              <a:t></a:t>
            </a:r>
            <a:r>
              <a:rPr lang="zh-TW" altLang="zh-TW" sz="2400">
                <a:solidFill>
                  <a:srgbClr val="FF0000"/>
                </a:solidFill>
                <a:latin typeface="標楷體" pitchFamily="65" charset="-120"/>
                <a:ea typeface="標楷體" pitchFamily="65" charset="-120"/>
              </a:rPr>
              <a:t>外籍勞工</a:t>
            </a:r>
            <a:r>
              <a:rPr lang="zh-TW" altLang="en-US" sz="2400">
                <a:solidFill>
                  <a:srgbClr val="FF6600"/>
                </a:solidFill>
                <a:latin typeface="標楷體" pitchFamily="65" charset="-120"/>
                <a:ea typeface="標楷體" pitchFamily="65" charset="-120"/>
              </a:rPr>
              <a:t>：</a:t>
            </a:r>
            <a:r>
              <a:rPr lang="zh-TW" altLang="zh-TW" sz="2400">
                <a:solidFill>
                  <a:schemeClr val="accent2"/>
                </a:solidFill>
                <a:latin typeface="標楷體" pitchFamily="65" charset="-120"/>
                <a:ea typeface="標楷體" pitchFamily="65" charset="-120"/>
              </a:rPr>
              <a:t>加保應檢附中央主管機關或相關目的事業主管機關核准從事工作證明</a:t>
            </a:r>
            <a:endParaRPr lang="zh-TW" altLang="en-US" sz="2400">
              <a:solidFill>
                <a:schemeClr val="accent2"/>
              </a:solidFill>
              <a:latin typeface="標楷體" pitchFamily="65" charset="-120"/>
              <a:ea typeface="標楷體" pitchFamily="65" charset="-120"/>
            </a:endParaRPr>
          </a:p>
        </p:txBody>
      </p:sp>
      <p:sp>
        <p:nvSpPr>
          <p:cNvPr id="10248" name="Rectangle 7"/>
          <p:cNvSpPr>
            <a:spLocks noChangeArrowheads="1"/>
          </p:cNvSpPr>
          <p:nvPr/>
        </p:nvSpPr>
        <p:spPr bwMode="auto">
          <a:xfrm>
            <a:off x="260350" y="4137025"/>
            <a:ext cx="7905750" cy="493713"/>
          </a:xfrm>
          <a:prstGeom prst="rect">
            <a:avLst/>
          </a:prstGeom>
          <a:noFill/>
          <a:ln w="9525">
            <a:noFill/>
            <a:miter lim="800000"/>
            <a:headEnd/>
            <a:tailEnd/>
          </a:ln>
        </p:spPr>
        <p:txBody>
          <a:bodyPr>
            <a:spAutoFit/>
          </a:bodyPr>
          <a:lstStyle/>
          <a:p>
            <a:pPr marL="276225" indent="-276225" fontAlgn="ctr">
              <a:lnSpc>
                <a:spcPct val="110000"/>
              </a:lnSpc>
            </a:pPr>
            <a:r>
              <a:rPr lang="en-US" altLang="zh-TW" sz="2400">
                <a:solidFill>
                  <a:srgbClr val="D67F00"/>
                </a:solidFill>
                <a:latin typeface="標楷體" pitchFamily="65" charset="-120"/>
                <a:ea typeface="標楷體" pitchFamily="65" charset="-120"/>
                <a:sym typeface="Wingdings 3" pitchFamily="18" charset="2"/>
              </a:rPr>
              <a:t></a:t>
            </a:r>
            <a:r>
              <a:rPr lang="zh-TW" altLang="zh-TW" sz="2400">
                <a:solidFill>
                  <a:srgbClr val="FF0000"/>
                </a:solidFill>
                <a:latin typeface="標楷體" pitchFamily="65" charset="-120"/>
                <a:ea typeface="標楷體" pitchFamily="65" charset="-120"/>
              </a:rPr>
              <a:t>實際從事勞動之雇主</a:t>
            </a:r>
            <a:r>
              <a:rPr lang="zh-TW" altLang="en-US" sz="2400">
                <a:solidFill>
                  <a:srgbClr val="FF0000"/>
                </a:solidFill>
                <a:latin typeface="標楷體" pitchFamily="65" charset="-120"/>
                <a:ea typeface="標楷體" pitchFamily="65" charset="-120"/>
              </a:rPr>
              <a:t>：</a:t>
            </a:r>
            <a:r>
              <a:rPr lang="zh-TW" altLang="zh-TW" sz="2400">
                <a:solidFill>
                  <a:schemeClr val="accent2"/>
                </a:solidFill>
                <a:latin typeface="標楷體" pitchFamily="65" charset="-120"/>
                <a:ea typeface="標楷體" pitchFamily="65" charset="-120"/>
              </a:rPr>
              <a:t>得自願加保</a:t>
            </a:r>
            <a:endParaRPr lang="zh-TW" altLang="en-US" sz="2400">
              <a:solidFill>
                <a:schemeClr val="accent2"/>
              </a:solidFill>
              <a:latin typeface="標楷體" pitchFamily="65" charset="-120"/>
              <a:ea typeface="標楷體" pitchFamily="65" charset="-120"/>
            </a:endParaRPr>
          </a:p>
        </p:txBody>
      </p:sp>
      <p:sp>
        <p:nvSpPr>
          <p:cNvPr id="10249" name="Rectangle 8"/>
          <p:cNvSpPr>
            <a:spLocks noChangeArrowheads="1"/>
          </p:cNvSpPr>
          <p:nvPr/>
        </p:nvSpPr>
        <p:spPr bwMode="auto">
          <a:xfrm>
            <a:off x="252413" y="4652963"/>
            <a:ext cx="8218487" cy="457200"/>
          </a:xfrm>
          <a:prstGeom prst="rect">
            <a:avLst/>
          </a:prstGeom>
          <a:noFill/>
          <a:ln w="9525">
            <a:noFill/>
            <a:miter lim="800000"/>
            <a:headEnd/>
            <a:tailEnd/>
          </a:ln>
        </p:spPr>
        <p:txBody>
          <a:bodyPr anchor="ctr">
            <a:spAutoFit/>
          </a:bodyPr>
          <a:lstStyle/>
          <a:p>
            <a:pPr marL="446088" indent="-446088"/>
            <a:r>
              <a:rPr lang="en-US" altLang="zh-TW" sz="2400">
                <a:solidFill>
                  <a:srgbClr val="D67F00"/>
                </a:solidFill>
                <a:latin typeface="標楷體" pitchFamily="65" charset="-120"/>
                <a:ea typeface="標楷體" pitchFamily="65" charset="-120"/>
                <a:sym typeface="Wingdings 3" pitchFamily="18" charset="2"/>
              </a:rPr>
              <a:t></a:t>
            </a:r>
            <a:r>
              <a:rPr lang="zh-TW" altLang="en-US" sz="2400">
                <a:solidFill>
                  <a:schemeClr val="accent2"/>
                </a:solidFill>
                <a:latin typeface="標楷體" pitchFamily="65" charset="-120"/>
                <a:ea typeface="標楷體" pitchFamily="65" charset="-120"/>
              </a:rPr>
              <a:t>不合規定加保者：</a:t>
            </a:r>
            <a:r>
              <a:rPr lang="zh-TW" altLang="en-US" sz="2400">
                <a:solidFill>
                  <a:srgbClr val="FF0000"/>
                </a:solidFill>
                <a:latin typeface="標楷體" pitchFamily="65" charset="-120"/>
                <a:ea typeface="標楷體" pitchFamily="65" charset="-120"/>
              </a:rPr>
              <a:t>取消資格並追還給付</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p:cNvSpPr>
            <a:spLocks noGrp="1"/>
          </p:cNvSpPr>
          <p:nvPr>
            <p:ph type="sldNum" sz="quarter" idx="12"/>
          </p:nvPr>
        </p:nvSpPr>
        <p:spPr>
          <a:noFill/>
        </p:spPr>
        <p:txBody>
          <a:bodyPr/>
          <a:lstStyle/>
          <a:p>
            <a:fld id="{31809A0A-E3CF-45FE-B59E-B1C37F20A1DA}" type="slidenum">
              <a:rPr lang="en-US" altLang="zh-TW" smtClean="0"/>
              <a:pPr/>
              <a:t>40</a:t>
            </a:fld>
            <a:endParaRPr lang="en-US" altLang="zh-TW" smtClean="0"/>
          </a:p>
        </p:txBody>
      </p:sp>
      <p:sp>
        <p:nvSpPr>
          <p:cNvPr id="370690" name="Rectangle 2"/>
          <p:cNvSpPr>
            <a:spLocks noChangeArrowheads="1"/>
          </p:cNvSpPr>
          <p:nvPr/>
        </p:nvSpPr>
        <p:spPr bwMode="auto">
          <a:xfrm>
            <a:off x="250825" y="1052513"/>
            <a:ext cx="2673350" cy="519112"/>
          </a:xfrm>
          <a:prstGeom prst="rect">
            <a:avLst/>
          </a:prstGeom>
          <a:solidFill>
            <a:schemeClr val="hlink"/>
          </a:solidFill>
          <a:ln>
            <a:noFill/>
          </a:ln>
          <a:effectLst/>
          <a:extLst>
            <a:ext uri="{91240B29-F687-4F45-9708-019B960494DF}"/>
            <a:ext uri="{AF507438-7753-43E0-B8FC-AC1667EBCBE1}"/>
          </a:extLst>
        </p:spPr>
        <p:txBody>
          <a:bodyPr wrap="none">
            <a:spAutoFit/>
          </a:bodyPr>
          <a:lstStyle/>
          <a:p>
            <a:pPr>
              <a:defRPr/>
            </a:pPr>
            <a:r>
              <a:rPr lang="zh-TW" altLang="en-US" sz="2800" b="1">
                <a:solidFill>
                  <a:schemeClr val="bg1"/>
                </a:solidFill>
                <a:effectLst>
                  <a:outerShdw blurRad="38100" dist="38100" dir="2700000" algn="tl">
                    <a:srgbClr val="000000"/>
                  </a:outerShdw>
                </a:effectLst>
                <a:latin typeface="新細明體" pitchFamily="18" charset="-120"/>
                <a:ea typeface="新細明體" pitchFamily="18" charset="-120"/>
              </a:rPr>
              <a:t>勞保給付的種類</a:t>
            </a:r>
            <a:endParaRPr lang="zh-TW" altLang="en-US" sz="2800" b="1">
              <a:solidFill>
                <a:schemeClr val="bg1"/>
              </a:solidFill>
              <a:effectLst>
                <a:outerShdw blurRad="38100" dist="38100" dir="2700000" algn="tl">
                  <a:srgbClr val="000000"/>
                </a:outerShdw>
              </a:effectLst>
              <a:ea typeface="新細明體" pitchFamily="18" charset="-120"/>
            </a:endParaRPr>
          </a:p>
        </p:txBody>
      </p:sp>
      <p:sp>
        <p:nvSpPr>
          <p:cNvPr id="47108" name="Line 3"/>
          <p:cNvSpPr>
            <a:spLocks noChangeShapeType="1"/>
          </p:cNvSpPr>
          <p:nvPr/>
        </p:nvSpPr>
        <p:spPr bwMode="auto">
          <a:xfrm>
            <a:off x="2195513" y="3429000"/>
            <a:ext cx="647700" cy="0"/>
          </a:xfrm>
          <a:prstGeom prst="line">
            <a:avLst/>
          </a:prstGeom>
          <a:noFill/>
          <a:ln w="57150">
            <a:solidFill>
              <a:srgbClr val="5F5F5F"/>
            </a:solidFill>
            <a:round/>
            <a:headEnd/>
            <a:tailEnd/>
          </a:ln>
        </p:spPr>
        <p:txBody>
          <a:bodyPr/>
          <a:lstStyle/>
          <a:p>
            <a:endParaRPr lang="zh-TW" altLang="en-US"/>
          </a:p>
        </p:txBody>
      </p:sp>
      <p:sp>
        <p:nvSpPr>
          <p:cNvPr id="47109" name="Line 4"/>
          <p:cNvSpPr>
            <a:spLocks noChangeShapeType="1"/>
          </p:cNvSpPr>
          <p:nvPr/>
        </p:nvSpPr>
        <p:spPr bwMode="auto">
          <a:xfrm>
            <a:off x="2843213" y="2709863"/>
            <a:ext cx="0" cy="2374900"/>
          </a:xfrm>
          <a:prstGeom prst="line">
            <a:avLst/>
          </a:prstGeom>
          <a:noFill/>
          <a:ln w="57150">
            <a:solidFill>
              <a:srgbClr val="5F5F5F"/>
            </a:solidFill>
            <a:round/>
            <a:headEnd/>
            <a:tailEnd/>
          </a:ln>
        </p:spPr>
        <p:txBody>
          <a:bodyPr/>
          <a:lstStyle/>
          <a:p>
            <a:endParaRPr lang="zh-TW" altLang="en-US"/>
          </a:p>
        </p:txBody>
      </p:sp>
      <p:sp>
        <p:nvSpPr>
          <p:cNvPr id="47110" name="Line 5"/>
          <p:cNvSpPr>
            <a:spLocks noChangeShapeType="1"/>
          </p:cNvSpPr>
          <p:nvPr/>
        </p:nvSpPr>
        <p:spPr bwMode="auto">
          <a:xfrm>
            <a:off x="2843213" y="2709863"/>
            <a:ext cx="504825" cy="0"/>
          </a:xfrm>
          <a:prstGeom prst="line">
            <a:avLst/>
          </a:prstGeom>
          <a:noFill/>
          <a:ln w="57150">
            <a:solidFill>
              <a:srgbClr val="5F5F5F"/>
            </a:solidFill>
            <a:round/>
            <a:headEnd/>
            <a:tailEnd/>
          </a:ln>
        </p:spPr>
        <p:txBody>
          <a:bodyPr/>
          <a:lstStyle/>
          <a:p>
            <a:endParaRPr lang="zh-TW" altLang="en-US"/>
          </a:p>
        </p:txBody>
      </p:sp>
      <p:sp>
        <p:nvSpPr>
          <p:cNvPr id="47111" name="Line 6"/>
          <p:cNvSpPr>
            <a:spLocks noChangeShapeType="1"/>
          </p:cNvSpPr>
          <p:nvPr/>
        </p:nvSpPr>
        <p:spPr bwMode="auto">
          <a:xfrm>
            <a:off x="2843213" y="5084763"/>
            <a:ext cx="504825" cy="0"/>
          </a:xfrm>
          <a:prstGeom prst="line">
            <a:avLst/>
          </a:prstGeom>
          <a:noFill/>
          <a:ln w="57150">
            <a:solidFill>
              <a:srgbClr val="5F5F5F"/>
            </a:solidFill>
            <a:round/>
            <a:headEnd/>
            <a:tailEnd/>
          </a:ln>
        </p:spPr>
        <p:txBody>
          <a:bodyPr/>
          <a:lstStyle/>
          <a:p>
            <a:endParaRPr lang="zh-TW" altLang="en-US"/>
          </a:p>
        </p:txBody>
      </p:sp>
      <p:sp>
        <p:nvSpPr>
          <p:cNvPr id="47112" name="AutoShape 7"/>
          <p:cNvSpPr>
            <a:spLocks noChangeArrowheads="1"/>
          </p:cNvSpPr>
          <p:nvPr/>
        </p:nvSpPr>
        <p:spPr bwMode="auto">
          <a:xfrm>
            <a:off x="323850" y="2997200"/>
            <a:ext cx="1871663" cy="863600"/>
          </a:xfrm>
          <a:prstGeom prst="roundRect">
            <a:avLst>
              <a:gd name="adj" fmla="val 16667"/>
            </a:avLst>
          </a:prstGeom>
          <a:solidFill>
            <a:srgbClr val="CCFFCC">
              <a:alpha val="78038"/>
            </a:srgbClr>
          </a:solidFill>
          <a:ln w="38100">
            <a:solidFill>
              <a:srgbClr val="5F5F5F"/>
            </a:solidFill>
            <a:round/>
            <a:headEnd/>
            <a:tailEnd/>
          </a:ln>
        </p:spPr>
        <p:txBody>
          <a:bodyPr wrap="none" anchor="ctr"/>
          <a:lstStyle/>
          <a:p>
            <a:pPr algn="ctr"/>
            <a:r>
              <a:rPr lang="zh-TW" altLang="en-US" sz="2800" b="1">
                <a:solidFill>
                  <a:srgbClr val="000099"/>
                </a:solidFill>
              </a:rPr>
              <a:t>勞工保險</a:t>
            </a:r>
          </a:p>
          <a:p>
            <a:pPr algn="ctr"/>
            <a:r>
              <a:rPr lang="zh-TW" altLang="en-US" sz="2800" b="1">
                <a:solidFill>
                  <a:srgbClr val="000099"/>
                </a:solidFill>
              </a:rPr>
              <a:t>給付</a:t>
            </a:r>
          </a:p>
        </p:txBody>
      </p:sp>
      <p:sp>
        <p:nvSpPr>
          <p:cNvPr id="47113" name="Line 8"/>
          <p:cNvSpPr>
            <a:spLocks noChangeShapeType="1"/>
          </p:cNvSpPr>
          <p:nvPr/>
        </p:nvSpPr>
        <p:spPr bwMode="auto">
          <a:xfrm>
            <a:off x="4860925" y="2565400"/>
            <a:ext cx="288925" cy="0"/>
          </a:xfrm>
          <a:prstGeom prst="line">
            <a:avLst/>
          </a:prstGeom>
          <a:noFill/>
          <a:ln w="57150">
            <a:solidFill>
              <a:srgbClr val="5F5F5F"/>
            </a:solidFill>
            <a:round/>
            <a:headEnd/>
            <a:tailEnd/>
          </a:ln>
        </p:spPr>
        <p:txBody>
          <a:bodyPr/>
          <a:lstStyle/>
          <a:p>
            <a:endParaRPr lang="zh-TW" altLang="en-US"/>
          </a:p>
        </p:txBody>
      </p:sp>
      <p:sp>
        <p:nvSpPr>
          <p:cNvPr id="47114" name="Line 9"/>
          <p:cNvSpPr>
            <a:spLocks noChangeShapeType="1"/>
          </p:cNvSpPr>
          <p:nvPr/>
        </p:nvSpPr>
        <p:spPr bwMode="auto">
          <a:xfrm>
            <a:off x="5148263" y="1773238"/>
            <a:ext cx="0" cy="1511300"/>
          </a:xfrm>
          <a:prstGeom prst="line">
            <a:avLst/>
          </a:prstGeom>
          <a:noFill/>
          <a:ln w="57150">
            <a:solidFill>
              <a:srgbClr val="5F5F5F"/>
            </a:solidFill>
            <a:round/>
            <a:headEnd/>
            <a:tailEnd/>
          </a:ln>
        </p:spPr>
        <p:txBody>
          <a:bodyPr/>
          <a:lstStyle/>
          <a:p>
            <a:endParaRPr lang="zh-TW" altLang="en-US"/>
          </a:p>
        </p:txBody>
      </p:sp>
      <p:sp>
        <p:nvSpPr>
          <p:cNvPr id="47115" name="Line 10"/>
          <p:cNvSpPr>
            <a:spLocks noChangeShapeType="1"/>
          </p:cNvSpPr>
          <p:nvPr/>
        </p:nvSpPr>
        <p:spPr bwMode="auto">
          <a:xfrm>
            <a:off x="5148263" y="1773238"/>
            <a:ext cx="288925" cy="0"/>
          </a:xfrm>
          <a:prstGeom prst="line">
            <a:avLst/>
          </a:prstGeom>
          <a:noFill/>
          <a:ln w="57150">
            <a:solidFill>
              <a:srgbClr val="5F5F5F"/>
            </a:solidFill>
            <a:round/>
            <a:headEnd/>
            <a:tailEnd/>
          </a:ln>
        </p:spPr>
        <p:txBody>
          <a:bodyPr/>
          <a:lstStyle/>
          <a:p>
            <a:endParaRPr lang="zh-TW" altLang="en-US"/>
          </a:p>
        </p:txBody>
      </p:sp>
      <p:sp>
        <p:nvSpPr>
          <p:cNvPr id="47116" name="Line 11"/>
          <p:cNvSpPr>
            <a:spLocks noChangeShapeType="1"/>
          </p:cNvSpPr>
          <p:nvPr/>
        </p:nvSpPr>
        <p:spPr bwMode="auto">
          <a:xfrm>
            <a:off x="5148263" y="3284538"/>
            <a:ext cx="288925" cy="0"/>
          </a:xfrm>
          <a:prstGeom prst="line">
            <a:avLst/>
          </a:prstGeom>
          <a:noFill/>
          <a:ln w="57150">
            <a:solidFill>
              <a:srgbClr val="5F5F5F"/>
            </a:solidFill>
            <a:round/>
            <a:headEnd/>
            <a:tailEnd/>
          </a:ln>
        </p:spPr>
        <p:txBody>
          <a:bodyPr/>
          <a:lstStyle/>
          <a:p>
            <a:endParaRPr lang="zh-TW" altLang="en-US"/>
          </a:p>
        </p:txBody>
      </p:sp>
      <p:sp>
        <p:nvSpPr>
          <p:cNvPr id="47117" name="AutoShape 12"/>
          <p:cNvSpPr>
            <a:spLocks noChangeArrowheads="1"/>
          </p:cNvSpPr>
          <p:nvPr/>
        </p:nvSpPr>
        <p:spPr bwMode="auto">
          <a:xfrm>
            <a:off x="3348038" y="2133600"/>
            <a:ext cx="1511300" cy="790575"/>
          </a:xfrm>
          <a:prstGeom prst="roundRect">
            <a:avLst>
              <a:gd name="adj" fmla="val 16667"/>
            </a:avLst>
          </a:prstGeom>
          <a:solidFill>
            <a:srgbClr val="FF9933"/>
          </a:solidFill>
          <a:ln w="9525">
            <a:solidFill>
              <a:schemeClr val="tx1"/>
            </a:solidFill>
            <a:round/>
            <a:headEnd/>
            <a:tailEnd/>
          </a:ln>
        </p:spPr>
        <p:txBody>
          <a:bodyPr wrap="none" anchor="ctr"/>
          <a:lstStyle/>
          <a:p>
            <a:pPr algn="ctr"/>
            <a:r>
              <a:rPr lang="zh-TW" altLang="en-US" sz="2400" b="1"/>
              <a:t>普通事故</a:t>
            </a:r>
          </a:p>
        </p:txBody>
      </p:sp>
      <p:sp>
        <p:nvSpPr>
          <p:cNvPr id="47118" name="AutoShape 13"/>
          <p:cNvSpPr>
            <a:spLocks noChangeArrowheads="1"/>
          </p:cNvSpPr>
          <p:nvPr/>
        </p:nvSpPr>
        <p:spPr bwMode="auto">
          <a:xfrm>
            <a:off x="3348038" y="4652963"/>
            <a:ext cx="1511300" cy="790575"/>
          </a:xfrm>
          <a:prstGeom prst="roundRect">
            <a:avLst>
              <a:gd name="adj" fmla="val 16667"/>
            </a:avLst>
          </a:prstGeom>
          <a:solidFill>
            <a:srgbClr val="FFFF66"/>
          </a:solidFill>
          <a:ln w="9525">
            <a:solidFill>
              <a:schemeClr val="tx1"/>
            </a:solidFill>
            <a:round/>
            <a:headEnd/>
            <a:tailEnd/>
          </a:ln>
        </p:spPr>
        <p:txBody>
          <a:bodyPr wrap="none" anchor="ctr"/>
          <a:lstStyle/>
          <a:p>
            <a:pPr algn="ctr"/>
            <a:r>
              <a:rPr lang="zh-TW" altLang="en-US" sz="2400" b="1"/>
              <a:t>職業災害</a:t>
            </a:r>
          </a:p>
        </p:txBody>
      </p:sp>
      <p:sp>
        <p:nvSpPr>
          <p:cNvPr id="47119" name="AutoShape 14"/>
          <p:cNvSpPr>
            <a:spLocks noChangeArrowheads="1"/>
          </p:cNvSpPr>
          <p:nvPr/>
        </p:nvSpPr>
        <p:spPr bwMode="auto">
          <a:xfrm>
            <a:off x="5508625" y="1484313"/>
            <a:ext cx="1511300" cy="576262"/>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生育給付</a:t>
            </a:r>
          </a:p>
        </p:txBody>
      </p:sp>
      <p:sp>
        <p:nvSpPr>
          <p:cNvPr id="47120" name="AutoShape 15"/>
          <p:cNvSpPr>
            <a:spLocks noChangeArrowheads="1"/>
          </p:cNvSpPr>
          <p:nvPr/>
        </p:nvSpPr>
        <p:spPr bwMode="auto">
          <a:xfrm>
            <a:off x="7237413" y="1484313"/>
            <a:ext cx="1511300" cy="576262"/>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傷病給付</a:t>
            </a:r>
          </a:p>
        </p:txBody>
      </p:sp>
      <p:sp>
        <p:nvSpPr>
          <p:cNvPr id="47121" name="AutoShape 16"/>
          <p:cNvSpPr>
            <a:spLocks noChangeArrowheads="1"/>
          </p:cNvSpPr>
          <p:nvPr/>
        </p:nvSpPr>
        <p:spPr bwMode="auto">
          <a:xfrm>
            <a:off x="5508625" y="2205038"/>
            <a:ext cx="1511300" cy="576262"/>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失能給付</a:t>
            </a:r>
          </a:p>
        </p:txBody>
      </p:sp>
      <p:sp>
        <p:nvSpPr>
          <p:cNvPr id="47122" name="AutoShape 17"/>
          <p:cNvSpPr>
            <a:spLocks noChangeArrowheads="1"/>
          </p:cNvSpPr>
          <p:nvPr/>
        </p:nvSpPr>
        <p:spPr bwMode="auto">
          <a:xfrm>
            <a:off x="7237413" y="2205038"/>
            <a:ext cx="1511300" cy="576262"/>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老年給付</a:t>
            </a:r>
          </a:p>
        </p:txBody>
      </p:sp>
      <p:sp>
        <p:nvSpPr>
          <p:cNvPr id="47123" name="AutoShape 18"/>
          <p:cNvSpPr>
            <a:spLocks noChangeArrowheads="1"/>
          </p:cNvSpPr>
          <p:nvPr/>
        </p:nvSpPr>
        <p:spPr bwMode="auto">
          <a:xfrm>
            <a:off x="5508625" y="2925763"/>
            <a:ext cx="1511300" cy="576262"/>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死亡給付</a:t>
            </a:r>
          </a:p>
        </p:txBody>
      </p:sp>
      <p:sp>
        <p:nvSpPr>
          <p:cNvPr id="47124" name="AutoShape 19"/>
          <p:cNvSpPr>
            <a:spLocks noChangeArrowheads="1"/>
          </p:cNvSpPr>
          <p:nvPr/>
        </p:nvSpPr>
        <p:spPr bwMode="auto">
          <a:xfrm>
            <a:off x="5508625" y="4797425"/>
            <a:ext cx="1511300" cy="576263"/>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傷病給付</a:t>
            </a:r>
          </a:p>
        </p:txBody>
      </p:sp>
      <p:sp>
        <p:nvSpPr>
          <p:cNvPr id="47125" name="AutoShape 20"/>
          <p:cNvSpPr>
            <a:spLocks noChangeArrowheads="1"/>
          </p:cNvSpPr>
          <p:nvPr/>
        </p:nvSpPr>
        <p:spPr bwMode="auto">
          <a:xfrm>
            <a:off x="7164388" y="4797425"/>
            <a:ext cx="1511300" cy="576263"/>
          </a:xfrm>
          <a:prstGeom prst="roundRect">
            <a:avLst>
              <a:gd name="adj" fmla="val 16667"/>
            </a:avLst>
          </a:prstGeom>
          <a:solidFill>
            <a:srgbClr val="FFFFCC"/>
          </a:solidFill>
          <a:ln w="9525">
            <a:solidFill>
              <a:schemeClr val="tx1"/>
            </a:solidFill>
            <a:round/>
            <a:headEnd/>
            <a:tailEnd/>
          </a:ln>
        </p:spPr>
        <p:txBody>
          <a:bodyPr wrap="none" anchor="ctr"/>
          <a:lstStyle/>
          <a:p>
            <a:pPr algn="ctr"/>
            <a:r>
              <a:rPr lang="zh-TW" altLang="en-US" sz="2400" b="1"/>
              <a:t>失能給付</a:t>
            </a:r>
          </a:p>
        </p:txBody>
      </p:sp>
      <p:sp>
        <p:nvSpPr>
          <p:cNvPr id="47126" name="AutoShape 21"/>
          <p:cNvSpPr>
            <a:spLocks noChangeArrowheads="1"/>
          </p:cNvSpPr>
          <p:nvPr/>
        </p:nvSpPr>
        <p:spPr bwMode="auto">
          <a:xfrm>
            <a:off x="5508625" y="4076700"/>
            <a:ext cx="1511300" cy="576263"/>
          </a:xfrm>
          <a:prstGeom prst="roundRect">
            <a:avLst>
              <a:gd name="adj" fmla="val 16667"/>
            </a:avLst>
          </a:prstGeom>
          <a:solidFill>
            <a:srgbClr val="FFFFCC"/>
          </a:solidFill>
          <a:ln w="9525">
            <a:solidFill>
              <a:schemeClr val="tx1"/>
            </a:solidFill>
            <a:round/>
            <a:headEnd/>
            <a:tailEnd/>
          </a:ln>
        </p:spPr>
        <p:txBody>
          <a:bodyPr wrap="none" anchor="ctr"/>
          <a:lstStyle/>
          <a:p>
            <a:r>
              <a:rPr lang="zh-TW" altLang="en-US" sz="2400" b="1"/>
              <a:t>醫療給付</a:t>
            </a:r>
          </a:p>
        </p:txBody>
      </p:sp>
      <p:sp>
        <p:nvSpPr>
          <p:cNvPr id="47127" name="AutoShape 22"/>
          <p:cNvSpPr>
            <a:spLocks noChangeArrowheads="1"/>
          </p:cNvSpPr>
          <p:nvPr/>
        </p:nvSpPr>
        <p:spPr bwMode="auto">
          <a:xfrm>
            <a:off x="5508625" y="5518150"/>
            <a:ext cx="3168650" cy="576263"/>
          </a:xfrm>
          <a:prstGeom prst="roundRect">
            <a:avLst>
              <a:gd name="adj" fmla="val 16667"/>
            </a:avLst>
          </a:prstGeom>
          <a:solidFill>
            <a:srgbClr val="FFFFCC"/>
          </a:solidFill>
          <a:ln w="9525" algn="ctr">
            <a:solidFill>
              <a:schemeClr val="tx1"/>
            </a:solidFill>
            <a:round/>
            <a:headEnd/>
            <a:tailEnd/>
          </a:ln>
        </p:spPr>
        <p:txBody>
          <a:bodyPr wrap="none" anchor="ctr"/>
          <a:lstStyle/>
          <a:p>
            <a:pPr algn="ctr"/>
            <a:r>
              <a:rPr lang="zh-TW" altLang="en-US" sz="2400" b="1"/>
              <a:t>死亡給付</a:t>
            </a:r>
            <a:r>
              <a:rPr lang="en-US" altLang="zh-TW" sz="2400" b="1"/>
              <a:t>(</a:t>
            </a:r>
            <a:r>
              <a:rPr lang="zh-TW" altLang="en-US" sz="2400" b="1"/>
              <a:t>含失蹤津貼</a:t>
            </a:r>
            <a:r>
              <a:rPr lang="en-US" altLang="zh-TW" sz="2400" b="1"/>
              <a:t>)</a:t>
            </a:r>
          </a:p>
        </p:txBody>
      </p:sp>
      <p:sp>
        <p:nvSpPr>
          <p:cNvPr id="47128" name="Line 23"/>
          <p:cNvSpPr>
            <a:spLocks noChangeShapeType="1"/>
          </p:cNvSpPr>
          <p:nvPr/>
        </p:nvSpPr>
        <p:spPr bwMode="auto">
          <a:xfrm>
            <a:off x="4860925" y="5084763"/>
            <a:ext cx="288925" cy="0"/>
          </a:xfrm>
          <a:prstGeom prst="line">
            <a:avLst/>
          </a:prstGeom>
          <a:noFill/>
          <a:ln w="57150">
            <a:solidFill>
              <a:srgbClr val="5F5F5F"/>
            </a:solidFill>
            <a:round/>
            <a:headEnd/>
            <a:tailEnd/>
          </a:ln>
        </p:spPr>
        <p:txBody>
          <a:bodyPr/>
          <a:lstStyle/>
          <a:p>
            <a:endParaRPr lang="zh-TW" altLang="en-US"/>
          </a:p>
        </p:txBody>
      </p:sp>
      <p:sp>
        <p:nvSpPr>
          <p:cNvPr id="47129" name="Line 24"/>
          <p:cNvSpPr>
            <a:spLocks noChangeShapeType="1"/>
          </p:cNvSpPr>
          <p:nvPr/>
        </p:nvSpPr>
        <p:spPr bwMode="auto">
          <a:xfrm>
            <a:off x="5148263" y="4292600"/>
            <a:ext cx="0" cy="1511300"/>
          </a:xfrm>
          <a:prstGeom prst="line">
            <a:avLst/>
          </a:prstGeom>
          <a:noFill/>
          <a:ln w="57150">
            <a:solidFill>
              <a:srgbClr val="5F5F5F"/>
            </a:solidFill>
            <a:round/>
            <a:headEnd/>
            <a:tailEnd/>
          </a:ln>
        </p:spPr>
        <p:txBody>
          <a:bodyPr/>
          <a:lstStyle/>
          <a:p>
            <a:endParaRPr lang="zh-TW" altLang="en-US"/>
          </a:p>
        </p:txBody>
      </p:sp>
      <p:sp>
        <p:nvSpPr>
          <p:cNvPr id="47130" name="Line 25"/>
          <p:cNvSpPr>
            <a:spLocks noChangeShapeType="1"/>
          </p:cNvSpPr>
          <p:nvPr/>
        </p:nvSpPr>
        <p:spPr bwMode="auto">
          <a:xfrm>
            <a:off x="5148263" y="4292600"/>
            <a:ext cx="288925" cy="0"/>
          </a:xfrm>
          <a:prstGeom prst="line">
            <a:avLst/>
          </a:prstGeom>
          <a:noFill/>
          <a:ln w="57150">
            <a:solidFill>
              <a:srgbClr val="5F5F5F"/>
            </a:solidFill>
            <a:round/>
            <a:headEnd/>
            <a:tailEnd/>
          </a:ln>
        </p:spPr>
        <p:txBody>
          <a:bodyPr/>
          <a:lstStyle/>
          <a:p>
            <a:endParaRPr lang="zh-TW" altLang="en-US"/>
          </a:p>
        </p:txBody>
      </p:sp>
      <p:sp>
        <p:nvSpPr>
          <p:cNvPr id="47131" name="Line 26"/>
          <p:cNvSpPr>
            <a:spLocks noChangeShapeType="1"/>
          </p:cNvSpPr>
          <p:nvPr/>
        </p:nvSpPr>
        <p:spPr bwMode="auto">
          <a:xfrm>
            <a:off x="5148263" y="5803900"/>
            <a:ext cx="288925" cy="0"/>
          </a:xfrm>
          <a:prstGeom prst="line">
            <a:avLst/>
          </a:prstGeom>
          <a:noFill/>
          <a:ln w="57150">
            <a:solidFill>
              <a:srgbClr val="5F5F5F"/>
            </a:solidFill>
            <a:round/>
            <a:headEnd/>
            <a:tailEnd/>
          </a:ln>
        </p:spPr>
        <p:txBody>
          <a:bodyPr/>
          <a:lstStyle/>
          <a:p>
            <a:endParaRPr lang="zh-TW" altLang="en-US"/>
          </a:p>
        </p:txBody>
      </p:sp>
      <p:grpSp>
        <p:nvGrpSpPr>
          <p:cNvPr id="47132" name="Group 27"/>
          <p:cNvGrpSpPr>
            <a:grpSpLocks/>
          </p:cNvGrpSpPr>
          <p:nvPr/>
        </p:nvGrpSpPr>
        <p:grpSpPr bwMode="auto">
          <a:xfrm>
            <a:off x="0" y="0"/>
            <a:ext cx="9144000" cy="765175"/>
            <a:chOff x="0" y="0"/>
            <a:chExt cx="5760" cy="482"/>
          </a:xfrm>
        </p:grpSpPr>
        <p:sp>
          <p:nvSpPr>
            <p:cNvPr id="47133" name="Text Box 28"/>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ea typeface="標楷體" pitchFamily="65" charset="-120"/>
                </a:rPr>
                <a:t>勞保給付通則</a:t>
              </a:r>
            </a:p>
          </p:txBody>
        </p:sp>
        <p:sp>
          <p:nvSpPr>
            <p:cNvPr id="47134" name="Line 29"/>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47135" name="Line 30"/>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5"/>
          <p:cNvSpPr>
            <a:spLocks noGrp="1"/>
          </p:cNvSpPr>
          <p:nvPr>
            <p:ph type="sldNum" sz="quarter" idx="12"/>
          </p:nvPr>
        </p:nvSpPr>
        <p:spPr>
          <a:noFill/>
        </p:spPr>
        <p:txBody>
          <a:bodyPr/>
          <a:lstStyle/>
          <a:p>
            <a:fld id="{1BAC44EC-A2FE-4CCB-9850-DC87BDCC5CAC}" type="slidenum">
              <a:rPr lang="en-US" altLang="zh-TW" smtClean="0"/>
              <a:pPr/>
              <a:t>41</a:t>
            </a:fld>
            <a:endParaRPr lang="en-US" altLang="zh-TW" smtClean="0"/>
          </a:p>
        </p:txBody>
      </p:sp>
      <p:sp>
        <p:nvSpPr>
          <p:cNvPr id="452610" name="Rectangle 2"/>
          <p:cNvSpPr>
            <a:spLocks noChangeArrowheads="1"/>
          </p:cNvSpPr>
          <p:nvPr/>
        </p:nvSpPr>
        <p:spPr bwMode="auto">
          <a:xfrm>
            <a:off x="971550" y="981075"/>
            <a:ext cx="1871663" cy="504825"/>
          </a:xfrm>
          <a:prstGeom prst="rect">
            <a:avLst/>
          </a:prstGeom>
          <a:solidFill>
            <a:schemeClr val="hlink"/>
          </a:solidFill>
          <a:ln>
            <a:noFill/>
          </a:ln>
          <a:effectLst/>
          <a:extLst/>
        </p:spPr>
        <p:txBody>
          <a:bodyPr anchor="ctr"/>
          <a:lstStyle/>
          <a:p>
            <a:pPr>
              <a:buClr>
                <a:srgbClr val="9933FF"/>
              </a:buClr>
              <a:buFont typeface="Wingdings" pitchFamily="2" charset="2"/>
              <a:buNone/>
              <a:defRPr/>
            </a:pPr>
            <a:r>
              <a:rPr lang="zh-TW" altLang="en-US" sz="2800" b="1">
                <a:solidFill>
                  <a:schemeClr val="bg1"/>
                </a:solidFill>
                <a:effectLst>
                  <a:outerShdw blurRad="38100" dist="38100" dir="2700000" algn="tl">
                    <a:srgbClr val="000000"/>
                  </a:outerShdw>
                </a:effectLst>
                <a:ea typeface="新細明體" pitchFamily="18" charset="-120"/>
              </a:rPr>
              <a:t>請領資格</a:t>
            </a:r>
          </a:p>
        </p:txBody>
      </p:sp>
      <p:grpSp>
        <p:nvGrpSpPr>
          <p:cNvPr id="48132" name="Group 3"/>
          <p:cNvGrpSpPr>
            <a:grpSpLocks/>
          </p:cNvGrpSpPr>
          <p:nvPr/>
        </p:nvGrpSpPr>
        <p:grpSpPr bwMode="auto">
          <a:xfrm>
            <a:off x="0" y="0"/>
            <a:ext cx="9144000" cy="765175"/>
            <a:chOff x="0" y="0"/>
            <a:chExt cx="5760" cy="482"/>
          </a:xfrm>
        </p:grpSpPr>
        <p:sp>
          <p:nvSpPr>
            <p:cNvPr id="48142" name="Text Box 4"/>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t>勞保給付通則</a:t>
              </a:r>
            </a:p>
          </p:txBody>
        </p:sp>
        <p:sp>
          <p:nvSpPr>
            <p:cNvPr id="48143" name="Line 5"/>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48144" name="Line 6"/>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
        <p:nvSpPr>
          <p:cNvPr id="48133" name="Oval 7"/>
          <p:cNvSpPr>
            <a:spLocks noChangeArrowheads="1"/>
          </p:cNvSpPr>
          <p:nvPr/>
        </p:nvSpPr>
        <p:spPr bwMode="auto">
          <a:xfrm rot="-2407827">
            <a:off x="779463" y="1643063"/>
            <a:ext cx="819150" cy="449262"/>
          </a:xfrm>
          <a:prstGeom prst="ellipse">
            <a:avLst/>
          </a:prstGeom>
          <a:solidFill>
            <a:srgbClr val="FF9999"/>
          </a:solidFill>
          <a:ln w="9525">
            <a:noFill/>
            <a:round/>
            <a:headEnd/>
            <a:tailEnd/>
          </a:ln>
        </p:spPr>
        <p:txBody>
          <a:bodyPr wrap="none" anchor="ctr"/>
          <a:lstStyle/>
          <a:p>
            <a:endParaRPr kumimoji="0" lang="zh-TW" altLang="en-US"/>
          </a:p>
        </p:txBody>
      </p:sp>
      <p:sp>
        <p:nvSpPr>
          <p:cNvPr id="452616" name="Text Box 8"/>
          <p:cNvSpPr txBox="1">
            <a:spLocks noChangeArrowheads="1"/>
          </p:cNvSpPr>
          <p:nvPr/>
        </p:nvSpPr>
        <p:spPr bwMode="auto">
          <a:xfrm>
            <a:off x="827088" y="1482725"/>
            <a:ext cx="431800" cy="641350"/>
          </a:xfrm>
          <a:prstGeom prst="rect">
            <a:avLst/>
          </a:prstGeom>
          <a:noFill/>
          <a:ln>
            <a:noFill/>
          </a:ln>
          <a:effectLst/>
          <a:extLst/>
        </p:spPr>
        <p:txBody>
          <a:bodyPr>
            <a:spAutoFit/>
          </a:bodyPr>
          <a:lstStyle/>
          <a:p>
            <a:pPr>
              <a:spcBef>
                <a:spcPct val="50000"/>
              </a:spcBef>
              <a:defRPr/>
            </a:pPr>
            <a:r>
              <a:rPr lang="en-US" altLang="zh-TW" sz="3600">
                <a:effectLst>
                  <a:outerShdw blurRad="38100" dist="38100" dir="2700000" algn="tl">
                    <a:srgbClr val="C0C0C0"/>
                  </a:outerShdw>
                </a:effectLst>
                <a:ea typeface="新細明體" pitchFamily="18" charset="-120"/>
              </a:rPr>
              <a:t>1</a:t>
            </a:r>
          </a:p>
        </p:txBody>
      </p:sp>
      <p:sp>
        <p:nvSpPr>
          <p:cNvPr id="48135" name="Oval 9"/>
          <p:cNvSpPr>
            <a:spLocks noChangeArrowheads="1"/>
          </p:cNvSpPr>
          <p:nvPr/>
        </p:nvSpPr>
        <p:spPr bwMode="auto">
          <a:xfrm rot="-2407827">
            <a:off x="674688" y="3228975"/>
            <a:ext cx="819150" cy="449263"/>
          </a:xfrm>
          <a:prstGeom prst="ellipse">
            <a:avLst/>
          </a:prstGeom>
          <a:solidFill>
            <a:srgbClr val="FF9999"/>
          </a:solidFill>
          <a:ln w="9525">
            <a:noFill/>
            <a:round/>
            <a:headEnd/>
            <a:tailEnd/>
          </a:ln>
        </p:spPr>
        <p:txBody>
          <a:bodyPr wrap="none" anchor="ctr"/>
          <a:lstStyle/>
          <a:p>
            <a:endParaRPr kumimoji="0" lang="zh-TW" altLang="en-US"/>
          </a:p>
        </p:txBody>
      </p:sp>
      <p:sp>
        <p:nvSpPr>
          <p:cNvPr id="452618" name="Text Box 10"/>
          <p:cNvSpPr txBox="1">
            <a:spLocks noChangeArrowheads="1"/>
          </p:cNvSpPr>
          <p:nvPr/>
        </p:nvSpPr>
        <p:spPr bwMode="auto">
          <a:xfrm>
            <a:off x="722313" y="3086100"/>
            <a:ext cx="431800" cy="641350"/>
          </a:xfrm>
          <a:prstGeom prst="rect">
            <a:avLst/>
          </a:prstGeom>
          <a:noFill/>
          <a:ln>
            <a:noFill/>
          </a:ln>
          <a:effectLst/>
          <a:extLst/>
        </p:spPr>
        <p:txBody>
          <a:bodyPr>
            <a:spAutoFit/>
          </a:bodyPr>
          <a:lstStyle/>
          <a:p>
            <a:pPr>
              <a:spcBef>
                <a:spcPct val="50000"/>
              </a:spcBef>
              <a:defRPr/>
            </a:pPr>
            <a:r>
              <a:rPr lang="en-US" altLang="zh-TW" sz="3600">
                <a:effectLst>
                  <a:outerShdw blurRad="38100" dist="38100" dir="2700000" algn="tl">
                    <a:srgbClr val="C0C0C0"/>
                  </a:outerShdw>
                </a:effectLst>
                <a:ea typeface="新細明體" pitchFamily="18" charset="-120"/>
              </a:rPr>
              <a:t>2</a:t>
            </a:r>
          </a:p>
        </p:txBody>
      </p:sp>
      <p:sp>
        <p:nvSpPr>
          <p:cNvPr id="48137" name="Oval 11"/>
          <p:cNvSpPr>
            <a:spLocks noChangeArrowheads="1"/>
          </p:cNvSpPr>
          <p:nvPr/>
        </p:nvSpPr>
        <p:spPr bwMode="auto">
          <a:xfrm rot="-2407827">
            <a:off x="655638" y="4778375"/>
            <a:ext cx="819150" cy="449263"/>
          </a:xfrm>
          <a:prstGeom prst="ellipse">
            <a:avLst/>
          </a:prstGeom>
          <a:solidFill>
            <a:srgbClr val="FF9999"/>
          </a:solidFill>
          <a:ln w="9525">
            <a:noFill/>
            <a:round/>
            <a:headEnd/>
            <a:tailEnd/>
          </a:ln>
        </p:spPr>
        <p:txBody>
          <a:bodyPr wrap="none" anchor="ctr"/>
          <a:lstStyle/>
          <a:p>
            <a:endParaRPr kumimoji="0" lang="zh-TW" altLang="en-US"/>
          </a:p>
        </p:txBody>
      </p:sp>
      <p:sp>
        <p:nvSpPr>
          <p:cNvPr id="452620" name="Text Box 12"/>
          <p:cNvSpPr txBox="1">
            <a:spLocks noChangeArrowheads="1"/>
          </p:cNvSpPr>
          <p:nvPr/>
        </p:nvSpPr>
        <p:spPr bwMode="auto">
          <a:xfrm>
            <a:off x="703263" y="4635500"/>
            <a:ext cx="431800" cy="641350"/>
          </a:xfrm>
          <a:prstGeom prst="rect">
            <a:avLst/>
          </a:prstGeom>
          <a:noFill/>
          <a:ln>
            <a:noFill/>
          </a:ln>
          <a:effectLst/>
          <a:extLst/>
        </p:spPr>
        <p:txBody>
          <a:bodyPr>
            <a:spAutoFit/>
          </a:bodyPr>
          <a:lstStyle/>
          <a:p>
            <a:pPr>
              <a:spcBef>
                <a:spcPct val="50000"/>
              </a:spcBef>
              <a:defRPr/>
            </a:pPr>
            <a:r>
              <a:rPr lang="en-US" altLang="zh-TW" sz="3600">
                <a:effectLst>
                  <a:outerShdw blurRad="38100" dist="38100" dir="2700000" algn="tl">
                    <a:srgbClr val="C0C0C0"/>
                  </a:outerShdw>
                </a:effectLst>
                <a:ea typeface="新細明體" pitchFamily="18" charset="-120"/>
              </a:rPr>
              <a:t>3</a:t>
            </a:r>
          </a:p>
        </p:txBody>
      </p:sp>
      <p:sp>
        <p:nvSpPr>
          <p:cNvPr id="48139" name="Text Box 13"/>
          <p:cNvSpPr txBox="1">
            <a:spLocks noChangeArrowheads="1"/>
          </p:cNvSpPr>
          <p:nvPr/>
        </p:nvSpPr>
        <p:spPr bwMode="auto">
          <a:xfrm>
            <a:off x="990600" y="4778375"/>
            <a:ext cx="7561263" cy="1603375"/>
          </a:xfrm>
          <a:prstGeom prst="rect">
            <a:avLst/>
          </a:prstGeom>
          <a:noFill/>
          <a:ln w="9525">
            <a:solidFill>
              <a:srgbClr val="5F5F5F"/>
            </a:solidFill>
            <a:miter lim="800000"/>
            <a:headEnd/>
            <a:tailEnd/>
          </a:ln>
        </p:spPr>
        <p:txBody>
          <a:bodyPr/>
          <a:lstStyle/>
          <a:p>
            <a:pPr>
              <a:spcBef>
                <a:spcPct val="50000"/>
              </a:spcBef>
            </a:pPr>
            <a:r>
              <a:rPr kumimoji="0" lang="zh-TW" altLang="en-US" sz="2200" b="1">
                <a:latin typeface="新細明體" charset="-120"/>
              </a:rPr>
              <a:t>勞工保險被保險人職業傷害或職業病之認定，悉依據「勞工保險被保險人因執行職務而致傷病審查準則」及勞工保險職業病種類表暨增列勞工保險職業病種類之規定辦理。</a:t>
            </a:r>
            <a:r>
              <a:rPr kumimoji="0" lang="zh-TW" altLang="en-US" sz="2000" b="1">
                <a:solidFill>
                  <a:srgbClr val="990000"/>
                </a:solidFill>
                <a:latin typeface="新細明體" charset="-120"/>
              </a:rPr>
              <a:t>（ 勞保條例第</a:t>
            </a:r>
            <a:r>
              <a:rPr kumimoji="0" lang="en-US" altLang="zh-TW" sz="2000" b="1">
                <a:solidFill>
                  <a:srgbClr val="990000"/>
                </a:solidFill>
                <a:latin typeface="新細明體" charset="-120"/>
              </a:rPr>
              <a:t>34</a:t>
            </a:r>
            <a:r>
              <a:rPr kumimoji="0" lang="zh-TW" altLang="en-US" sz="2000" b="1">
                <a:solidFill>
                  <a:srgbClr val="990000"/>
                </a:solidFill>
                <a:latin typeface="新細明體" charset="-120"/>
              </a:rPr>
              <a:t>條）</a:t>
            </a:r>
            <a:r>
              <a:rPr kumimoji="0" lang="zh-TW" altLang="en-US" sz="2000" b="1">
                <a:latin typeface="新細明體" charset="-120"/>
              </a:rPr>
              <a:t> </a:t>
            </a:r>
          </a:p>
        </p:txBody>
      </p:sp>
      <p:sp>
        <p:nvSpPr>
          <p:cNvPr id="48140" name="Text Box 14"/>
          <p:cNvSpPr txBox="1">
            <a:spLocks noChangeArrowheads="1"/>
          </p:cNvSpPr>
          <p:nvPr/>
        </p:nvSpPr>
        <p:spPr bwMode="auto">
          <a:xfrm>
            <a:off x="1009650" y="3228975"/>
            <a:ext cx="7559675" cy="1441450"/>
          </a:xfrm>
          <a:prstGeom prst="rect">
            <a:avLst/>
          </a:prstGeom>
          <a:noFill/>
          <a:ln w="9525">
            <a:solidFill>
              <a:srgbClr val="5F5F5F"/>
            </a:solidFill>
            <a:miter lim="800000"/>
            <a:headEnd/>
            <a:tailEnd/>
          </a:ln>
        </p:spPr>
        <p:txBody>
          <a:bodyPr/>
          <a:lstStyle/>
          <a:p>
            <a:pPr>
              <a:spcBef>
                <a:spcPct val="50000"/>
              </a:spcBef>
            </a:pPr>
            <a:r>
              <a:rPr lang="zh-TW" altLang="en-US" sz="2200" b="1">
                <a:latin typeface="新細明體" charset="-120"/>
              </a:rPr>
              <a:t>被保險人在保險有效期間所發生傷病事故，於保險效力停止後</a:t>
            </a:r>
            <a:r>
              <a:rPr lang="en-US" altLang="zh-TW" sz="2200" b="1">
                <a:latin typeface="新細明體" charset="-120"/>
              </a:rPr>
              <a:t>1</a:t>
            </a:r>
            <a:r>
              <a:rPr lang="zh-TW" altLang="en-US" sz="2200" b="1">
                <a:latin typeface="新細明體" charset="-120"/>
              </a:rPr>
              <a:t>年內，得請領同一傷病及其引起之疾病之傷病、失能、死亡或職災醫療給付 。 </a:t>
            </a:r>
            <a:r>
              <a:rPr lang="zh-TW" altLang="en-US" sz="2000" b="1">
                <a:solidFill>
                  <a:srgbClr val="990000"/>
                </a:solidFill>
                <a:latin typeface="新細明體" charset="-120"/>
              </a:rPr>
              <a:t>（ 勞保條例第</a:t>
            </a:r>
            <a:r>
              <a:rPr lang="en-US" altLang="zh-TW" sz="2000" b="1">
                <a:solidFill>
                  <a:srgbClr val="990000"/>
                </a:solidFill>
                <a:latin typeface="新細明體" charset="-120"/>
              </a:rPr>
              <a:t>20</a:t>
            </a:r>
            <a:r>
              <a:rPr lang="zh-TW" altLang="en-US" sz="2000" b="1">
                <a:solidFill>
                  <a:srgbClr val="990000"/>
                </a:solidFill>
                <a:latin typeface="新細明體" charset="-120"/>
              </a:rPr>
              <a:t>條第</a:t>
            </a:r>
            <a:r>
              <a:rPr lang="en-US" altLang="zh-TW" sz="2000" b="1">
                <a:solidFill>
                  <a:srgbClr val="990000"/>
                </a:solidFill>
                <a:latin typeface="新細明體" charset="-120"/>
              </a:rPr>
              <a:t>1</a:t>
            </a:r>
            <a:r>
              <a:rPr lang="zh-TW" altLang="en-US" sz="2000" b="1">
                <a:solidFill>
                  <a:srgbClr val="990000"/>
                </a:solidFill>
                <a:latin typeface="新細明體" charset="-120"/>
              </a:rPr>
              <a:t>項）</a:t>
            </a:r>
            <a:r>
              <a:rPr lang="zh-TW" altLang="en-US" sz="2000" b="1">
                <a:solidFill>
                  <a:srgbClr val="9900CC"/>
                </a:solidFill>
                <a:latin typeface="新細明體" charset="-120"/>
              </a:rPr>
              <a:t> </a:t>
            </a:r>
          </a:p>
        </p:txBody>
      </p:sp>
      <p:sp>
        <p:nvSpPr>
          <p:cNvPr id="48141" name="Text Box 15"/>
          <p:cNvSpPr txBox="1">
            <a:spLocks noChangeArrowheads="1"/>
          </p:cNvSpPr>
          <p:nvPr/>
        </p:nvSpPr>
        <p:spPr bwMode="auto">
          <a:xfrm>
            <a:off x="1042988" y="1700213"/>
            <a:ext cx="7513637" cy="1169987"/>
          </a:xfrm>
          <a:prstGeom prst="rect">
            <a:avLst/>
          </a:prstGeom>
          <a:noFill/>
          <a:ln w="9525">
            <a:solidFill>
              <a:srgbClr val="5F5F5F"/>
            </a:solidFill>
            <a:miter lim="800000"/>
            <a:headEnd/>
            <a:tailEnd/>
          </a:ln>
        </p:spPr>
        <p:txBody>
          <a:bodyPr>
            <a:spAutoFit/>
          </a:bodyPr>
          <a:lstStyle/>
          <a:p>
            <a:pPr>
              <a:spcBef>
                <a:spcPct val="50000"/>
              </a:spcBef>
            </a:pPr>
            <a:r>
              <a:rPr lang="zh-TW" altLang="en-US" sz="2400" b="1">
                <a:latin typeface="新細明體" charset="-120"/>
              </a:rPr>
              <a:t>被保險人於保險效力開始後停止前</a:t>
            </a:r>
            <a:r>
              <a:rPr lang="zh-TW" altLang="en-US" sz="2400" b="1">
                <a:latin typeface="標楷體" pitchFamily="65" charset="-120"/>
                <a:ea typeface="標楷體" pitchFamily="65" charset="-120"/>
              </a:rPr>
              <a:t>，</a:t>
            </a:r>
            <a:r>
              <a:rPr lang="zh-TW" altLang="en-US" sz="2400" b="1">
                <a:latin typeface="新細明體" charset="-120"/>
              </a:rPr>
              <a:t>發生保險事故者，被保險人或其受益人得依本條例規定，請領保險給付 </a:t>
            </a:r>
            <a:r>
              <a:rPr lang="zh-TW" altLang="en-US" sz="2200" b="1">
                <a:latin typeface="新細明體" charset="-120"/>
              </a:rPr>
              <a:t>。</a:t>
            </a:r>
            <a:r>
              <a:rPr lang="zh-TW" altLang="en-US" sz="2000" b="1">
                <a:solidFill>
                  <a:srgbClr val="990000"/>
                </a:solidFill>
                <a:latin typeface="新細明體" charset="-120"/>
              </a:rPr>
              <a:t>（勞保條例第</a:t>
            </a:r>
            <a:r>
              <a:rPr lang="en-US" altLang="zh-TW" sz="2000" b="1">
                <a:solidFill>
                  <a:srgbClr val="990000"/>
                </a:solidFill>
                <a:latin typeface="新細明體" charset="-120"/>
              </a:rPr>
              <a:t>19</a:t>
            </a:r>
            <a:r>
              <a:rPr lang="zh-TW" altLang="en-US" sz="2000" b="1">
                <a:solidFill>
                  <a:srgbClr val="990000"/>
                </a:solidFill>
                <a:latin typeface="新細明體" charset="-120"/>
              </a:rPr>
              <a:t>條第</a:t>
            </a:r>
            <a:r>
              <a:rPr lang="en-US" altLang="zh-TW" sz="2000" b="1">
                <a:solidFill>
                  <a:srgbClr val="990000"/>
                </a:solidFill>
                <a:latin typeface="新細明體" charset="-120"/>
              </a:rPr>
              <a:t>1</a:t>
            </a:r>
            <a:r>
              <a:rPr lang="zh-TW" altLang="en-US" sz="2000" b="1">
                <a:solidFill>
                  <a:srgbClr val="990000"/>
                </a:solidFill>
                <a:latin typeface="新細明體" charset="-120"/>
              </a:rPr>
              <a:t>項）</a:t>
            </a:r>
            <a:r>
              <a:rPr lang="zh-TW" altLang="en-US" sz="2200" b="1">
                <a:latin typeface="新細明體" charset="-12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5"/>
          <p:cNvSpPr>
            <a:spLocks noGrp="1"/>
          </p:cNvSpPr>
          <p:nvPr>
            <p:ph type="sldNum" sz="quarter" idx="12"/>
          </p:nvPr>
        </p:nvSpPr>
        <p:spPr>
          <a:noFill/>
        </p:spPr>
        <p:txBody>
          <a:bodyPr/>
          <a:lstStyle/>
          <a:p>
            <a:fld id="{9EB5A8CB-6500-4672-AD44-7F6995E43787}" type="slidenum">
              <a:rPr lang="en-US" altLang="zh-TW" smtClean="0"/>
              <a:pPr/>
              <a:t>42</a:t>
            </a:fld>
            <a:endParaRPr lang="en-US" altLang="zh-TW" smtClean="0"/>
          </a:p>
        </p:txBody>
      </p:sp>
      <p:sp>
        <p:nvSpPr>
          <p:cNvPr id="49155" name="Rectangle 2"/>
          <p:cNvSpPr>
            <a:spLocks noChangeArrowheads="1"/>
          </p:cNvSpPr>
          <p:nvPr/>
        </p:nvSpPr>
        <p:spPr bwMode="auto">
          <a:xfrm>
            <a:off x="1676400" y="2362200"/>
            <a:ext cx="2667000" cy="990600"/>
          </a:xfrm>
          <a:prstGeom prst="rect">
            <a:avLst/>
          </a:prstGeom>
          <a:noFill/>
          <a:ln w="9525">
            <a:noFill/>
            <a:miter lim="800000"/>
            <a:headEnd/>
            <a:tailEnd/>
          </a:ln>
        </p:spPr>
        <p:txBody>
          <a:bodyPr wrap="none" anchor="ctr"/>
          <a:lstStyle/>
          <a:p>
            <a:endParaRPr kumimoji="0" lang="zh-TW" altLang="en-US"/>
          </a:p>
        </p:txBody>
      </p:sp>
      <p:sp>
        <p:nvSpPr>
          <p:cNvPr id="49156" name="AutoShape 5"/>
          <p:cNvSpPr>
            <a:spLocks noChangeArrowheads="1"/>
          </p:cNvSpPr>
          <p:nvPr/>
        </p:nvSpPr>
        <p:spPr bwMode="auto">
          <a:xfrm>
            <a:off x="468313" y="1989138"/>
            <a:ext cx="8280400" cy="3600450"/>
          </a:xfrm>
          <a:prstGeom prst="roundRect">
            <a:avLst>
              <a:gd name="adj" fmla="val 16667"/>
            </a:avLst>
          </a:prstGeom>
          <a:noFill/>
          <a:ln w="9525">
            <a:solidFill>
              <a:srgbClr val="5F5F5F"/>
            </a:solidFill>
            <a:round/>
            <a:headEnd/>
            <a:tailEnd/>
          </a:ln>
        </p:spPr>
        <p:txBody>
          <a:bodyPr tIns="0" anchor="ctr"/>
          <a:lstStyle/>
          <a:p>
            <a:pPr marL="266700" indent="-266700">
              <a:spcBef>
                <a:spcPct val="25000"/>
              </a:spcBef>
            </a:pPr>
            <a:r>
              <a:rPr lang="en-US" altLang="zh-TW" sz="2200" b="1">
                <a:solidFill>
                  <a:srgbClr val="000066"/>
                </a:solidFill>
                <a:latin typeface="新細明體" charset="-120"/>
                <a:sym typeface="Webdings" pitchFamily="18" charset="2"/>
              </a:rPr>
              <a:t></a:t>
            </a:r>
            <a:r>
              <a:rPr lang="zh-TW" altLang="en-US" sz="2200" b="1">
                <a:solidFill>
                  <a:srgbClr val="CC0000"/>
                </a:solidFill>
                <a:latin typeface="新細明體" charset="-120"/>
                <a:sym typeface="Webdings" pitchFamily="18" charset="2"/>
              </a:rPr>
              <a:t>三種</a:t>
            </a:r>
            <a:r>
              <a:rPr lang="zh-TW" altLang="en-US" sz="2200" b="1">
                <a:solidFill>
                  <a:srgbClr val="CC0000"/>
                </a:solidFill>
                <a:latin typeface="新細明體" charset="-120"/>
              </a:rPr>
              <a:t>年金給付及老年一次金：</a:t>
            </a:r>
            <a:r>
              <a:rPr lang="zh-TW" altLang="en-US" sz="2200" b="1">
                <a:solidFill>
                  <a:srgbClr val="000066"/>
                </a:solidFill>
                <a:latin typeface="新細明體" charset="-120"/>
              </a:rPr>
              <a:t>加保期間最高</a:t>
            </a:r>
            <a:r>
              <a:rPr lang="en-US" altLang="zh-TW" sz="2200" b="1">
                <a:solidFill>
                  <a:srgbClr val="000066"/>
                </a:solidFill>
                <a:latin typeface="新細明體" charset="-120"/>
              </a:rPr>
              <a:t>60</a:t>
            </a:r>
            <a:r>
              <a:rPr lang="zh-TW" altLang="en-US" sz="2200" b="1">
                <a:solidFill>
                  <a:srgbClr val="000066"/>
                </a:solidFill>
                <a:latin typeface="新細明體" charset="-120"/>
              </a:rPr>
              <a:t>個月之平均。</a:t>
            </a:r>
          </a:p>
          <a:p>
            <a:pPr marL="266700" indent="-266700">
              <a:spcBef>
                <a:spcPct val="25000"/>
              </a:spcBef>
            </a:pPr>
            <a:r>
              <a:rPr lang="zh-TW" altLang="en-US" sz="2200" b="1">
                <a:solidFill>
                  <a:srgbClr val="000066"/>
                </a:solidFill>
                <a:latin typeface="新細明體" charset="-120"/>
                <a:sym typeface="Webdings" pitchFamily="18" charset="2"/>
              </a:rPr>
              <a:t></a:t>
            </a:r>
            <a:r>
              <a:rPr lang="zh-TW" altLang="en-US" sz="2200" b="1">
                <a:solidFill>
                  <a:srgbClr val="CC0000"/>
                </a:solidFill>
                <a:latin typeface="新細明體" charset="-120"/>
                <a:sym typeface="Webdings" pitchFamily="18" charset="2"/>
              </a:rPr>
              <a:t>一次請領老年給付：</a:t>
            </a:r>
            <a:r>
              <a:rPr lang="zh-TW" altLang="en-US" sz="2200" b="1">
                <a:solidFill>
                  <a:srgbClr val="000066"/>
                </a:solidFill>
                <a:latin typeface="新細明體" charset="-120"/>
              </a:rPr>
              <a:t>退保之當月起前</a:t>
            </a:r>
            <a:r>
              <a:rPr lang="en-US" altLang="zh-TW" sz="2200" b="1">
                <a:solidFill>
                  <a:srgbClr val="000066"/>
                </a:solidFill>
                <a:latin typeface="新細明體" charset="-120"/>
              </a:rPr>
              <a:t>3</a:t>
            </a:r>
            <a:r>
              <a:rPr lang="zh-TW" altLang="en-US" sz="2200" b="1">
                <a:solidFill>
                  <a:srgbClr val="000066"/>
                </a:solidFill>
                <a:latin typeface="新細明體" charset="-120"/>
              </a:rPr>
              <a:t>年之平均</a:t>
            </a:r>
            <a:r>
              <a:rPr lang="zh-TW" altLang="zh-TW" sz="2200" b="1">
                <a:solidFill>
                  <a:srgbClr val="000066"/>
                </a:solidFill>
                <a:latin typeface="新細明體" charset="-120"/>
              </a:rPr>
              <a:t>。</a:t>
            </a:r>
            <a:r>
              <a:rPr lang="zh-TW" altLang="en-US" sz="2200" b="1">
                <a:solidFill>
                  <a:srgbClr val="000066"/>
                </a:solidFill>
                <a:latin typeface="新細明體" charset="-120"/>
              </a:rPr>
              <a:t> </a:t>
            </a:r>
          </a:p>
          <a:p>
            <a:pPr marL="266700" indent="-266700">
              <a:spcBef>
                <a:spcPct val="25000"/>
              </a:spcBef>
            </a:pPr>
            <a:r>
              <a:rPr lang="zh-TW" altLang="en-US" sz="2200" b="1">
                <a:solidFill>
                  <a:srgbClr val="000066"/>
                </a:solidFill>
                <a:latin typeface="新細明體" charset="-120"/>
                <a:sym typeface="Webdings" pitchFamily="18" charset="2"/>
              </a:rPr>
              <a:t></a:t>
            </a:r>
            <a:r>
              <a:rPr lang="zh-TW" altLang="en-US" sz="2200" b="1">
                <a:solidFill>
                  <a:srgbClr val="CC0000"/>
                </a:solidFill>
                <a:latin typeface="新細明體" charset="-120"/>
                <a:sym typeface="Webdings" pitchFamily="18" charset="2"/>
              </a:rPr>
              <a:t>其他現金給付：</a:t>
            </a:r>
            <a:r>
              <a:rPr lang="zh-TW" altLang="en-US" sz="2200" b="1">
                <a:solidFill>
                  <a:srgbClr val="000066"/>
                </a:solidFill>
                <a:latin typeface="新細明體" charset="-120"/>
              </a:rPr>
              <a:t>發生保險事故之當月起前</a:t>
            </a:r>
            <a:r>
              <a:rPr lang="en-US" altLang="zh-TW" sz="2200" b="1">
                <a:solidFill>
                  <a:srgbClr val="000066"/>
                </a:solidFill>
                <a:latin typeface="新細明體" charset="-120"/>
              </a:rPr>
              <a:t>6</a:t>
            </a:r>
            <a:r>
              <a:rPr lang="zh-TW" altLang="en-US" sz="2200" b="1">
                <a:solidFill>
                  <a:srgbClr val="000066"/>
                </a:solidFill>
                <a:latin typeface="新細明體" charset="-120"/>
              </a:rPr>
              <a:t>個月之平均。</a:t>
            </a:r>
          </a:p>
          <a:p>
            <a:pPr marL="266700" indent="-266700">
              <a:spcBef>
                <a:spcPct val="25000"/>
              </a:spcBef>
            </a:pPr>
            <a:r>
              <a:rPr lang="zh-TW" altLang="en-US" sz="2200" b="1">
                <a:solidFill>
                  <a:srgbClr val="000066"/>
                </a:solidFill>
                <a:latin typeface="新細明體" charset="-120"/>
                <a:sym typeface="Webdings" pitchFamily="18" charset="2"/>
              </a:rPr>
              <a:t></a:t>
            </a:r>
            <a:r>
              <a:rPr lang="zh-TW" altLang="en-US" sz="2200" b="1">
                <a:solidFill>
                  <a:srgbClr val="CC0000"/>
                </a:solidFill>
                <a:latin typeface="新細明體" charset="-120"/>
              </a:rPr>
              <a:t>同時受僱</a:t>
            </a:r>
            <a:r>
              <a:rPr lang="en-US" altLang="zh-TW" sz="2200" b="1">
                <a:solidFill>
                  <a:srgbClr val="CC0000"/>
                </a:solidFill>
                <a:latin typeface="新細明體" charset="-120"/>
              </a:rPr>
              <a:t>2</a:t>
            </a:r>
            <a:r>
              <a:rPr lang="zh-TW" altLang="en-US" sz="2200" b="1">
                <a:solidFill>
                  <a:srgbClr val="CC0000"/>
                </a:solidFill>
                <a:latin typeface="新細明體" charset="-120"/>
              </a:rPr>
              <a:t>個以上投保單位</a:t>
            </a:r>
            <a:r>
              <a:rPr lang="zh-TW" altLang="en-US" sz="2200" b="1">
                <a:solidFill>
                  <a:srgbClr val="000066"/>
                </a:solidFill>
                <a:latin typeface="新細明體" charset="-120"/>
              </a:rPr>
              <a:t> </a:t>
            </a:r>
            <a:r>
              <a:rPr lang="zh-TW" altLang="en-US" sz="2200" b="1">
                <a:solidFill>
                  <a:srgbClr val="CC0000"/>
                </a:solidFill>
                <a:latin typeface="新細明體" charset="-120"/>
                <a:sym typeface="Arial Unicode MS" pitchFamily="34" charset="-120"/>
              </a:rPr>
              <a:t>：</a:t>
            </a:r>
            <a:r>
              <a:rPr lang="zh-TW" altLang="en-US" sz="2200" b="1">
                <a:solidFill>
                  <a:srgbClr val="000066"/>
                </a:solidFill>
                <a:latin typeface="新細明體" charset="-120"/>
                <a:sym typeface="Arial Unicode MS" pitchFamily="34" charset="-120"/>
              </a:rPr>
              <a:t>普通事故保險給付之月投保薪資得合併計算，不得超過最高等級。</a:t>
            </a:r>
            <a:r>
              <a:rPr lang="zh-TW" altLang="en-US" sz="2200" b="1">
                <a:solidFill>
                  <a:srgbClr val="000066"/>
                </a:solidFill>
                <a:latin typeface="新細明體" charset="-120"/>
              </a:rPr>
              <a:t>但連續加保未滿</a:t>
            </a:r>
            <a:r>
              <a:rPr lang="en-US" altLang="zh-TW" sz="2200" b="1">
                <a:solidFill>
                  <a:srgbClr val="000066"/>
                </a:solidFill>
                <a:latin typeface="新細明體" charset="-120"/>
              </a:rPr>
              <a:t>30</a:t>
            </a:r>
            <a:r>
              <a:rPr lang="zh-TW" altLang="en-US" sz="2200" b="1">
                <a:solidFill>
                  <a:srgbClr val="000066"/>
                </a:solidFill>
                <a:latin typeface="新細明體" charset="-120"/>
              </a:rPr>
              <a:t>日者，不予合併計算 。</a:t>
            </a:r>
          </a:p>
          <a:p>
            <a:pPr marL="266700" indent="-266700">
              <a:spcBef>
                <a:spcPct val="25000"/>
              </a:spcBef>
            </a:pPr>
            <a:r>
              <a:rPr lang="zh-TW" altLang="en-US" sz="2200" b="1">
                <a:solidFill>
                  <a:srgbClr val="000066"/>
                </a:solidFill>
                <a:latin typeface="新細明體" charset="-120"/>
                <a:sym typeface="Webdings" pitchFamily="18" charset="2"/>
              </a:rPr>
              <a:t></a:t>
            </a:r>
            <a:r>
              <a:rPr lang="zh-TW" altLang="en-US" sz="2200" b="1">
                <a:solidFill>
                  <a:srgbClr val="CC0000"/>
                </a:solidFill>
                <a:latin typeface="新細明體" charset="-120"/>
                <a:sym typeface="Webdings" pitchFamily="18" charset="2"/>
              </a:rPr>
              <a:t>同月份有</a:t>
            </a:r>
            <a:r>
              <a:rPr lang="en-US" altLang="zh-TW" sz="2200" b="1">
                <a:solidFill>
                  <a:srgbClr val="CC0000"/>
                </a:solidFill>
                <a:latin typeface="新細明體" charset="-120"/>
                <a:sym typeface="Webdings" pitchFamily="18" charset="2"/>
              </a:rPr>
              <a:t>2</a:t>
            </a:r>
            <a:r>
              <a:rPr lang="zh-TW" altLang="en-US" sz="2200" b="1">
                <a:solidFill>
                  <a:srgbClr val="CC0000"/>
                </a:solidFill>
                <a:latin typeface="新細明體" charset="-120"/>
                <a:sym typeface="Webdings" pitchFamily="18" charset="2"/>
              </a:rPr>
              <a:t>個以上投保薪資：</a:t>
            </a:r>
            <a:r>
              <a:rPr lang="zh-TW" altLang="en-US" sz="2200" b="1">
                <a:solidFill>
                  <a:srgbClr val="000066"/>
                </a:solidFill>
                <a:latin typeface="新細明體" charset="-120"/>
                <a:sym typeface="Webdings" pitchFamily="18" charset="2"/>
              </a:rPr>
              <a:t>除前述規定外，以最高者為準。</a:t>
            </a:r>
          </a:p>
        </p:txBody>
      </p:sp>
      <p:grpSp>
        <p:nvGrpSpPr>
          <p:cNvPr id="49157" name="Group 6"/>
          <p:cNvGrpSpPr>
            <a:grpSpLocks/>
          </p:cNvGrpSpPr>
          <p:nvPr/>
        </p:nvGrpSpPr>
        <p:grpSpPr bwMode="auto">
          <a:xfrm>
            <a:off x="0" y="0"/>
            <a:ext cx="9144000" cy="765175"/>
            <a:chOff x="0" y="0"/>
            <a:chExt cx="5760" cy="482"/>
          </a:xfrm>
        </p:grpSpPr>
        <p:sp>
          <p:nvSpPr>
            <p:cNvPr id="49159" name="Text Box 7"/>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ea typeface="標楷體" pitchFamily="65" charset="-120"/>
                </a:rPr>
                <a:t>勞保給付通則</a:t>
              </a:r>
            </a:p>
          </p:txBody>
        </p:sp>
        <p:sp>
          <p:nvSpPr>
            <p:cNvPr id="49160" name="Line 8"/>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49161" name="Line 9"/>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
        <p:nvSpPr>
          <p:cNvPr id="49158" name="Rectangle 2"/>
          <p:cNvSpPr>
            <a:spLocks noChangeArrowheads="1"/>
          </p:cNvSpPr>
          <p:nvPr/>
        </p:nvSpPr>
        <p:spPr bwMode="auto">
          <a:xfrm>
            <a:off x="539750" y="1125538"/>
            <a:ext cx="4752975" cy="574675"/>
          </a:xfrm>
          <a:prstGeom prst="rect">
            <a:avLst/>
          </a:prstGeom>
          <a:solidFill>
            <a:srgbClr val="009999"/>
          </a:solidFill>
          <a:ln w="9525">
            <a:noFill/>
            <a:miter lim="800000"/>
            <a:headEnd/>
            <a:tailEnd/>
          </a:ln>
        </p:spPr>
        <p:txBody>
          <a:bodyPr anchor="ctr"/>
          <a:lstStyle/>
          <a:p>
            <a:pPr marL="715963" indent="-715963" algn="ctr">
              <a:lnSpc>
                <a:spcPct val="110000"/>
              </a:lnSpc>
              <a:spcBef>
                <a:spcPct val="100000"/>
              </a:spcBef>
              <a:buClr>
                <a:schemeClr val="folHlink"/>
              </a:buClr>
              <a:buSzPct val="90000"/>
              <a:buFont typeface="Wingdings" pitchFamily="2" charset="2"/>
              <a:buNone/>
            </a:pPr>
            <a:r>
              <a:rPr lang="zh-TW" altLang="en-US" sz="2800" b="1">
                <a:solidFill>
                  <a:schemeClr val="bg1"/>
                </a:solidFill>
                <a:latin typeface="新細明體" charset="-120"/>
              </a:rPr>
              <a:t>平均月投保薪資的計算方式</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5"/>
          <p:cNvSpPr>
            <a:spLocks noGrp="1"/>
          </p:cNvSpPr>
          <p:nvPr>
            <p:ph type="sldNum" sz="quarter" idx="12"/>
          </p:nvPr>
        </p:nvSpPr>
        <p:spPr>
          <a:noFill/>
        </p:spPr>
        <p:txBody>
          <a:bodyPr/>
          <a:lstStyle/>
          <a:p>
            <a:fld id="{C2DE276B-61BE-4624-BDDE-9187DAFFE71F}" type="slidenum">
              <a:rPr lang="en-US" altLang="zh-TW" smtClean="0"/>
              <a:pPr/>
              <a:t>43</a:t>
            </a:fld>
            <a:endParaRPr lang="en-US" altLang="zh-TW" smtClean="0"/>
          </a:p>
        </p:txBody>
      </p:sp>
      <p:sp>
        <p:nvSpPr>
          <p:cNvPr id="50179" name="Rectangle 2"/>
          <p:cNvSpPr>
            <a:spLocks noChangeArrowheads="1"/>
          </p:cNvSpPr>
          <p:nvPr/>
        </p:nvSpPr>
        <p:spPr bwMode="auto">
          <a:xfrm>
            <a:off x="971550" y="981075"/>
            <a:ext cx="3240088" cy="576263"/>
          </a:xfrm>
          <a:prstGeom prst="rect">
            <a:avLst/>
          </a:prstGeom>
          <a:solidFill>
            <a:srgbClr val="009999"/>
          </a:solidFill>
          <a:ln w="9525">
            <a:noFill/>
            <a:miter lim="800000"/>
            <a:headEnd/>
            <a:tailEnd/>
          </a:ln>
        </p:spPr>
        <p:txBody>
          <a:bodyPr anchor="ctr"/>
          <a:lstStyle/>
          <a:p>
            <a:pPr>
              <a:buClr>
                <a:srgbClr val="9933FF"/>
              </a:buClr>
              <a:buFont typeface="Wingdings" pitchFamily="2" charset="2"/>
              <a:buNone/>
            </a:pPr>
            <a:r>
              <a:rPr lang="zh-TW" altLang="en-US" sz="2800" b="1">
                <a:solidFill>
                  <a:srgbClr val="FFFFFF"/>
                </a:solidFill>
              </a:rPr>
              <a:t>保險年資計算方式</a:t>
            </a:r>
          </a:p>
        </p:txBody>
      </p:sp>
      <p:sp>
        <p:nvSpPr>
          <p:cNvPr id="50180" name="Rectangle 3"/>
          <p:cNvSpPr>
            <a:spLocks noChangeArrowheads="1"/>
          </p:cNvSpPr>
          <p:nvPr/>
        </p:nvSpPr>
        <p:spPr bwMode="auto">
          <a:xfrm>
            <a:off x="941388" y="1916113"/>
            <a:ext cx="7343775" cy="2160587"/>
          </a:xfrm>
          <a:prstGeom prst="rect">
            <a:avLst/>
          </a:prstGeom>
          <a:solidFill>
            <a:srgbClr val="FFCC99">
              <a:alpha val="59999"/>
            </a:srgbClr>
          </a:solidFill>
          <a:ln w="9525">
            <a:solidFill>
              <a:schemeClr val="tx1"/>
            </a:solidFill>
            <a:miter lim="800000"/>
            <a:headEnd/>
            <a:tailEnd/>
          </a:ln>
        </p:spPr>
        <p:txBody>
          <a:bodyPr anchor="ctr"/>
          <a:lstStyle/>
          <a:p>
            <a:pPr>
              <a:lnSpc>
                <a:spcPct val="110000"/>
              </a:lnSpc>
            </a:pPr>
            <a:r>
              <a:rPr lang="en-US" altLang="zh-TW" sz="2400" b="1">
                <a:solidFill>
                  <a:schemeClr val="accent2"/>
                </a:solidFill>
                <a:latin typeface="新細明體" charset="-120"/>
              </a:rPr>
              <a:t>98.1.1</a:t>
            </a:r>
            <a:r>
              <a:rPr lang="zh-TW" altLang="en-US" sz="2400" b="1">
                <a:solidFill>
                  <a:schemeClr val="accent2"/>
                </a:solidFill>
                <a:latin typeface="新細明體" charset="-120"/>
              </a:rPr>
              <a:t>勞保年金施行後，不論是「三種年金給付」 、 「老年一次金」或「一次請領老年給付」，如保險年資未滿</a:t>
            </a:r>
            <a:r>
              <a:rPr lang="en-US" altLang="zh-TW" sz="2400" b="1">
                <a:solidFill>
                  <a:schemeClr val="accent2"/>
                </a:solidFill>
                <a:latin typeface="新細明體" charset="-120"/>
              </a:rPr>
              <a:t>1</a:t>
            </a:r>
            <a:r>
              <a:rPr lang="zh-TW" altLang="en-US" sz="2400" b="1">
                <a:solidFill>
                  <a:schemeClr val="accent2"/>
                </a:solidFill>
                <a:latin typeface="新細明體" charset="-120"/>
              </a:rPr>
              <a:t>年者，依實際加保月數</a:t>
            </a:r>
            <a:r>
              <a:rPr lang="zh-TW" altLang="en-US" sz="2400" b="1">
                <a:solidFill>
                  <a:srgbClr val="CC3300"/>
                </a:solidFill>
                <a:latin typeface="新細明體" charset="-120"/>
              </a:rPr>
              <a:t>按比例計算</a:t>
            </a:r>
            <a:r>
              <a:rPr lang="zh-TW" altLang="en-US" sz="2400" b="1">
                <a:solidFill>
                  <a:schemeClr val="accent2"/>
                </a:solidFill>
                <a:latin typeface="新細明體" charset="-120"/>
              </a:rPr>
              <a:t>；未滿</a:t>
            </a:r>
            <a:r>
              <a:rPr lang="en-US" altLang="zh-TW" sz="2400" b="1">
                <a:solidFill>
                  <a:schemeClr val="accent2"/>
                </a:solidFill>
                <a:latin typeface="新細明體" charset="-120"/>
              </a:rPr>
              <a:t>30</a:t>
            </a:r>
            <a:r>
              <a:rPr lang="zh-TW" altLang="en-US" sz="2400" b="1">
                <a:solidFill>
                  <a:schemeClr val="accent2"/>
                </a:solidFill>
                <a:latin typeface="新細明體" charset="-120"/>
              </a:rPr>
              <a:t>日者，以</a:t>
            </a:r>
            <a:r>
              <a:rPr lang="en-US" altLang="zh-TW" sz="2400" b="1">
                <a:solidFill>
                  <a:schemeClr val="accent2"/>
                </a:solidFill>
                <a:latin typeface="新細明體" charset="-120"/>
              </a:rPr>
              <a:t>1</a:t>
            </a:r>
            <a:r>
              <a:rPr lang="zh-TW" altLang="en-US" sz="2400" b="1">
                <a:solidFill>
                  <a:schemeClr val="accent2"/>
                </a:solidFill>
                <a:latin typeface="新細明體" charset="-120"/>
              </a:rPr>
              <a:t>個月計算（計算至小數第</a:t>
            </a:r>
            <a:r>
              <a:rPr lang="en-US" altLang="zh-TW" sz="2400" b="1">
                <a:solidFill>
                  <a:schemeClr val="accent2"/>
                </a:solidFill>
                <a:latin typeface="新細明體" charset="-120"/>
              </a:rPr>
              <a:t>2</a:t>
            </a:r>
            <a:r>
              <a:rPr lang="zh-TW" altLang="en-US" sz="2400" b="1">
                <a:solidFill>
                  <a:schemeClr val="accent2"/>
                </a:solidFill>
                <a:latin typeface="新細明體" charset="-120"/>
              </a:rPr>
              <a:t>位，第</a:t>
            </a:r>
            <a:r>
              <a:rPr lang="en-US" altLang="zh-TW" sz="2400" b="1">
                <a:solidFill>
                  <a:schemeClr val="accent2"/>
                </a:solidFill>
                <a:latin typeface="新細明體" charset="-120"/>
              </a:rPr>
              <a:t>3</a:t>
            </a:r>
            <a:r>
              <a:rPr lang="zh-TW" altLang="en-US" sz="2400" b="1">
                <a:solidFill>
                  <a:schemeClr val="accent2"/>
                </a:solidFill>
                <a:latin typeface="新細明體" charset="-120"/>
              </a:rPr>
              <a:t>位四捨五入）。</a:t>
            </a:r>
          </a:p>
        </p:txBody>
      </p:sp>
      <p:grpSp>
        <p:nvGrpSpPr>
          <p:cNvPr id="50181" name="Group 5"/>
          <p:cNvGrpSpPr>
            <a:grpSpLocks/>
          </p:cNvGrpSpPr>
          <p:nvPr/>
        </p:nvGrpSpPr>
        <p:grpSpPr bwMode="auto">
          <a:xfrm>
            <a:off x="0" y="0"/>
            <a:ext cx="9144000" cy="765175"/>
            <a:chOff x="0" y="0"/>
            <a:chExt cx="5760" cy="482"/>
          </a:xfrm>
        </p:grpSpPr>
        <p:sp>
          <p:nvSpPr>
            <p:cNvPr id="50183" name="Text Box 6"/>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ea typeface="標楷體" pitchFamily="65" charset="-120"/>
                </a:rPr>
                <a:t>勞保給付通則</a:t>
              </a:r>
            </a:p>
          </p:txBody>
        </p:sp>
        <p:sp>
          <p:nvSpPr>
            <p:cNvPr id="50184" name="Line 7"/>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50185" name="Line 8"/>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
        <p:nvSpPr>
          <p:cNvPr id="50182" name="Rectangle 8"/>
          <p:cNvSpPr>
            <a:spLocks noChangeArrowheads="1"/>
          </p:cNvSpPr>
          <p:nvPr/>
        </p:nvSpPr>
        <p:spPr bwMode="auto">
          <a:xfrm>
            <a:off x="1258888" y="4437063"/>
            <a:ext cx="6481762" cy="1152525"/>
          </a:xfrm>
          <a:prstGeom prst="rect">
            <a:avLst/>
          </a:prstGeom>
          <a:gradFill rotWithShape="1">
            <a:gsLst>
              <a:gs pos="0">
                <a:srgbClr val="669900">
                  <a:alpha val="46001"/>
                </a:srgbClr>
              </a:gs>
              <a:gs pos="100000">
                <a:srgbClr val="E2EBCE"/>
              </a:gs>
            </a:gsLst>
            <a:lin ang="5400000" scaled="1"/>
          </a:gradFill>
          <a:ln w="9525">
            <a:solidFill>
              <a:srgbClr val="006600"/>
            </a:solidFill>
            <a:miter lim="800000"/>
            <a:headEnd/>
            <a:tailEnd/>
          </a:ln>
        </p:spPr>
        <p:txBody>
          <a:bodyPr anchor="ctr"/>
          <a:lstStyle/>
          <a:p>
            <a:pPr>
              <a:lnSpc>
                <a:spcPct val="110000"/>
              </a:lnSpc>
            </a:pPr>
            <a:r>
              <a:rPr kumimoji="0" lang="zh-TW" altLang="en-US" sz="2600" b="1">
                <a:solidFill>
                  <a:srgbClr val="000066"/>
                </a:solidFill>
                <a:latin typeface="新細明體" charset="-120"/>
              </a:rPr>
              <a:t>例如：實際投保年資</a:t>
            </a:r>
            <a:r>
              <a:rPr kumimoji="0" lang="en-US" altLang="zh-TW" sz="2600" b="1">
                <a:solidFill>
                  <a:srgbClr val="000066"/>
                </a:solidFill>
                <a:latin typeface="新細明體" charset="-120"/>
              </a:rPr>
              <a:t>16</a:t>
            </a:r>
            <a:r>
              <a:rPr kumimoji="0" lang="zh-TW" altLang="en-US" sz="2600" b="1">
                <a:solidFill>
                  <a:srgbClr val="000066"/>
                </a:solidFill>
                <a:latin typeface="新細明體" charset="-120"/>
              </a:rPr>
              <a:t>年</a:t>
            </a:r>
            <a:r>
              <a:rPr kumimoji="0" lang="en-US" altLang="zh-TW" sz="2600" b="1">
                <a:solidFill>
                  <a:srgbClr val="000066"/>
                </a:solidFill>
                <a:latin typeface="新細明體" charset="-120"/>
              </a:rPr>
              <a:t>3</a:t>
            </a:r>
            <a:r>
              <a:rPr kumimoji="0" lang="zh-TW" altLang="en-US" sz="2600" b="1">
                <a:solidFill>
                  <a:srgbClr val="000066"/>
                </a:solidFill>
                <a:latin typeface="新細明體" charset="-120"/>
              </a:rPr>
              <a:t>個月</a:t>
            </a:r>
            <a:r>
              <a:rPr kumimoji="0" lang="en-US" altLang="zh-TW" sz="2600" b="1">
                <a:solidFill>
                  <a:srgbClr val="000066"/>
                </a:solidFill>
                <a:latin typeface="新細明體" charset="-120"/>
              </a:rPr>
              <a:t>15</a:t>
            </a:r>
            <a:r>
              <a:rPr kumimoji="0" lang="zh-TW" altLang="en-US" sz="2600" b="1">
                <a:solidFill>
                  <a:srgbClr val="000066"/>
                </a:solidFill>
                <a:latin typeface="新細明體" charset="-120"/>
              </a:rPr>
              <a:t>天，則以</a:t>
            </a:r>
            <a:r>
              <a:rPr kumimoji="0" lang="zh-TW" altLang="en-US" sz="2600" b="1">
                <a:solidFill>
                  <a:srgbClr val="CC3300"/>
                </a:solidFill>
                <a:latin typeface="新細明體" charset="-120"/>
              </a:rPr>
              <a:t>「</a:t>
            </a:r>
            <a:r>
              <a:rPr kumimoji="0" lang="en-US" altLang="zh-TW" sz="2600" b="1">
                <a:solidFill>
                  <a:srgbClr val="CC3300"/>
                </a:solidFill>
                <a:latin typeface="新細明體" charset="-120"/>
              </a:rPr>
              <a:t>16</a:t>
            </a:r>
            <a:r>
              <a:rPr kumimoji="0" lang="zh-TW" altLang="en-US" sz="2600" b="1">
                <a:solidFill>
                  <a:srgbClr val="CC3300"/>
                </a:solidFill>
                <a:latin typeface="新細明體" charset="-120"/>
              </a:rPr>
              <a:t>又</a:t>
            </a:r>
            <a:r>
              <a:rPr kumimoji="0" lang="en-US" altLang="zh-TW" sz="2600" b="1">
                <a:solidFill>
                  <a:srgbClr val="CC3300"/>
                </a:solidFill>
                <a:latin typeface="新細明體" charset="-120"/>
              </a:rPr>
              <a:t>12</a:t>
            </a:r>
            <a:r>
              <a:rPr kumimoji="0" lang="zh-TW" altLang="en-US" sz="2600" b="1">
                <a:solidFill>
                  <a:srgbClr val="CC3300"/>
                </a:solidFill>
                <a:latin typeface="新細明體" charset="-120"/>
              </a:rPr>
              <a:t>分之</a:t>
            </a:r>
            <a:r>
              <a:rPr kumimoji="0" lang="en-US" altLang="zh-TW" sz="2600" b="1">
                <a:solidFill>
                  <a:srgbClr val="CC3300"/>
                </a:solidFill>
                <a:latin typeface="新細明體" charset="-120"/>
              </a:rPr>
              <a:t>4</a:t>
            </a:r>
            <a:r>
              <a:rPr kumimoji="0" lang="zh-TW" altLang="en-US" sz="2600" b="1">
                <a:solidFill>
                  <a:srgbClr val="CC3300"/>
                </a:solidFill>
                <a:latin typeface="新細明體" charset="-120"/>
              </a:rPr>
              <a:t>」</a:t>
            </a:r>
            <a:r>
              <a:rPr kumimoji="0" lang="zh-TW" altLang="en-US" sz="2600" b="1">
                <a:solidFill>
                  <a:srgbClr val="000066"/>
                </a:solidFill>
                <a:latin typeface="新細明體" charset="-120"/>
              </a:rPr>
              <a:t>年</a:t>
            </a:r>
            <a:r>
              <a:rPr kumimoji="0" lang="zh-TW" altLang="en-US" sz="2600" b="1">
                <a:solidFill>
                  <a:srgbClr val="CC3300"/>
                </a:solidFill>
                <a:latin typeface="新細明體" charset="-120"/>
              </a:rPr>
              <a:t>（</a:t>
            </a:r>
            <a:r>
              <a:rPr kumimoji="0" lang="en-US" altLang="zh-TW" sz="2600" b="1">
                <a:solidFill>
                  <a:srgbClr val="CC3300"/>
                </a:solidFill>
                <a:latin typeface="新細明體" charset="-120"/>
              </a:rPr>
              <a:t>16.33</a:t>
            </a:r>
            <a:r>
              <a:rPr kumimoji="0" lang="zh-TW" altLang="en-US" sz="2600" b="1">
                <a:solidFill>
                  <a:srgbClr val="CC3300"/>
                </a:solidFill>
                <a:latin typeface="新細明體" charset="-120"/>
              </a:rPr>
              <a:t>年）</a:t>
            </a:r>
            <a:r>
              <a:rPr kumimoji="0" lang="zh-TW" altLang="en-US" sz="2600" b="1">
                <a:solidFill>
                  <a:srgbClr val="000066"/>
                </a:solidFill>
                <a:latin typeface="新細明體" charset="-120"/>
              </a:rPr>
              <a:t>計算核給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5"/>
          <p:cNvSpPr>
            <a:spLocks noGrp="1"/>
          </p:cNvSpPr>
          <p:nvPr>
            <p:ph type="sldNum" sz="quarter" idx="12"/>
          </p:nvPr>
        </p:nvSpPr>
        <p:spPr>
          <a:noFill/>
        </p:spPr>
        <p:txBody>
          <a:bodyPr/>
          <a:lstStyle/>
          <a:p>
            <a:fld id="{C7AD9B6B-861C-4842-B76C-1B47AEB46D34}" type="slidenum">
              <a:rPr lang="en-US" altLang="zh-TW" smtClean="0"/>
              <a:pPr/>
              <a:t>44</a:t>
            </a:fld>
            <a:endParaRPr lang="en-US" altLang="zh-TW" smtClean="0"/>
          </a:p>
        </p:txBody>
      </p:sp>
      <p:sp>
        <p:nvSpPr>
          <p:cNvPr id="51203" name="Rectangle 2"/>
          <p:cNvSpPr>
            <a:spLocks noChangeArrowheads="1"/>
          </p:cNvSpPr>
          <p:nvPr/>
        </p:nvSpPr>
        <p:spPr bwMode="auto">
          <a:xfrm>
            <a:off x="1676400" y="2362200"/>
            <a:ext cx="2667000" cy="990600"/>
          </a:xfrm>
          <a:prstGeom prst="rect">
            <a:avLst/>
          </a:prstGeom>
          <a:noFill/>
          <a:ln w="9525">
            <a:noFill/>
            <a:miter lim="800000"/>
            <a:headEnd/>
            <a:tailEnd/>
          </a:ln>
        </p:spPr>
        <p:txBody>
          <a:bodyPr wrap="none" anchor="ctr"/>
          <a:lstStyle/>
          <a:p>
            <a:endParaRPr kumimoji="0" lang="zh-TW" altLang="en-US"/>
          </a:p>
        </p:txBody>
      </p:sp>
      <p:grpSp>
        <p:nvGrpSpPr>
          <p:cNvPr id="51204" name="Group 6"/>
          <p:cNvGrpSpPr>
            <a:grpSpLocks/>
          </p:cNvGrpSpPr>
          <p:nvPr/>
        </p:nvGrpSpPr>
        <p:grpSpPr bwMode="auto">
          <a:xfrm>
            <a:off x="0" y="0"/>
            <a:ext cx="9144000" cy="765175"/>
            <a:chOff x="0" y="0"/>
            <a:chExt cx="5760" cy="482"/>
          </a:xfrm>
        </p:grpSpPr>
        <p:sp>
          <p:nvSpPr>
            <p:cNvPr id="51207" name="Text Box 7"/>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t>勞保給付通則</a:t>
              </a:r>
            </a:p>
          </p:txBody>
        </p:sp>
        <p:sp>
          <p:nvSpPr>
            <p:cNvPr id="51208" name="Line 8"/>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51209" name="Line 9"/>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
        <p:nvSpPr>
          <p:cNvPr id="51205" name="AutoShape 5"/>
          <p:cNvSpPr>
            <a:spLocks noChangeArrowheads="1"/>
          </p:cNvSpPr>
          <p:nvPr/>
        </p:nvSpPr>
        <p:spPr bwMode="auto">
          <a:xfrm>
            <a:off x="323850" y="1628775"/>
            <a:ext cx="8497888" cy="4537075"/>
          </a:xfrm>
          <a:prstGeom prst="roundRect">
            <a:avLst>
              <a:gd name="adj" fmla="val 16667"/>
            </a:avLst>
          </a:prstGeom>
          <a:noFill/>
          <a:ln w="9525">
            <a:solidFill>
              <a:srgbClr val="5F5F5F"/>
            </a:solidFill>
            <a:round/>
            <a:headEnd/>
            <a:tailEnd/>
          </a:ln>
        </p:spPr>
        <p:txBody>
          <a:bodyPr wrap="none" anchor="ctr"/>
          <a:lstStyle/>
          <a:p>
            <a:pPr marL="457200" indent="-457200">
              <a:lnSpc>
                <a:spcPts val="2800"/>
              </a:lnSpc>
              <a:spcBef>
                <a:spcPct val="25000"/>
              </a:spcBef>
            </a:pPr>
            <a:endParaRPr kumimoji="0" lang="en-US" altLang="zh-TW" b="1">
              <a:solidFill>
                <a:srgbClr val="000066"/>
              </a:solidFill>
              <a:latin typeface="新細明體" charset="-120"/>
              <a:sym typeface="Webdings" pitchFamily="18" charset="2"/>
            </a:endParaRPr>
          </a:p>
          <a:p>
            <a:pPr marL="457200" indent="-457200">
              <a:lnSpc>
                <a:spcPts val="2800"/>
              </a:lnSpc>
              <a:spcBef>
                <a:spcPct val="25000"/>
              </a:spcBef>
            </a:pPr>
            <a:r>
              <a:rPr kumimoji="0" lang="en-US" altLang="zh-TW" sz="2400" b="1">
                <a:solidFill>
                  <a:srgbClr val="000066"/>
                </a:solidFill>
                <a:latin typeface="新細明體" charset="-120"/>
                <a:sym typeface="Webdings" pitchFamily="18" charset="2"/>
              </a:rPr>
              <a:t></a:t>
            </a:r>
            <a:r>
              <a:rPr kumimoji="0" lang="zh-TW" altLang="en-US" sz="2400" b="1">
                <a:solidFill>
                  <a:srgbClr val="990000"/>
                </a:solidFill>
                <a:latin typeface="新細明體" charset="-120"/>
              </a:rPr>
              <a:t>一次給付：</a:t>
            </a:r>
          </a:p>
          <a:p>
            <a:pPr marL="457200" indent="-457200">
              <a:lnSpc>
                <a:spcPts val="2800"/>
              </a:lnSpc>
              <a:spcBef>
                <a:spcPct val="25000"/>
              </a:spcBef>
            </a:pPr>
            <a:r>
              <a:rPr kumimoji="0" lang="zh-TW" altLang="en-US" sz="2400" b="1">
                <a:solidFill>
                  <a:srgbClr val="000066"/>
                </a:solidFill>
                <a:latin typeface="新細明體" charset="-120"/>
              </a:rPr>
              <a:t>     </a:t>
            </a:r>
            <a:r>
              <a:rPr kumimoji="0" lang="zh-TW" altLang="en-US" sz="2400" b="1">
                <a:latin typeface="新細明體" charset="-120"/>
              </a:rPr>
              <a:t>收到申請書之日起</a:t>
            </a:r>
            <a:r>
              <a:rPr kumimoji="0" lang="en-US" altLang="zh-TW" sz="2400" b="1">
                <a:latin typeface="新細明體" charset="-120"/>
              </a:rPr>
              <a:t>10</a:t>
            </a:r>
            <a:r>
              <a:rPr kumimoji="0" lang="zh-TW" altLang="en-US" sz="2400" b="1">
                <a:latin typeface="新細明體" charset="-120"/>
              </a:rPr>
              <a:t>日內發給</a:t>
            </a:r>
            <a:r>
              <a:rPr kumimoji="0" lang="zh-TW" altLang="zh-TW" sz="2400" b="1">
                <a:latin typeface="新細明體" charset="-120"/>
              </a:rPr>
              <a:t>。</a:t>
            </a:r>
            <a:r>
              <a:rPr kumimoji="0" lang="zh-TW" altLang="en-US" sz="2400" b="1">
                <a:latin typeface="新細明體" charset="-120"/>
              </a:rPr>
              <a:t> </a:t>
            </a:r>
          </a:p>
          <a:p>
            <a:pPr marL="457200" indent="-457200">
              <a:lnSpc>
                <a:spcPts val="2800"/>
              </a:lnSpc>
              <a:spcBef>
                <a:spcPct val="25000"/>
              </a:spcBef>
            </a:pPr>
            <a:r>
              <a:rPr kumimoji="0" lang="zh-TW" altLang="en-US" sz="2400" b="1">
                <a:solidFill>
                  <a:srgbClr val="000066"/>
                </a:solidFill>
                <a:latin typeface="新細明體" charset="-120"/>
                <a:sym typeface="Webdings" pitchFamily="18" charset="2"/>
              </a:rPr>
              <a:t></a:t>
            </a:r>
            <a:r>
              <a:rPr kumimoji="0" lang="zh-TW" altLang="en-US" sz="2400" b="1">
                <a:solidFill>
                  <a:srgbClr val="990000"/>
                </a:solidFill>
                <a:latin typeface="新細明體" charset="-120"/>
              </a:rPr>
              <a:t>年金給付：</a:t>
            </a:r>
          </a:p>
          <a:p>
            <a:pPr marL="457200" indent="-457200">
              <a:lnSpc>
                <a:spcPts val="2800"/>
              </a:lnSpc>
              <a:spcBef>
                <a:spcPct val="25000"/>
              </a:spcBef>
            </a:pPr>
            <a:r>
              <a:rPr kumimoji="0" lang="zh-TW" altLang="en-US" sz="2400" b="1">
                <a:solidFill>
                  <a:srgbClr val="CC3300"/>
                </a:solidFill>
                <a:latin typeface="新細明體" charset="-120"/>
              </a:rPr>
              <a:t>    </a:t>
            </a:r>
            <a:r>
              <a:rPr kumimoji="0" lang="en-US" altLang="zh-TW" sz="2400" b="1">
                <a:sym typeface="Wingdings 2" pitchFamily="18" charset="2"/>
              </a:rPr>
              <a:t></a:t>
            </a:r>
            <a:r>
              <a:rPr kumimoji="0" lang="zh-TW" altLang="en-US" sz="2400" b="1">
                <a:latin typeface="新細明體" charset="-120"/>
              </a:rPr>
              <a:t>自申請之當月起，按月發給，至應停止發給之當月止。</a:t>
            </a:r>
            <a:endParaRPr kumimoji="0" lang="en-US" altLang="zh-TW" sz="2400" b="1">
              <a:latin typeface="新細明體" charset="-120"/>
            </a:endParaRPr>
          </a:p>
          <a:p>
            <a:pPr marL="457200" indent="-457200">
              <a:lnSpc>
                <a:spcPts val="2800"/>
              </a:lnSpc>
              <a:spcBef>
                <a:spcPct val="25000"/>
              </a:spcBef>
            </a:pPr>
            <a:r>
              <a:rPr kumimoji="0" lang="en-US" altLang="zh-TW" sz="2400" b="1">
                <a:latin typeface="新細明體" charset="-120"/>
              </a:rPr>
              <a:t> </a:t>
            </a:r>
            <a:r>
              <a:rPr kumimoji="0" lang="zh-TW" altLang="en-US" sz="2400" b="1">
                <a:latin typeface="新細明體" charset="-120"/>
              </a:rPr>
              <a:t>   </a:t>
            </a:r>
            <a:r>
              <a:rPr kumimoji="0" lang="en-US" altLang="zh-TW" sz="2400" b="1">
                <a:sym typeface="Wingdings 2" pitchFamily="18" charset="2"/>
              </a:rPr>
              <a:t></a:t>
            </a:r>
            <a:r>
              <a:rPr kumimoji="0" lang="zh-TW" altLang="en-US" sz="2400" b="1">
                <a:latin typeface="新細明體" charset="-120"/>
              </a:rPr>
              <a:t>每月之年金給付，於次月底前發給。</a:t>
            </a:r>
            <a:endParaRPr kumimoji="0" lang="en-US" altLang="zh-TW" sz="2400" b="1">
              <a:solidFill>
                <a:srgbClr val="000066"/>
              </a:solidFill>
              <a:latin typeface="新細明體" charset="-120"/>
              <a:sym typeface="Webdings" pitchFamily="18" charset="2"/>
            </a:endParaRPr>
          </a:p>
          <a:p>
            <a:pPr marL="457200" indent="-457200">
              <a:lnSpc>
                <a:spcPts val="2500"/>
              </a:lnSpc>
              <a:spcBef>
                <a:spcPct val="25000"/>
              </a:spcBef>
            </a:pPr>
            <a:r>
              <a:rPr kumimoji="0" lang="zh-TW" altLang="en-US" sz="2400" b="1">
                <a:solidFill>
                  <a:srgbClr val="FF0066"/>
                </a:solidFill>
              </a:rPr>
              <a:t>    </a:t>
            </a:r>
            <a:r>
              <a:rPr kumimoji="0" lang="en-US" altLang="zh-TW" sz="2400" b="1">
                <a:solidFill>
                  <a:srgbClr val="FF0066"/>
                </a:solidFill>
              </a:rPr>
              <a:t>※</a:t>
            </a:r>
            <a:r>
              <a:rPr kumimoji="0" lang="zh-TW" altLang="zh-TW" b="1">
                <a:solidFill>
                  <a:srgbClr val="0000FF"/>
                </a:solidFill>
                <a:latin typeface="新細明體" charset="-120"/>
                <a:sym typeface="Webdings" pitchFamily="18" charset="2"/>
              </a:rPr>
              <a:t>申請勞保年金給付的被保險人或受益人，如有債務問題擔心帳戶會被</a:t>
            </a:r>
            <a:r>
              <a:rPr kumimoji="0" lang="zh-TW" altLang="en-US" b="1">
                <a:solidFill>
                  <a:srgbClr val="0000FF"/>
                </a:solidFill>
                <a:latin typeface="新細明體" charset="-120"/>
                <a:sym typeface="Webdings" pitchFamily="18" charset="2"/>
              </a:rPr>
              <a:t> </a:t>
            </a:r>
            <a:r>
              <a:rPr kumimoji="0" lang="zh-TW" altLang="zh-TW" b="1">
                <a:solidFill>
                  <a:srgbClr val="0000FF"/>
                </a:solidFill>
                <a:latin typeface="新細明體" charset="-120"/>
                <a:sym typeface="Webdings" pitchFamily="18" charset="2"/>
              </a:rPr>
              <a:t>扣押</a:t>
            </a:r>
            <a:endParaRPr kumimoji="0" lang="en-US" altLang="zh-TW" b="1">
              <a:solidFill>
                <a:srgbClr val="0000FF"/>
              </a:solidFill>
              <a:latin typeface="新細明體" charset="-120"/>
              <a:sym typeface="Webdings" pitchFamily="18" charset="2"/>
            </a:endParaRPr>
          </a:p>
          <a:p>
            <a:pPr marL="457200" indent="-457200">
              <a:lnSpc>
                <a:spcPts val="2500"/>
              </a:lnSpc>
              <a:spcBef>
                <a:spcPct val="25000"/>
              </a:spcBef>
            </a:pPr>
            <a:r>
              <a:rPr kumimoji="0" lang="zh-TW" altLang="en-US" b="1">
                <a:solidFill>
                  <a:srgbClr val="0000FF"/>
                </a:solidFill>
                <a:latin typeface="新細明體" charset="-120"/>
                <a:sym typeface="Webdings" pitchFamily="18" charset="2"/>
              </a:rPr>
              <a:t>           </a:t>
            </a:r>
            <a:r>
              <a:rPr kumimoji="0" lang="zh-TW" altLang="zh-TW" b="1">
                <a:solidFill>
                  <a:srgbClr val="0000FF"/>
                </a:solidFill>
                <a:latin typeface="新細明體" charset="-120"/>
                <a:sym typeface="Webdings" pitchFamily="18" charset="2"/>
              </a:rPr>
              <a:t>者，可以書面向勞保局提出申請，經勞保局同意並發函通知，申請人就可</a:t>
            </a:r>
            <a:endParaRPr kumimoji="0" lang="en-US" altLang="zh-TW" b="1">
              <a:solidFill>
                <a:srgbClr val="0000FF"/>
              </a:solidFill>
              <a:latin typeface="新細明體" charset="-120"/>
              <a:sym typeface="Webdings" pitchFamily="18" charset="2"/>
            </a:endParaRPr>
          </a:p>
          <a:p>
            <a:pPr marL="457200" indent="-457200">
              <a:lnSpc>
                <a:spcPts val="2500"/>
              </a:lnSpc>
              <a:spcBef>
                <a:spcPct val="25000"/>
              </a:spcBef>
            </a:pPr>
            <a:r>
              <a:rPr kumimoji="0" lang="zh-TW" altLang="en-US" b="1">
                <a:solidFill>
                  <a:srgbClr val="0000FF"/>
                </a:solidFill>
                <a:latin typeface="新細明體" charset="-120"/>
                <a:sym typeface="Webdings" pitchFamily="18" charset="2"/>
              </a:rPr>
              <a:t>           </a:t>
            </a:r>
            <a:r>
              <a:rPr kumimoji="0" lang="zh-TW" altLang="zh-TW" b="1">
                <a:solidFill>
                  <a:srgbClr val="0000FF"/>
                </a:solidFill>
                <a:latin typeface="新細明體" charset="-120"/>
                <a:sym typeface="Webdings" pitchFamily="18" charset="2"/>
              </a:rPr>
              <a:t>以</a:t>
            </a:r>
            <a:r>
              <a:rPr kumimoji="0" lang="zh-TW" altLang="en-US" b="1">
                <a:solidFill>
                  <a:srgbClr val="0000FF"/>
                </a:solidFill>
                <a:latin typeface="新細明體" charset="-120"/>
                <a:sym typeface="Webdings" pitchFamily="18" charset="2"/>
              </a:rPr>
              <a:t>持勞保局出具的證明文件至</a:t>
            </a:r>
            <a:r>
              <a:rPr kumimoji="0" lang="zh-TW" altLang="zh-TW" b="1">
                <a:solidFill>
                  <a:srgbClr val="0000FF"/>
                </a:solidFill>
                <a:latin typeface="新細明體" charset="-120"/>
                <a:sym typeface="Webdings" pitchFamily="18" charset="2"/>
              </a:rPr>
              <a:t>土地銀行或郵局申請</a:t>
            </a:r>
            <a:r>
              <a:rPr kumimoji="0" lang="zh-TW" altLang="en-US" b="1">
                <a:solidFill>
                  <a:srgbClr val="0000FF"/>
                </a:solidFill>
                <a:latin typeface="新細明體" charset="-120"/>
                <a:sym typeface="Webdings" pitchFamily="18" charset="2"/>
              </a:rPr>
              <a:t>「年金</a:t>
            </a:r>
            <a:r>
              <a:rPr kumimoji="0" lang="zh-TW" altLang="zh-TW" b="1">
                <a:solidFill>
                  <a:srgbClr val="0000FF"/>
                </a:solidFill>
                <a:latin typeface="新細明體" charset="-120"/>
                <a:sym typeface="Webdings" pitchFamily="18" charset="2"/>
              </a:rPr>
              <a:t>專戶</a:t>
            </a:r>
            <a:r>
              <a:rPr kumimoji="0" lang="zh-TW" altLang="en-US" b="1">
                <a:solidFill>
                  <a:srgbClr val="0000FF"/>
                </a:solidFill>
                <a:latin typeface="新細明體" charset="-120"/>
                <a:sym typeface="Webdings" pitchFamily="18" charset="2"/>
              </a:rPr>
              <a:t>」 。 </a:t>
            </a:r>
            <a:endParaRPr kumimoji="0" lang="en-US" altLang="zh-TW" b="1">
              <a:solidFill>
                <a:srgbClr val="0000FF"/>
              </a:solidFill>
              <a:latin typeface="新細明體" charset="-120"/>
              <a:sym typeface="Webdings" pitchFamily="18" charset="2"/>
            </a:endParaRPr>
          </a:p>
          <a:p>
            <a:pPr marL="457200" indent="-457200">
              <a:lnSpc>
                <a:spcPts val="2800"/>
              </a:lnSpc>
              <a:spcBef>
                <a:spcPct val="25000"/>
              </a:spcBef>
            </a:pPr>
            <a:r>
              <a:rPr kumimoji="0" lang="zh-TW" altLang="en-US" sz="2400" b="1">
                <a:solidFill>
                  <a:srgbClr val="000066"/>
                </a:solidFill>
                <a:latin typeface="新細明體" charset="-120"/>
                <a:sym typeface="Webdings" pitchFamily="18" charset="2"/>
              </a:rPr>
              <a:t></a:t>
            </a:r>
            <a:r>
              <a:rPr kumimoji="0" lang="zh-TW" altLang="en-US" sz="2400" b="1">
                <a:solidFill>
                  <a:srgbClr val="800000"/>
                </a:solidFill>
                <a:latin typeface="新細明體" charset="-120"/>
                <a:sym typeface="Webdings" pitchFamily="18" charset="2"/>
              </a:rPr>
              <a:t>以現金發給之保險給付</a:t>
            </a:r>
            <a:r>
              <a:rPr kumimoji="0" lang="zh-TW" altLang="en-US" sz="2400" b="1">
                <a:solidFill>
                  <a:srgbClr val="800000"/>
                </a:solidFill>
                <a:latin typeface="新細明體" charset="-120"/>
              </a:rPr>
              <a:t>：</a:t>
            </a:r>
          </a:p>
          <a:p>
            <a:pPr marL="457200" indent="-457200">
              <a:lnSpc>
                <a:spcPts val="2800"/>
              </a:lnSpc>
              <a:spcBef>
                <a:spcPct val="25000"/>
              </a:spcBef>
            </a:pPr>
            <a:r>
              <a:rPr kumimoji="0" lang="zh-TW" altLang="en-US" sz="2400" b="1">
                <a:latin typeface="新細明體" charset="-120"/>
                <a:sym typeface="Webdings" pitchFamily="18" charset="2"/>
              </a:rPr>
              <a:t>     於算定後匯入申請人帳戶。</a:t>
            </a:r>
            <a:endParaRPr kumimoji="0" lang="en-US" altLang="zh-TW" sz="2400" b="1">
              <a:latin typeface="新細明體" charset="-120"/>
            </a:endParaRPr>
          </a:p>
          <a:p>
            <a:pPr marL="457200" indent="-457200">
              <a:lnSpc>
                <a:spcPts val="2800"/>
              </a:lnSpc>
              <a:spcBef>
                <a:spcPct val="25000"/>
              </a:spcBef>
            </a:pPr>
            <a:r>
              <a:rPr kumimoji="0" lang="zh-TW" altLang="en-US" b="1">
                <a:solidFill>
                  <a:srgbClr val="FF0066"/>
                </a:solidFill>
              </a:rPr>
              <a:t>  </a:t>
            </a:r>
            <a:r>
              <a:rPr kumimoji="0" lang="zh-TW" altLang="en-US" b="1">
                <a:latin typeface="新細明體" charset="-120"/>
                <a:sym typeface="Webdings" pitchFamily="18" charset="2"/>
              </a:rPr>
              <a:t> </a:t>
            </a:r>
            <a:endParaRPr kumimoji="0" lang="en-US" altLang="zh-TW" sz="2000" b="1">
              <a:solidFill>
                <a:srgbClr val="0000FF"/>
              </a:solidFill>
              <a:latin typeface="新細明體" charset="-120"/>
              <a:sym typeface="Webdings" pitchFamily="18" charset="2"/>
            </a:endParaRPr>
          </a:p>
        </p:txBody>
      </p:sp>
      <p:sp>
        <p:nvSpPr>
          <p:cNvPr id="51206" name="Rectangle 2"/>
          <p:cNvSpPr>
            <a:spLocks noChangeArrowheads="1"/>
          </p:cNvSpPr>
          <p:nvPr/>
        </p:nvSpPr>
        <p:spPr bwMode="auto">
          <a:xfrm>
            <a:off x="611188" y="908050"/>
            <a:ext cx="3816350" cy="558800"/>
          </a:xfrm>
          <a:prstGeom prst="rect">
            <a:avLst/>
          </a:prstGeom>
          <a:solidFill>
            <a:srgbClr val="009999"/>
          </a:solidFill>
          <a:ln w="9525">
            <a:noFill/>
            <a:miter lim="800000"/>
            <a:headEnd/>
            <a:tailEnd/>
          </a:ln>
        </p:spPr>
        <p:txBody>
          <a:bodyPr anchor="ctr"/>
          <a:lstStyle/>
          <a:p>
            <a:pPr marL="715963" indent="-715963">
              <a:lnSpc>
                <a:spcPct val="110000"/>
              </a:lnSpc>
              <a:spcBef>
                <a:spcPct val="100000"/>
              </a:spcBef>
              <a:buClr>
                <a:schemeClr val="folHlink"/>
              </a:buClr>
              <a:buSzPct val="90000"/>
              <a:buFont typeface="Wingdings" pitchFamily="2" charset="2"/>
              <a:buNone/>
            </a:pPr>
            <a:r>
              <a:rPr lang="zh-TW" altLang="en-US" sz="2800">
                <a:solidFill>
                  <a:schemeClr val="bg1"/>
                </a:solidFill>
                <a:latin typeface="新細明體" charset="-120"/>
              </a:rPr>
              <a:t>勞保給付的申請與核發</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a:spLocks noGrp="1"/>
          </p:cNvSpPr>
          <p:nvPr>
            <p:ph type="sldNum" sz="quarter" idx="12"/>
          </p:nvPr>
        </p:nvSpPr>
        <p:spPr>
          <a:noFill/>
        </p:spPr>
        <p:txBody>
          <a:bodyPr/>
          <a:lstStyle/>
          <a:p>
            <a:fld id="{2D01A0F2-4810-45DB-AA16-8ECC1479BE99}" type="slidenum">
              <a:rPr lang="en-US" altLang="zh-TW" smtClean="0"/>
              <a:pPr/>
              <a:t>45</a:t>
            </a:fld>
            <a:endParaRPr lang="en-US" altLang="zh-TW" smtClean="0"/>
          </a:p>
        </p:txBody>
      </p:sp>
      <p:sp>
        <p:nvSpPr>
          <p:cNvPr id="52227"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B8CF3E-CA78-4087-950A-D40AFEC138F1}" type="slidenum">
              <a:rPr lang="en-US" altLang="zh-TW" sz="1400"/>
              <a:pPr algn="r"/>
              <a:t>45</a:t>
            </a:fld>
            <a:endParaRPr lang="en-US" altLang="zh-TW" sz="1400"/>
          </a:p>
        </p:txBody>
      </p:sp>
      <p:sp>
        <p:nvSpPr>
          <p:cNvPr id="52228" name="Rectangle 2"/>
          <p:cNvSpPr>
            <a:spLocks noGrp="1" noChangeArrowheads="1"/>
          </p:cNvSpPr>
          <p:nvPr>
            <p:ph type="body" idx="4294967295"/>
          </p:nvPr>
        </p:nvSpPr>
        <p:spPr>
          <a:xfrm>
            <a:off x="468313" y="1916113"/>
            <a:ext cx="8207375" cy="4105275"/>
          </a:xfrm>
          <a:solidFill>
            <a:schemeClr val="bg1"/>
          </a:solidFill>
          <a:ln>
            <a:solidFill>
              <a:schemeClr val="hlink"/>
            </a:solidFill>
          </a:ln>
        </p:spPr>
        <p:txBody>
          <a:bodyPr/>
          <a:lstStyle/>
          <a:p>
            <a:pPr eaLnBrk="1" hangingPunct="1">
              <a:lnSpc>
                <a:spcPct val="105000"/>
              </a:lnSpc>
            </a:pPr>
            <a:r>
              <a:rPr lang="zh-TW" altLang="en-US" sz="2400" b="1" smtClean="0">
                <a:solidFill>
                  <a:srgbClr val="C51F03"/>
                </a:solidFill>
                <a:ea typeface="新細明體" charset="-120"/>
                <a:sym typeface="Webdings" pitchFamily="18" charset="2"/>
              </a:rPr>
              <a:t>請求權時效：</a:t>
            </a:r>
          </a:p>
          <a:p>
            <a:pPr algn="just" eaLnBrk="1" hangingPunct="1">
              <a:buFontTx/>
              <a:buNone/>
            </a:pPr>
            <a:r>
              <a:rPr lang="zh-TW" altLang="en-US" sz="2400" b="1" smtClean="0">
                <a:solidFill>
                  <a:srgbClr val="000066"/>
                </a:solidFill>
                <a:ea typeface="新細明體" charset="-120"/>
                <a:sym typeface="Webdings" pitchFamily="18" charset="2"/>
              </a:rPr>
              <a:t>    自得請領之日起，因</a:t>
            </a:r>
            <a:r>
              <a:rPr lang="en-US" altLang="zh-TW" sz="2400" b="1" smtClean="0">
                <a:solidFill>
                  <a:srgbClr val="FF0000"/>
                </a:solidFill>
                <a:ea typeface="新細明體" charset="-120"/>
                <a:sym typeface="Webdings" pitchFamily="18" charset="2"/>
              </a:rPr>
              <a:t>5</a:t>
            </a:r>
            <a:r>
              <a:rPr lang="zh-TW" altLang="en-US" sz="2400" b="1" smtClean="0">
                <a:solidFill>
                  <a:srgbClr val="FF0000"/>
                </a:solidFill>
                <a:ea typeface="新細明體" charset="-120"/>
                <a:sym typeface="Webdings" pitchFamily="18" charset="2"/>
              </a:rPr>
              <a:t>年</a:t>
            </a:r>
            <a:r>
              <a:rPr lang="zh-TW" altLang="en-US" sz="2400" b="1" smtClean="0">
                <a:solidFill>
                  <a:srgbClr val="000066"/>
                </a:solidFill>
                <a:ea typeface="新細明體" charset="-120"/>
                <a:sym typeface="Webdings" pitchFamily="18" charset="2"/>
              </a:rPr>
              <a:t>間不行使而消滅</a:t>
            </a:r>
            <a:r>
              <a:rPr lang="zh-TW" altLang="zh-TW" sz="2400" b="1" smtClean="0">
                <a:solidFill>
                  <a:srgbClr val="FF0000"/>
                </a:solidFill>
                <a:ea typeface="新細明體" charset="-120"/>
              </a:rPr>
              <a:t>（</a:t>
            </a:r>
            <a:r>
              <a:rPr lang="en-US" altLang="zh-TW" sz="2400" b="1" smtClean="0">
                <a:solidFill>
                  <a:srgbClr val="FF0000"/>
                </a:solidFill>
                <a:ea typeface="新細明體" charset="-120"/>
              </a:rPr>
              <a:t>101.12.19</a:t>
            </a:r>
            <a:r>
              <a:rPr lang="zh-TW" altLang="zh-TW" sz="2400" b="1" smtClean="0">
                <a:solidFill>
                  <a:srgbClr val="FF0000"/>
                </a:solidFill>
                <a:ea typeface="新細明體" charset="-120"/>
              </a:rPr>
              <a:t>總統令修正公布勞保條例第</a:t>
            </a:r>
            <a:r>
              <a:rPr lang="en-US" altLang="zh-TW" sz="2400" b="1" smtClean="0">
                <a:solidFill>
                  <a:srgbClr val="FF0000"/>
                </a:solidFill>
                <a:ea typeface="新細明體" charset="-120"/>
              </a:rPr>
              <a:t>30</a:t>
            </a:r>
            <a:r>
              <a:rPr lang="zh-TW" altLang="zh-TW" sz="2400" b="1" smtClean="0">
                <a:solidFill>
                  <a:srgbClr val="FF0000"/>
                </a:solidFill>
                <a:ea typeface="新細明體" charset="-120"/>
              </a:rPr>
              <a:t>條，於</a:t>
            </a:r>
            <a:r>
              <a:rPr lang="en-US" altLang="zh-TW" sz="2400" b="1" smtClean="0">
                <a:solidFill>
                  <a:srgbClr val="FF0000"/>
                </a:solidFill>
                <a:ea typeface="新細明體" charset="-120"/>
              </a:rPr>
              <a:t>101.12.21</a:t>
            </a:r>
            <a:r>
              <a:rPr lang="zh-TW" altLang="zh-TW" sz="2400" b="1" smtClean="0">
                <a:solidFill>
                  <a:srgbClr val="FF0000"/>
                </a:solidFill>
                <a:ea typeface="新細明體" charset="-120"/>
              </a:rPr>
              <a:t>施行）</a:t>
            </a:r>
            <a:r>
              <a:rPr lang="zh-TW" altLang="en-US" sz="2400" b="1" smtClean="0">
                <a:solidFill>
                  <a:srgbClr val="000066"/>
                </a:solidFill>
                <a:ea typeface="新細明體" charset="-120"/>
                <a:sym typeface="Webdings" pitchFamily="18" charset="2"/>
              </a:rPr>
              <a:t>。</a:t>
            </a:r>
          </a:p>
          <a:p>
            <a:pPr eaLnBrk="1" hangingPunct="1">
              <a:spcBef>
                <a:spcPct val="0"/>
              </a:spcBef>
              <a:buFontTx/>
              <a:buNone/>
            </a:pPr>
            <a:r>
              <a:rPr lang="zh-TW" altLang="en-US" sz="2400" b="1" smtClean="0">
                <a:solidFill>
                  <a:srgbClr val="000066"/>
                </a:solidFill>
                <a:ea typeface="新細明體" charset="-120"/>
                <a:sym typeface="Webdings" pitchFamily="18" charset="2"/>
              </a:rPr>
              <a:t>    被保險人請領老年給付者，不受第</a:t>
            </a:r>
            <a:r>
              <a:rPr lang="en-US" altLang="zh-TW" sz="2400" b="1" smtClean="0">
                <a:solidFill>
                  <a:srgbClr val="000066"/>
                </a:solidFill>
                <a:ea typeface="新細明體" charset="-120"/>
                <a:sym typeface="Webdings" pitchFamily="18" charset="2"/>
              </a:rPr>
              <a:t>30</a:t>
            </a:r>
            <a:r>
              <a:rPr lang="zh-TW" altLang="en-US" sz="2400" b="1" smtClean="0">
                <a:solidFill>
                  <a:srgbClr val="000066"/>
                </a:solidFill>
                <a:ea typeface="新細明體" charset="-120"/>
                <a:sym typeface="Webdings" pitchFamily="18" charset="2"/>
              </a:rPr>
              <a:t>條規定限制。</a:t>
            </a:r>
          </a:p>
          <a:p>
            <a:pPr eaLnBrk="1" hangingPunct="1">
              <a:lnSpc>
                <a:spcPct val="105000"/>
              </a:lnSpc>
            </a:pPr>
            <a:r>
              <a:rPr lang="zh-TW" altLang="en-US" sz="2400" b="1" smtClean="0">
                <a:solidFill>
                  <a:srgbClr val="C51F03"/>
                </a:solidFill>
                <a:ea typeface="新細明體" charset="-120"/>
                <a:sym typeface="Webdings" pitchFamily="18" charset="2"/>
              </a:rPr>
              <a:t>三種年金僅能擇一請領：</a:t>
            </a:r>
          </a:p>
          <a:p>
            <a:pPr eaLnBrk="1" hangingPunct="1">
              <a:lnSpc>
                <a:spcPct val="105000"/>
              </a:lnSpc>
              <a:buFontTx/>
              <a:buNone/>
            </a:pPr>
            <a:r>
              <a:rPr lang="zh-TW" altLang="en-US" sz="2400" b="1" smtClean="0">
                <a:solidFill>
                  <a:srgbClr val="C51F03"/>
                </a:solidFill>
                <a:ea typeface="新細明體" charset="-120"/>
                <a:sym typeface="Webdings" pitchFamily="18" charset="2"/>
              </a:rPr>
              <a:t>    </a:t>
            </a:r>
            <a:r>
              <a:rPr lang="zh-TW" altLang="en-US" sz="2400" b="1" smtClean="0">
                <a:solidFill>
                  <a:srgbClr val="000066"/>
                </a:solidFill>
                <a:ea typeface="新細明體" charset="-120"/>
                <a:sym typeface="Webdings" pitchFamily="18" charset="2"/>
              </a:rPr>
              <a:t>符合失能年金、老年年金或遺屬年金條件時，應擇一請領。</a:t>
            </a:r>
          </a:p>
          <a:p>
            <a:pPr eaLnBrk="1" hangingPunct="1">
              <a:lnSpc>
                <a:spcPct val="105000"/>
              </a:lnSpc>
            </a:pPr>
            <a:r>
              <a:rPr lang="zh-TW" altLang="en-US" sz="2400" b="1" smtClean="0">
                <a:solidFill>
                  <a:srgbClr val="C51F03"/>
                </a:solidFill>
                <a:ea typeface="新細明體" charset="-120"/>
                <a:sym typeface="Webdings" pitchFamily="18" charset="2"/>
              </a:rPr>
              <a:t>申請項目：</a:t>
            </a:r>
          </a:p>
          <a:p>
            <a:pPr eaLnBrk="1" hangingPunct="1">
              <a:lnSpc>
                <a:spcPct val="110000"/>
              </a:lnSpc>
              <a:buFontTx/>
              <a:buNone/>
            </a:pPr>
            <a:r>
              <a:rPr lang="zh-TW" altLang="en-US" sz="2400" b="1" smtClean="0">
                <a:solidFill>
                  <a:srgbClr val="000066"/>
                </a:solidFill>
                <a:ea typeface="新細明體" charset="-120"/>
                <a:sym typeface="Webdings" pitchFamily="18" charset="2"/>
              </a:rPr>
              <a:t>    確實勾選年金或一次給付之「申請給付項目」 ，如有更改，更改處須蓋妥申請人印章。</a:t>
            </a:r>
          </a:p>
        </p:txBody>
      </p:sp>
      <p:sp>
        <p:nvSpPr>
          <p:cNvPr id="52229" name="Text Box 3"/>
          <p:cNvSpPr txBox="1">
            <a:spLocks noChangeArrowheads="1"/>
          </p:cNvSpPr>
          <p:nvPr/>
        </p:nvSpPr>
        <p:spPr bwMode="auto">
          <a:xfrm>
            <a:off x="755650" y="1125538"/>
            <a:ext cx="2017713" cy="519112"/>
          </a:xfrm>
          <a:prstGeom prst="rect">
            <a:avLst/>
          </a:prstGeom>
          <a:solidFill>
            <a:srgbClr val="D60093"/>
          </a:solidFill>
          <a:ln w="9525" algn="ctr">
            <a:noFill/>
            <a:miter lim="800000"/>
            <a:headEnd/>
            <a:tailEnd/>
          </a:ln>
        </p:spPr>
        <p:txBody>
          <a:bodyPr>
            <a:spAutoFit/>
          </a:bodyPr>
          <a:lstStyle/>
          <a:p>
            <a:pPr marL="261938" indent="-261938" algn="ctr">
              <a:spcBef>
                <a:spcPct val="50000"/>
              </a:spcBef>
            </a:pPr>
            <a:r>
              <a:rPr lang="zh-TW" altLang="en-US" sz="2800" b="1">
                <a:solidFill>
                  <a:schemeClr val="bg1"/>
                </a:solidFill>
                <a:latin typeface="新細明體" charset="-120"/>
              </a:rPr>
              <a:t>重要事項</a:t>
            </a:r>
          </a:p>
        </p:txBody>
      </p:sp>
      <p:grpSp>
        <p:nvGrpSpPr>
          <p:cNvPr id="52230" name="Group 4"/>
          <p:cNvGrpSpPr>
            <a:grpSpLocks/>
          </p:cNvGrpSpPr>
          <p:nvPr/>
        </p:nvGrpSpPr>
        <p:grpSpPr bwMode="auto">
          <a:xfrm>
            <a:off x="0" y="0"/>
            <a:ext cx="9144000" cy="765175"/>
            <a:chOff x="0" y="0"/>
            <a:chExt cx="5760" cy="482"/>
          </a:xfrm>
        </p:grpSpPr>
        <p:sp>
          <p:nvSpPr>
            <p:cNvPr id="52231" name="Text Box 5"/>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t>勞保給付通則</a:t>
              </a:r>
            </a:p>
          </p:txBody>
        </p:sp>
        <p:sp>
          <p:nvSpPr>
            <p:cNvPr id="52232" name="Line 6"/>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52233" name="Line 7"/>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a:spLocks noGrp="1"/>
          </p:cNvSpPr>
          <p:nvPr>
            <p:ph type="sldNum" sz="quarter" idx="12"/>
          </p:nvPr>
        </p:nvSpPr>
        <p:spPr>
          <a:noFill/>
        </p:spPr>
        <p:txBody>
          <a:bodyPr/>
          <a:lstStyle/>
          <a:p>
            <a:fld id="{0E055CDE-0FE4-42ED-81A5-586F82B0DE43}" type="slidenum">
              <a:rPr lang="en-US" altLang="zh-TW" smtClean="0"/>
              <a:pPr/>
              <a:t>46</a:t>
            </a:fld>
            <a:endParaRPr lang="en-US" altLang="zh-TW" smtClean="0"/>
          </a:p>
        </p:txBody>
      </p:sp>
      <p:sp>
        <p:nvSpPr>
          <p:cNvPr id="53251" name="Text Box 3"/>
          <p:cNvSpPr txBox="1">
            <a:spLocks noChangeArrowheads="1"/>
          </p:cNvSpPr>
          <p:nvPr/>
        </p:nvSpPr>
        <p:spPr bwMode="auto">
          <a:xfrm>
            <a:off x="684213" y="908050"/>
            <a:ext cx="2017712" cy="523875"/>
          </a:xfrm>
          <a:prstGeom prst="rect">
            <a:avLst/>
          </a:prstGeom>
          <a:solidFill>
            <a:srgbClr val="D60093"/>
          </a:solidFill>
          <a:ln w="9525" algn="ctr">
            <a:noFill/>
            <a:miter lim="800000"/>
            <a:headEnd/>
            <a:tailEnd/>
          </a:ln>
        </p:spPr>
        <p:txBody>
          <a:bodyPr>
            <a:spAutoFit/>
          </a:bodyPr>
          <a:lstStyle/>
          <a:p>
            <a:pPr marL="261938" indent="-261938" algn="ctr">
              <a:spcBef>
                <a:spcPct val="50000"/>
              </a:spcBef>
            </a:pPr>
            <a:r>
              <a:rPr lang="zh-TW" altLang="en-US" sz="2800" b="1">
                <a:solidFill>
                  <a:schemeClr val="bg1"/>
                </a:solidFill>
                <a:latin typeface="新細明體" charset="-120"/>
              </a:rPr>
              <a:t>重要事項</a:t>
            </a:r>
          </a:p>
        </p:txBody>
      </p:sp>
      <p:grpSp>
        <p:nvGrpSpPr>
          <p:cNvPr id="53252" name="Group 4"/>
          <p:cNvGrpSpPr>
            <a:grpSpLocks/>
          </p:cNvGrpSpPr>
          <p:nvPr/>
        </p:nvGrpSpPr>
        <p:grpSpPr bwMode="auto">
          <a:xfrm>
            <a:off x="0" y="0"/>
            <a:ext cx="9144000" cy="765175"/>
            <a:chOff x="0" y="0"/>
            <a:chExt cx="5760" cy="482"/>
          </a:xfrm>
        </p:grpSpPr>
        <p:sp>
          <p:nvSpPr>
            <p:cNvPr id="53254" name="Text Box 5"/>
            <p:cNvSpPr txBox="1">
              <a:spLocks noChangeArrowheads="1"/>
            </p:cNvSpPr>
            <p:nvPr/>
          </p:nvSpPr>
          <p:spPr bwMode="auto">
            <a:xfrm>
              <a:off x="0" y="0"/>
              <a:ext cx="5760" cy="482"/>
            </a:xfrm>
            <a:prstGeom prst="rect">
              <a:avLst/>
            </a:prstGeom>
            <a:solidFill>
              <a:srgbClr val="99CCFF">
                <a:alpha val="63136"/>
              </a:srgbClr>
            </a:solidFill>
            <a:ln w="9525">
              <a:noFill/>
              <a:prstDash val="dash"/>
              <a:miter lim="800000"/>
              <a:headEnd/>
              <a:tailEnd/>
            </a:ln>
          </p:spPr>
          <p:txBody>
            <a:bodyPr/>
            <a:lstStyle/>
            <a:p>
              <a:pPr algn="ctr">
                <a:spcBef>
                  <a:spcPct val="50000"/>
                </a:spcBef>
              </a:pPr>
              <a:r>
                <a:rPr lang="zh-TW" altLang="en-US" sz="3600"/>
                <a:t>勞保給付通則</a:t>
              </a:r>
            </a:p>
          </p:txBody>
        </p:sp>
        <p:sp>
          <p:nvSpPr>
            <p:cNvPr id="53255" name="Line 6"/>
            <p:cNvSpPr>
              <a:spLocks noChangeShapeType="1"/>
            </p:cNvSpPr>
            <p:nvPr/>
          </p:nvSpPr>
          <p:spPr bwMode="auto">
            <a:xfrm>
              <a:off x="0" y="391"/>
              <a:ext cx="5760" cy="0"/>
            </a:xfrm>
            <a:prstGeom prst="line">
              <a:avLst/>
            </a:prstGeom>
            <a:noFill/>
            <a:ln w="38100">
              <a:solidFill>
                <a:schemeClr val="bg1"/>
              </a:solidFill>
              <a:round/>
              <a:headEnd/>
              <a:tailEnd/>
            </a:ln>
          </p:spPr>
          <p:txBody>
            <a:bodyPr/>
            <a:lstStyle/>
            <a:p>
              <a:endParaRPr lang="zh-TW" altLang="en-US"/>
            </a:p>
          </p:txBody>
        </p:sp>
        <p:sp>
          <p:nvSpPr>
            <p:cNvPr id="53256" name="Line 7"/>
            <p:cNvSpPr>
              <a:spLocks noChangeShapeType="1"/>
            </p:cNvSpPr>
            <p:nvPr/>
          </p:nvSpPr>
          <p:spPr bwMode="auto">
            <a:xfrm>
              <a:off x="5602" y="0"/>
              <a:ext cx="0" cy="482"/>
            </a:xfrm>
            <a:prstGeom prst="line">
              <a:avLst/>
            </a:prstGeom>
            <a:noFill/>
            <a:ln w="38100">
              <a:solidFill>
                <a:schemeClr val="bg1"/>
              </a:solidFill>
              <a:round/>
              <a:headEnd/>
              <a:tailEnd/>
            </a:ln>
          </p:spPr>
          <p:txBody>
            <a:bodyPr/>
            <a:lstStyle/>
            <a:p>
              <a:endParaRPr lang="zh-TW" altLang="en-US"/>
            </a:p>
          </p:txBody>
        </p:sp>
      </p:grpSp>
      <p:sp>
        <p:nvSpPr>
          <p:cNvPr id="53253" name="Rectangle 2"/>
          <p:cNvSpPr txBox="1">
            <a:spLocks noChangeArrowheads="1"/>
          </p:cNvSpPr>
          <p:nvPr/>
        </p:nvSpPr>
        <p:spPr bwMode="auto">
          <a:xfrm>
            <a:off x="323850" y="1557338"/>
            <a:ext cx="8569325" cy="4608512"/>
          </a:xfrm>
          <a:prstGeom prst="rect">
            <a:avLst/>
          </a:prstGeom>
          <a:solidFill>
            <a:schemeClr val="bg1"/>
          </a:solidFill>
          <a:ln w="9525">
            <a:solidFill>
              <a:schemeClr val="hlink"/>
            </a:solidFill>
            <a:miter lim="800000"/>
            <a:headEnd/>
            <a:tailEnd/>
          </a:ln>
        </p:spPr>
        <p:txBody>
          <a:bodyPr/>
          <a:lstStyle/>
          <a:p>
            <a:pPr marL="342900" indent="-342900">
              <a:lnSpc>
                <a:spcPts val="2600"/>
              </a:lnSpc>
              <a:spcBef>
                <a:spcPts val="500"/>
              </a:spcBef>
              <a:buFontTx/>
              <a:buChar char="•"/>
            </a:pPr>
            <a:r>
              <a:rPr lang="zh-TW" altLang="en-US" sz="2200" b="1">
                <a:solidFill>
                  <a:srgbClr val="C51F03"/>
                </a:solidFill>
                <a:sym typeface="Webdings" pitchFamily="18" charset="2"/>
              </a:rPr>
              <a:t>申請手續：</a:t>
            </a:r>
            <a:endParaRPr lang="en-US" altLang="zh-TW" sz="2200" b="1">
              <a:solidFill>
                <a:srgbClr val="C51F03"/>
              </a:solidFill>
              <a:sym typeface="Webdings" pitchFamily="18" charset="2"/>
            </a:endParaRPr>
          </a:p>
          <a:p>
            <a:pPr marL="342900" indent="-342900">
              <a:lnSpc>
                <a:spcPts val="2600"/>
              </a:lnSpc>
              <a:spcBef>
                <a:spcPts val="500"/>
              </a:spcBef>
            </a:pPr>
            <a:r>
              <a:rPr lang="zh-TW" altLang="en-US" sz="2200" b="1">
                <a:solidFill>
                  <a:srgbClr val="C51F03"/>
                </a:solidFill>
                <a:sym typeface="Webdings" pitchFamily="18" charset="2"/>
              </a:rPr>
              <a:t>     </a:t>
            </a:r>
            <a:r>
              <a:rPr lang="zh-TW" altLang="en-US" sz="2200" b="1">
                <a:solidFill>
                  <a:srgbClr val="000066"/>
                </a:solidFill>
                <a:sym typeface="Webdings" pitchFamily="18" charset="2"/>
              </a:rPr>
              <a:t>被保險人、受益人或支出殯葬費之人請領保險給付時，應由投保單位辦理，但下列情形，得自行申請， 申請書之投保單位證明欄免蓋章：</a:t>
            </a:r>
            <a:endParaRPr lang="en-US" altLang="zh-TW" sz="2200" b="1">
              <a:solidFill>
                <a:srgbClr val="000066"/>
              </a:solidFill>
              <a:sym typeface="Webdings" pitchFamily="18" charset="2"/>
            </a:endParaRPr>
          </a:p>
          <a:p>
            <a:pPr marL="342900" indent="-342900">
              <a:lnSpc>
                <a:spcPts val="2600"/>
              </a:lnSpc>
              <a:spcBef>
                <a:spcPts val="500"/>
              </a:spcBef>
            </a:pPr>
            <a:r>
              <a:rPr lang="zh-TW" altLang="en-US" sz="2200" b="1">
                <a:solidFill>
                  <a:srgbClr val="000066"/>
                </a:solidFill>
                <a:sym typeface="Webdings" pitchFamily="18" charset="2"/>
              </a:rPr>
              <a:t>  </a:t>
            </a:r>
            <a:r>
              <a:rPr lang="zh-TW" altLang="en-US" sz="2200" b="1">
                <a:solidFill>
                  <a:srgbClr val="C51F03"/>
                </a:solidFill>
                <a:sym typeface="Webdings" pitchFamily="18" charset="2"/>
              </a:rPr>
              <a:t>  </a:t>
            </a:r>
            <a:r>
              <a:rPr lang="en-US" altLang="zh-TW" sz="2200" b="1">
                <a:solidFill>
                  <a:srgbClr val="000066"/>
                </a:solidFill>
                <a:sym typeface="Wingdings 2" pitchFamily="18" charset="2"/>
              </a:rPr>
              <a:t></a:t>
            </a:r>
            <a:r>
              <a:rPr lang="zh-TW" altLang="en-US" sz="2200" b="1">
                <a:solidFill>
                  <a:srgbClr val="000066"/>
                </a:solidFill>
                <a:sym typeface="Wingdings 2" pitchFamily="18" charset="2"/>
              </a:rPr>
              <a:t>申請生育給付者</a:t>
            </a:r>
            <a:r>
              <a:rPr lang="zh-TW" altLang="en-US" sz="2200" b="1">
                <a:solidFill>
                  <a:srgbClr val="000066"/>
                </a:solidFill>
                <a:sym typeface="Webdings" pitchFamily="18" charset="2"/>
              </a:rPr>
              <a:t>。</a:t>
            </a:r>
            <a:endParaRPr lang="en-US" altLang="zh-TW" sz="2200" b="1">
              <a:solidFill>
                <a:srgbClr val="000066"/>
              </a:solidFill>
              <a:sym typeface="Webdings" pitchFamily="18" charset="2"/>
            </a:endParaRPr>
          </a:p>
          <a:p>
            <a:pPr marL="342900" indent="-342900">
              <a:lnSpc>
                <a:spcPts val="2600"/>
              </a:lnSpc>
              <a:spcBef>
                <a:spcPts val="500"/>
              </a:spcBef>
            </a:pPr>
            <a:r>
              <a:rPr lang="zh-TW" altLang="en-US" sz="2200" b="1">
                <a:solidFill>
                  <a:srgbClr val="C51F03"/>
                </a:solidFill>
                <a:sym typeface="Webdings" pitchFamily="18" charset="2"/>
              </a:rPr>
              <a:t>    </a:t>
            </a:r>
            <a:r>
              <a:rPr lang="en-US" altLang="zh-TW" sz="2200" b="1">
                <a:solidFill>
                  <a:srgbClr val="000066"/>
                </a:solidFill>
                <a:sym typeface="Wingdings 2" pitchFamily="18" charset="2"/>
              </a:rPr>
              <a:t></a:t>
            </a:r>
            <a:r>
              <a:rPr lang="zh-TW" altLang="en-US" sz="2200" b="1">
                <a:solidFill>
                  <a:srgbClr val="000066"/>
                </a:solidFill>
                <a:sym typeface="Webdings" pitchFamily="18" charset="2"/>
              </a:rPr>
              <a:t>申請老年給付時，已離職退保者 。</a:t>
            </a:r>
            <a:endParaRPr lang="zh-TW" altLang="zh-TW" sz="2200" b="1"/>
          </a:p>
          <a:p>
            <a:pPr marL="342900" indent="-342900">
              <a:lnSpc>
                <a:spcPts val="2600"/>
              </a:lnSpc>
              <a:spcBef>
                <a:spcPts val="500"/>
              </a:spcBef>
            </a:pPr>
            <a:r>
              <a:rPr lang="zh-TW" altLang="en-US" sz="2200" b="1">
                <a:solidFill>
                  <a:srgbClr val="C51F03"/>
                </a:solidFill>
                <a:sym typeface="Webdings" pitchFamily="18" charset="2"/>
              </a:rPr>
              <a:t>    </a:t>
            </a:r>
            <a:r>
              <a:rPr lang="en-US" altLang="zh-TW" sz="2200" b="1">
                <a:solidFill>
                  <a:srgbClr val="000066"/>
                </a:solidFill>
                <a:sym typeface="Wingdings 2" pitchFamily="18" charset="2"/>
              </a:rPr>
              <a:t></a:t>
            </a:r>
            <a:r>
              <a:rPr lang="zh-TW" altLang="en-US" sz="2200" b="1">
                <a:solidFill>
                  <a:srgbClr val="000066"/>
                </a:solidFill>
                <a:sym typeface="Wingdings 2" pitchFamily="18" charset="2"/>
              </a:rPr>
              <a:t>保險有效期間發生傷病事故</a:t>
            </a:r>
            <a:r>
              <a:rPr lang="zh-TW" altLang="en-US" sz="2200" b="1">
                <a:solidFill>
                  <a:srgbClr val="000066"/>
                </a:solidFill>
                <a:sym typeface="Webdings" pitchFamily="18" charset="2"/>
              </a:rPr>
              <a:t>，於</a:t>
            </a:r>
            <a:r>
              <a:rPr lang="zh-TW" altLang="en-US" sz="2200" b="1">
                <a:solidFill>
                  <a:srgbClr val="000066"/>
                </a:solidFill>
                <a:sym typeface="Wingdings 2" pitchFamily="18" charset="2"/>
              </a:rPr>
              <a:t>保險效力停止後</a:t>
            </a:r>
            <a:r>
              <a:rPr lang="en-US" altLang="zh-TW" sz="2200" b="1">
                <a:solidFill>
                  <a:srgbClr val="000066"/>
                </a:solidFill>
                <a:sym typeface="Wingdings 2" pitchFamily="18" charset="2"/>
              </a:rPr>
              <a:t>1</a:t>
            </a:r>
            <a:r>
              <a:rPr lang="zh-TW" altLang="en-US" sz="2200" b="1">
                <a:solidFill>
                  <a:srgbClr val="000066"/>
                </a:solidFill>
                <a:sym typeface="Wingdings 2" pitchFamily="18" charset="2"/>
              </a:rPr>
              <a:t>年內</a:t>
            </a:r>
            <a:r>
              <a:rPr lang="zh-TW" altLang="en-US" sz="2200" b="1">
                <a:solidFill>
                  <a:srgbClr val="000066"/>
                </a:solidFill>
                <a:sym typeface="Webdings" pitchFamily="18" charset="2"/>
              </a:rPr>
              <a:t>，因同一 </a:t>
            </a:r>
            <a:endParaRPr lang="en-US" altLang="zh-TW" sz="2200" b="1">
              <a:solidFill>
                <a:srgbClr val="000066"/>
              </a:solidFill>
              <a:sym typeface="Webdings" pitchFamily="18" charset="2"/>
            </a:endParaRPr>
          </a:p>
          <a:p>
            <a:pPr marL="342900" indent="-342900">
              <a:lnSpc>
                <a:spcPts val="2600"/>
              </a:lnSpc>
              <a:spcBef>
                <a:spcPts val="500"/>
              </a:spcBef>
            </a:pPr>
            <a:r>
              <a:rPr lang="zh-TW" altLang="en-US" sz="2200" b="1">
                <a:solidFill>
                  <a:srgbClr val="000066"/>
                </a:solidFill>
                <a:sym typeface="Webdings" pitchFamily="18" charset="2"/>
              </a:rPr>
              <a:t>       傷病及其引起之疾病申請</a:t>
            </a:r>
            <a:r>
              <a:rPr lang="zh-TW" altLang="en-US" sz="2200" b="1">
                <a:solidFill>
                  <a:srgbClr val="000066"/>
                </a:solidFill>
                <a:sym typeface="Wingdings 2" pitchFamily="18" charset="2"/>
              </a:rPr>
              <a:t>傷病</a:t>
            </a:r>
            <a:r>
              <a:rPr lang="zh-TW" altLang="en-US" sz="2200" b="1">
                <a:solidFill>
                  <a:srgbClr val="000066"/>
                </a:solidFill>
                <a:sym typeface="Webdings" pitchFamily="18" charset="2"/>
              </a:rPr>
              <a:t>、</a:t>
            </a:r>
            <a:r>
              <a:rPr lang="zh-TW" altLang="en-US" sz="2200" b="1">
                <a:solidFill>
                  <a:srgbClr val="000066"/>
                </a:solidFill>
                <a:sym typeface="Wingdings 2" pitchFamily="18" charset="2"/>
              </a:rPr>
              <a:t>失能</a:t>
            </a:r>
            <a:r>
              <a:rPr lang="zh-TW" altLang="en-US" sz="2200" b="1">
                <a:solidFill>
                  <a:srgbClr val="000066"/>
                </a:solidFill>
                <a:sym typeface="Webdings" pitchFamily="18" charset="2"/>
              </a:rPr>
              <a:t>、死亡或</a:t>
            </a:r>
            <a:r>
              <a:rPr lang="zh-TW" altLang="en-US" sz="2200" b="1">
                <a:solidFill>
                  <a:srgbClr val="000066"/>
                </a:solidFill>
                <a:sym typeface="Wingdings 2" pitchFamily="18" charset="2"/>
              </a:rPr>
              <a:t>職災醫療</a:t>
            </a:r>
            <a:r>
              <a:rPr lang="zh-TW" altLang="en-US" sz="2200" b="1">
                <a:solidFill>
                  <a:srgbClr val="000066"/>
                </a:solidFill>
                <a:sym typeface="Webdings" pitchFamily="18" charset="2"/>
              </a:rPr>
              <a:t>給付者。        </a:t>
            </a:r>
            <a:endParaRPr lang="en-US" altLang="zh-TW" sz="2200" b="1">
              <a:solidFill>
                <a:srgbClr val="000066"/>
              </a:solidFill>
              <a:sym typeface="Webdings" pitchFamily="18" charset="2"/>
            </a:endParaRPr>
          </a:p>
          <a:p>
            <a:pPr marL="342900" indent="-342900">
              <a:lnSpc>
                <a:spcPts val="2600"/>
              </a:lnSpc>
              <a:spcBef>
                <a:spcPts val="500"/>
              </a:spcBef>
            </a:pPr>
            <a:r>
              <a:rPr lang="zh-TW" altLang="en-US" sz="2200" b="1">
                <a:solidFill>
                  <a:srgbClr val="000066"/>
                </a:solidFill>
                <a:sym typeface="Webdings" pitchFamily="18" charset="2"/>
              </a:rPr>
              <a:t>    </a:t>
            </a:r>
            <a:r>
              <a:rPr lang="en-US" altLang="zh-TW" sz="2200" b="1">
                <a:solidFill>
                  <a:srgbClr val="000066"/>
                </a:solidFill>
                <a:sym typeface="Wingdings 2" pitchFamily="18" charset="2"/>
              </a:rPr>
              <a:t></a:t>
            </a:r>
            <a:r>
              <a:rPr lang="zh-TW" altLang="en-US" sz="2200" b="1">
                <a:solidFill>
                  <a:srgbClr val="000066"/>
                </a:solidFill>
                <a:sym typeface="Webdings" pitchFamily="18" charset="2"/>
              </a:rPr>
              <a:t>投保單位有歇業、解散、撤銷、廢止、受破產宣告或其他情事。</a:t>
            </a:r>
          </a:p>
          <a:p>
            <a:pPr marL="342900" indent="-342900">
              <a:lnSpc>
                <a:spcPts val="2600"/>
              </a:lnSpc>
              <a:spcBef>
                <a:spcPts val="500"/>
              </a:spcBef>
              <a:buFontTx/>
              <a:buChar char="•"/>
            </a:pPr>
            <a:r>
              <a:rPr lang="zh-TW" altLang="en-US" sz="2200" b="1">
                <a:solidFill>
                  <a:srgbClr val="C51F03"/>
                </a:solidFill>
                <a:sym typeface="Webdings" pitchFamily="18" charset="2"/>
              </a:rPr>
              <a:t>國內未設籍者：</a:t>
            </a:r>
          </a:p>
          <a:p>
            <a:pPr marL="342900" indent="-342900">
              <a:lnSpc>
                <a:spcPts val="2600"/>
              </a:lnSpc>
              <a:spcBef>
                <a:spcPts val="500"/>
              </a:spcBef>
            </a:pPr>
            <a:r>
              <a:rPr lang="zh-TW" altLang="en-US" sz="2200" b="1">
                <a:solidFill>
                  <a:srgbClr val="C51F03"/>
                </a:solidFill>
                <a:sym typeface="Webdings" pitchFamily="18" charset="2"/>
              </a:rPr>
              <a:t>    </a:t>
            </a:r>
            <a:r>
              <a:rPr lang="zh-TW" altLang="en-US" sz="2200" b="1">
                <a:solidFill>
                  <a:srgbClr val="000066"/>
                </a:solidFill>
                <a:sym typeface="Webdings" pitchFamily="18" charset="2"/>
              </a:rPr>
              <a:t>請領年金給付時，應檢附</a:t>
            </a:r>
            <a:r>
              <a:rPr lang="zh-TW" altLang="zh-TW" sz="2200" b="1">
                <a:solidFill>
                  <a:srgbClr val="000066"/>
                </a:solidFill>
                <a:sym typeface="Webdings" pitchFamily="18" charset="2"/>
              </a:rPr>
              <a:t>經</a:t>
            </a:r>
            <a:r>
              <a:rPr lang="zh-TW" altLang="en-US" sz="2200" b="1">
                <a:solidFill>
                  <a:srgbClr val="000066"/>
                </a:solidFill>
                <a:sym typeface="Webdings" pitchFamily="18" charset="2"/>
              </a:rPr>
              <a:t>我國駐外單位</a:t>
            </a:r>
            <a:r>
              <a:rPr lang="zh-TW" altLang="zh-TW" sz="2200" b="1">
                <a:solidFill>
                  <a:srgbClr val="000066"/>
                </a:solidFill>
                <a:sym typeface="Webdings" pitchFamily="18" charset="2"/>
              </a:rPr>
              <a:t>驗證之身分或居住相關證明文件</a:t>
            </a:r>
            <a:r>
              <a:rPr lang="zh-TW" altLang="en-US" sz="2200" b="1">
                <a:solidFill>
                  <a:srgbClr val="000066"/>
                </a:solidFill>
                <a:sym typeface="Webdings" pitchFamily="18" charset="2"/>
              </a:rPr>
              <a:t>，並應每年重新檢送保險人查核。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p:spPr>
        <p:txBody>
          <a:bodyPr/>
          <a:lstStyle/>
          <a:p>
            <a:fld id="{4E918112-BF69-40B4-B4E0-F80CDAEFA68C}" type="slidenum">
              <a:rPr lang="en-US" altLang="zh-TW" smtClean="0"/>
              <a:pPr/>
              <a:t>47</a:t>
            </a:fld>
            <a:endParaRPr lang="en-US" altLang="zh-TW" smtClean="0"/>
          </a:p>
        </p:txBody>
      </p:sp>
      <p:sp>
        <p:nvSpPr>
          <p:cNvPr id="54275" name="Text Box 2"/>
          <p:cNvSpPr txBox="1">
            <a:spLocks noChangeArrowheads="1"/>
          </p:cNvSpPr>
          <p:nvPr/>
        </p:nvSpPr>
        <p:spPr bwMode="auto">
          <a:xfrm>
            <a:off x="285750" y="809625"/>
            <a:ext cx="2124075" cy="528638"/>
          </a:xfrm>
          <a:prstGeom prst="rect">
            <a:avLst/>
          </a:prstGeom>
          <a:gradFill rotWithShape="1">
            <a:gsLst>
              <a:gs pos="0">
                <a:srgbClr val="3F9197"/>
              </a:gs>
              <a:gs pos="100000">
                <a:schemeClr val="accent2"/>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生 育 給 付</a:t>
            </a:r>
          </a:p>
        </p:txBody>
      </p:sp>
      <p:grpSp>
        <p:nvGrpSpPr>
          <p:cNvPr id="54276" name="Group 4"/>
          <p:cNvGrpSpPr>
            <a:grpSpLocks/>
          </p:cNvGrpSpPr>
          <p:nvPr/>
        </p:nvGrpSpPr>
        <p:grpSpPr bwMode="auto">
          <a:xfrm>
            <a:off x="0" y="0"/>
            <a:ext cx="9144000" cy="765175"/>
            <a:chOff x="0" y="0"/>
            <a:chExt cx="5760" cy="482"/>
          </a:xfrm>
        </p:grpSpPr>
        <p:grpSp>
          <p:nvGrpSpPr>
            <p:cNvPr id="54282" name="Group 5"/>
            <p:cNvGrpSpPr>
              <a:grpSpLocks/>
            </p:cNvGrpSpPr>
            <p:nvPr/>
          </p:nvGrpSpPr>
          <p:grpSpPr bwMode="auto">
            <a:xfrm>
              <a:off x="0" y="0"/>
              <a:ext cx="5760" cy="482"/>
              <a:chOff x="0" y="0"/>
              <a:chExt cx="5760" cy="482"/>
            </a:xfrm>
          </p:grpSpPr>
          <p:sp>
            <p:nvSpPr>
              <p:cNvPr id="54284" name="Text Box 6"/>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54285" name="Line 7"/>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54283" name="Line 8"/>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54277" name="Rectangle 9"/>
          <p:cNvSpPr>
            <a:spLocks noChangeArrowheads="1"/>
          </p:cNvSpPr>
          <p:nvPr/>
        </p:nvSpPr>
        <p:spPr bwMode="auto">
          <a:xfrm>
            <a:off x="250825" y="1293813"/>
            <a:ext cx="2089150" cy="647700"/>
          </a:xfrm>
          <a:prstGeom prst="rect">
            <a:avLst/>
          </a:prstGeom>
          <a:noFill/>
          <a:ln w="9525">
            <a:noFill/>
            <a:miter lim="800000"/>
            <a:headEnd/>
            <a:tailEnd/>
          </a:ln>
        </p:spPr>
        <p:txBody>
          <a:bodyPr anchor="ctr"/>
          <a:lstStyle/>
          <a:p>
            <a:pPr marL="274638" indent="-274638" algn="ctr">
              <a:lnSpc>
                <a:spcPct val="110000"/>
              </a:lnSpc>
              <a:buFont typeface="Wingdings" pitchFamily="2" charset="2"/>
              <a:buChar char="u"/>
            </a:pPr>
            <a:r>
              <a:rPr lang="zh-TW" altLang="en-US" sz="2400" b="1">
                <a:solidFill>
                  <a:srgbClr val="660066"/>
                </a:solidFill>
              </a:rPr>
              <a:t>請領資格</a:t>
            </a:r>
          </a:p>
        </p:txBody>
      </p:sp>
      <p:sp>
        <p:nvSpPr>
          <p:cNvPr id="54278" name="Line 12"/>
          <p:cNvSpPr>
            <a:spLocks noChangeShapeType="1"/>
          </p:cNvSpPr>
          <p:nvPr/>
        </p:nvSpPr>
        <p:spPr bwMode="auto">
          <a:xfrm>
            <a:off x="395288" y="4797425"/>
            <a:ext cx="8353425" cy="0"/>
          </a:xfrm>
          <a:prstGeom prst="line">
            <a:avLst/>
          </a:prstGeom>
          <a:noFill/>
          <a:ln w="57150">
            <a:solidFill>
              <a:srgbClr val="5F5F5F"/>
            </a:solidFill>
            <a:prstDash val="sysDot"/>
            <a:round/>
            <a:headEnd/>
            <a:tailEnd/>
          </a:ln>
        </p:spPr>
        <p:txBody>
          <a:bodyPr/>
          <a:lstStyle/>
          <a:p>
            <a:endParaRPr lang="zh-TW" altLang="en-US"/>
          </a:p>
        </p:txBody>
      </p:sp>
      <p:sp>
        <p:nvSpPr>
          <p:cNvPr id="15" name="Rectangle 3"/>
          <p:cNvSpPr>
            <a:spLocks noChangeArrowheads="1"/>
          </p:cNvSpPr>
          <p:nvPr/>
        </p:nvSpPr>
        <p:spPr bwMode="auto">
          <a:xfrm>
            <a:off x="1331913" y="5084763"/>
            <a:ext cx="5616575" cy="768350"/>
          </a:xfrm>
          <a:prstGeom prst="rect">
            <a:avLst/>
          </a:prstGeom>
          <a:solidFill>
            <a:srgbClr val="FFFFCC"/>
          </a:solidFill>
          <a:ln w="28575">
            <a:solidFill>
              <a:srgbClr val="5F5F5F"/>
            </a:solidFill>
            <a:miter lim="800000"/>
            <a:headEnd/>
            <a:tailEnd/>
          </a:ln>
          <a:effectLst/>
          <a:extLst/>
        </p:spPr>
        <p:txBody>
          <a:bodyPr>
            <a:spAutoFit/>
          </a:bodyPr>
          <a:lstStyle/>
          <a:p>
            <a:pPr algn="ctr">
              <a:spcBef>
                <a:spcPct val="20000"/>
              </a:spcBef>
              <a:defRPr/>
            </a:pPr>
            <a:r>
              <a:rPr lang="en-US" altLang="zh-TW" sz="2000" b="1" dirty="0">
                <a:ea typeface="新細明體" pitchFamily="18" charset="-120"/>
              </a:rPr>
              <a:t>1</a:t>
            </a:r>
            <a:r>
              <a:rPr lang="zh-TW" altLang="en-US" sz="2000" b="1" dirty="0">
                <a:ea typeface="新細明體" pitchFamily="18" charset="-120"/>
              </a:rPr>
              <a:t>、被保險人參加保險滿 </a:t>
            </a:r>
            <a:r>
              <a:rPr lang="en-US" altLang="zh-TW" sz="2000" b="1" dirty="0">
                <a:solidFill>
                  <a:srgbClr val="FF0000"/>
                </a:solidFill>
                <a:ea typeface="新細明體" pitchFamily="18" charset="-120"/>
              </a:rPr>
              <a:t>280</a:t>
            </a:r>
            <a:r>
              <a:rPr lang="zh-TW" altLang="en-US" sz="2000" b="1" dirty="0">
                <a:solidFill>
                  <a:srgbClr val="FF0000"/>
                </a:solidFill>
                <a:ea typeface="新細明體" pitchFamily="18" charset="-120"/>
              </a:rPr>
              <a:t>日</a:t>
            </a:r>
            <a:r>
              <a:rPr lang="zh-TW" altLang="en-US" sz="2000" b="1" dirty="0">
                <a:ea typeface="新細明體" pitchFamily="18" charset="-120"/>
              </a:rPr>
              <a:t>後分娩者</a:t>
            </a:r>
          </a:p>
          <a:p>
            <a:pPr algn="ctr">
              <a:spcBef>
                <a:spcPct val="20000"/>
              </a:spcBef>
              <a:defRPr/>
            </a:pPr>
            <a:r>
              <a:rPr lang="en-US" altLang="zh-TW" sz="2000" b="1" dirty="0">
                <a:ea typeface="新細明體" pitchFamily="18" charset="-120"/>
              </a:rPr>
              <a:t>2</a:t>
            </a:r>
            <a:r>
              <a:rPr lang="zh-TW" altLang="en-US" sz="2000" b="1" dirty="0">
                <a:ea typeface="新細明體" pitchFamily="18" charset="-120"/>
              </a:rPr>
              <a:t>、</a:t>
            </a:r>
            <a:r>
              <a:rPr lang="zh-TW" altLang="en-US" sz="2000" b="1" dirty="0">
                <a:effectLst>
                  <a:outerShdw blurRad="38100" dist="38100" dir="2700000" algn="tl">
                    <a:srgbClr val="FFFFFF"/>
                  </a:outerShdw>
                </a:effectLst>
                <a:ea typeface="新細明體" pitchFamily="18" charset="-120"/>
              </a:rPr>
              <a:t>被保險人參加保險滿 </a:t>
            </a:r>
            <a:r>
              <a:rPr lang="en-US" altLang="zh-TW" sz="2000" b="1" dirty="0">
                <a:solidFill>
                  <a:srgbClr val="FF0000"/>
                </a:solidFill>
                <a:ea typeface="新細明體" pitchFamily="18" charset="-120"/>
              </a:rPr>
              <a:t>181</a:t>
            </a:r>
            <a:r>
              <a:rPr lang="zh-TW" altLang="en-US" sz="2000" b="1" dirty="0">
                <a:solidFill>
                  <a:srgbClr val="FF0000"/>
                </a:solidFill>
                <a:ea typeface="新細明體" pitchFamily="18" charset="-120"/>
              </a:rPr>
              <a:t>日</a:t>
            </a:r>
            <a:r>
              <a:rPr lang="zh-TW" altLang="en-US" sz="2000" b="1" dirty="0">
                <a:effectLst>
                  <a:outerShdw blurRad="38100" dist="38100" dir="2700000" algn="tl">
                    <a:srgbClr val="FFFFFF"/>
                  </a:outerShdw>
                </a:effectLst>
                <a:ea typeface="新細明體" pitchFamily="18" charset="-120"/>
              </a:rPr>
              <a:t>後早產者</a:t>
            </a:r>
          </a:p>
        </p:txBody>
      </p:sp>
      <p:sp>
        <p:nvSpPr>
          <p:cNvPr id="54280" name="文字方塊 1"/>
          <p:cNvSpPr txBox="1">
            <a:spLocks noChangeArrowheads="1"/>
          </p:cNvSpPr>
          <p:nvPr/>
        </p:nvSpPr>
        <p:spPr bwMode="auto">
          <a:xfrm>
            <a:off x="755650" y="4005263"/>
            <a:ext cx="7329488" cy="615950"/>
          </a:xfrm>
          <a:prstGeom prst="rect">
            <a:avLst/>
          </a:prstGeom>
          <a:noFill/>
          <a:ln w="9525">
            <a:noFill/>
            <a:miter lim="800000"/>
            <a:headEnd/>
            <a:tailEnd/>
          </a:ln>
        </p:spPr>
        <p:txBody>
          <a:bodyPr>
            <a:spAutoFit/>
          </a:bodyPr>
          <a:lstStyle/>
          <a:p>
            <a:r>
              <a:rPr lang="en-US" altLang="zh-TW" sz="1700" b="1">
                <a:solidFill>
                  <a:srgbClr val="660066"/>
                </a:solidFill>
                <a:latin typeface="新細明體" charset="-120"/>
              </a:rPr>
              <a:t>※</a:t>
            </a:r>
            <a:r>
              <a:rPr lang="zh-TW" altLang="en-US" sz="1700" b="1">
                <a:solidFill>
                  <a:srgbClr val="660066"/>
                </a:solidFill>
                <a:latin typeface="新細明體" charset="-120"/>
              </a:rPr>
              <a:t>同時符合相關社會保險（ 國保、 農保、 公教保） 生育給付或軍公教生育 </a:t>
            </a:r>
            <a:endParaRPr lang="en-US" altLang="zh-TW" sz="1700" b="1">
              <a:solidFill>
                <a:srgbClr val="660066"/>
              </a:solidFill>
              <a:latin typeface="新細明體" charset="-120"/>
            </a:endParaRPr>
          </a:p>
          <a:p>
            <a:r>
              <a:rPr lang="zh-TW" altLang="en-US" sz="1700" b="1">
                <a:solidFill>
                  <a:srgbClr val="660066"/>
                </a:solidFill>
                <a:latin typeface="新細明體" charset="-120"/>
              </a:rPr>
              <a:t>    補助時，僅得擇一請領。</a:t>
            </a:r>
          </a:p>
        </p:txBody>
      </p:sp>
      <p:sp>
        <p:nvSpPr>
          <p:cNvPr id="54281" name="Text Box 17"/>
          <p:cNvSpPr txBox="1">
            <a:spLocks noChangeArrowheads="1"/>
          </p:cNvSpPr>
          <p:nvPr/>
        </p:nvSpPr>
        <p:spPr bwMode="auto">
          <a:xfrm>
            <a:off x="796925" y="1916113"/>
            <a:ext cx="7589838" cy="1873250"/>
          </a:xfrm>
          <a:prstGeom prst="rect">
            <a:avLst/>
          </a:prstGeom>
          <a:noFill/>
          <a:ln w="28575">
            <a:solidFill>
              <a:srgbClr val="FF0066"/>
            </a:solidFill>
            <a:miter lim="800000"/>
            <a:headEnd/>
            <a:tailEnd/>
          </a:ln>
        </p:spPr>
        <p:txBody>
          <a:bodyPr/>
          <a:lstStyle/>
          <a:p>
            <a:pPr marL="342900" indent="-342900">
              <a:lnSpc>
                <a:spcPts val="2800"/>
              </a:lnSpc>
              <a:spcBef>
                <a:spcPts val="1200"/>
              </a:spcBef>
            </a:pPr>
            <a:r>
              <a:rPr kumimoji="0" lang="zh-TW" altLang="en-US" sz="2200" b="1">
                <a:latin typeface="新細明體" charset="-120"/>
              </a:rPr>
              <a:t> </a:t>
            </a:r>
            <a:r>
              <a:rPr kumimoji="0" lang="zh-TW" altLang="en-US" sz="2000" b="1">
                <a:latin typeface="新細明體" charset="-120"/>
              </a:rPr>
              <a:t>女性被保險人符合下列條件之一：</a:t>
            </a:r>
            <a:endParaRPr kumimoji="0" lang="en-US" altLang="zh-TW" sz="2000" b="1">
              <a:latin typeface="新細明體" charset="-120"/>
            </a:endParaRPr>
          </a:p>
          <a:p>
            <a:pPr marL="342900" indent="-342900">
              <a:lnSpc>
                <a:spcPts val="2800"/>
              </a:lnSpc>
              <a:spcBef>
                <a:spcPts val="1200"/>
              </a:spcBef>
              <a:buFont typeface="Arial" charset="0"/>
              <a:buChar char="•"/>
            </a:pPr>
            <a:r>
              <a:rPr kumimoji="0" lang="zh-TW" altLang="en-US" sz="2000" b="1">
                <a:latin typeface="新細明體" charset="-120"/>
              </a:rPr>
              <a:t>於保險有效期間分娩或早產，符合參加保險日數者。</a:t>
            </a:r>
            <a:endParaRPr kumimoji="0" lang="en-US" altLang="zh-TW" sz="2000" b="1">
              <a:latin typeface="新細明體" charset="-120"/>
            </a:endParaRPr>
          </a:p>
          <a:p>
            <a:pPr marL="342900" indent="-342900">
              <a:lnSpc>
                <a:spcPts val="2800"/>
              </a:lnSpc>
              <a:spcBef>
                <a:spcPts val="1200"/>
              </a:spcBef>
              <a:buFont typeface="Arial" charset="0"/>
              <a:buChar char="•"/>
            </a:pPr>
            <a:r>
              <a:rPr kumimoji="0" lang="zh-TW" altLang="en-US" sz="2000" b="1">
                <a:latin typeface="新細明體" charset="-120"/>
              </a:rPr>
              <a:t>在保險有效期間懷孕，符合參加保險日數，於保險效力停止後</a:t>
            </a:r>
            <a:r>
              <a:rPr kumimoji="0" lang="en-US" altLang="zh-TW" sz="2000" b="1">
                <a:latin typeface="新細明體" charset="-120"/>
              </a:rPr>
              <a:t>1</a:t>
            </a:r>
            <a:r>
              <a:rPr kumimoji="0" lang="zh-TW" altLang="en-US" sz="2000" b="1">
                <a:latin typeface="新細明體" charset="-120"/>
              </a:rPr>
              <a:t>年內因同一懷孕事故分娩或早產者。</a:t>
            </a:r>
            <a:endParaRPr kumimoji="0" lang="en-US" altLang="zh-TW" sz="2000" b="1">
              <a:latin typeface="新細明體"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2"/>
          </p:nvPr>
        </p:nvSpPr>
        <p:spPr>
          <a:noFill/>
        </p:spPr>
        <p:txBody>
          <a:bodyPr/>
          <a:lstStyle/>
          <a:p>
            <a:fld id="{8A936F6C-9E21-49C8-81C4-15BE5159F0D4}" type="slidenum">
              <a:rPr lang="en-US" altLang="zh-TW" smtClean="0"/>
              <a:pPr/>
              <a:t>48</a:t>
            </a:fld>
            <a:endParaRPr lang="en-US" altLang="zh-TW" smtClean="0"/>
          </a:p>
        </p:txBody>
      </p:sp>
      <p:sp>
        <p:nvSpPr>
          <p:cNvPr id="55299" name="Text Box 2"/>
          <p:cNvSpPr txBox="1">
            <a:spLocks noChangeArrowheads="1"/>
          </p:cNvSpPr>
          <p:nvPr/>
        </p:nvSpPr>
        <p:spPr bwMode="auto">
          <a:xfrm>
            <a:off x="323850" y="908050"/>
            <a:ext cx="2124075" cy="528638"/>
          </a:xfrm>
          <a:prstGeom prst="rect">
            <a:avLst/>
          </a:prstGeom>
          <a:gradFill rotWithShape="1">
            <a:gsLst>
              <a:gs pos="0">
                <a:srgbClr val="3F9197"/>
              </a:gs>
              <a:gs pos="100000">
                <a:schemeClr val="accent2"/>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生 育 給 付</a:t>
            </a:r>
          </a:p>
        </p:txBody>
      </p:sp>
      <p:grpSp>
        <p:nvGrpSpPr>
          <p:cNvPr id="55300" name="Group 4"/>
          <p:cNvGrpSpPr>
            <a:grpSpLocks/>
          </p:cNvGrpSpPr>
          <p:nvPr/>
        </p:nvGrpSpPr>
        <p:grpSpPr bwMode="auto">
          <a:xfrm>
            <a:off x="0" y="0"/>
            <a:ext cx="9144000" cy="765175"/>
            <a:chOff x="0" y="0"/>
            <a:chExt cx="5760" cy="482"/>
          </a:xfrm>
        </p:grpSpPr>
        <p:grpSp>
          <p:nvGrpSpPr>
            <p:cNvPr id="55317" name="Group 5"/>
            <p:cNvGrpSpPr>
              <a:grpSpLocks/>
            </p:cNvGrpSpPr>
            <p:nvPr/>
          </p:nvGrpSpPr>
          <p:grpSpPr bwMode="auto">
            <a:xfrm>
              <a:off x="0" y="0"/>
              <a:ext cx="5760" cy="482"/>
              <a:chOff x="0" y="0"/>
              <a:chExt cx="5760" cy="482"/>
            </a:xfrm>
          </p:grpSpPr>
          <p:sp>
            <p:nvSpPr>
              <p:cNvPr id="55319" name="Text Box 6"/>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55320" name="Line 7"/>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55318" name="Line 8"/>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55301" name="文字方塊 1"/>
          <p:cNvSpPr txBox="1">
            <a:spLocks noChangeArrowheads="1"/>
          </p:cNvSpPr>
          <p:nvPr/>
        </p:nvSpPr>
        <p:spPr bwMode="auto">
          <a:xfrm>
            <a:off x="1258888" y="4724400"/>
            <a:ext cx="4032250" cy="461963"/>
          </a:xfrm>
          <a:prstGeom prst="rect">
            <a:avLst/>
          </a:prstGeom>
          <a:noFill/>
          <a:ln w="9525">
            <a:noFill/>
            <a:miter lim="800000"/>
            <a:headEnd/>
            <a:tailEnd/>
          </a:ln>
        </p:spPr>
        <p:txBody>
          <a:bodyPr>
            <a:spAutoFit/>
          </a:bodyPr>
          <a:lstStyle/>
          <a:p>
            <a:pPr marL="266700" indent="-266700"/>
            <a:r>
              <a:rPr lang="en-US" altLang="zh-TW" sz="2200" b="1">
                <a:solidFill>
                  <a:srgbClr val="FF0000"/>
                </a:solidFill>
                <a:latin typeface="新細明體" charset="-120"/>
              </a:rPr>
              <a:t>※</a:t>
            </a:r>
            <a:r>
              <a:rPr lang="zh-TW" altLang="en-US" sz="2200" b="1">
                <a:solidFill>
                  <a:srgbClr val="FF0000"/>
                </a:solidFill>
                <a:latin typeface="新細明體" charset="-120"/>
              </a:rPr>
              <a:t>流產</a:t>
            </a:r>
            <a:r>
              <a:rPr lang="zh-TW" altLang="zh-TW" sz="2200" b="1">
                <a:solidFill>
                  <a:srgbClr val="FF0000"/>
                </a:solidFill>
                <a:latin typeface="新細明體" charset="-120"/>
              </a:rPr>
              <a:t>者，不得請領生育給付</a:t>
            </a:r>
            <a:r>
              <a:rPr kumimoji="0" lang="zh-TW" altLang="en-US" sz="2400" b="1">
                <a:solidFill>
                  <a:srgbClr val="FF0000"/>
                </a:solidFill>
                <a:latin typeface="新細明體" charset="-120"/>
              </a:rPr>
              <a:t>。</a:t>
            </a:r>
            <a:endParaRPr lang="zh-TW" altLang="en-US" sz="2200" b="1">
              <a:solidFill>
                <a:srgbClr val="FF0000"/>
              </a:solidFill>
              <a:latin typeface="新細明體" charset="-120"/>
            </a:endParaRPr>
          </a:p>
        </p:txBody>
      </p:sp>
      <p:sp>
        <p:nvSpPr>
          <p:cNvPr id="55302" name="Rectangle 40"/>
          <p:cNvSpPr>
            <a:spLocks noChangeArrowheads="1"/>
          </p:cNvSpPr>
          <p:nvPr/>
        </p:nvSpPr>
        <p:spPr bwMode="auto">
          <a:xfrm>
            <a:off x="323850" y="1628775"/>
            <a:ext cx="3168650" cy="647700"/>
          </a:xfrm>
          <a:prstGeom prst="rect">
            <a:avLst/>
          </a:prstGeom>
          <a:noFill/>
          <a:ln w="9525">
            <a:noFill/>
            <a:miter lim="800000"/>
            <a:headEnd/>
            <a:tailEnd/>
          </a:ln>
        </p:spPr>
        <p:txBody>
          <a:bodyPr anchor="ctr"/>
          <a:lstStyle/>
          <a:p>
            <a:pPr marL="274638" indent="-274638" algn="ctr">
              <a:lnSpc>
                <a:spcPct val="110000"/>
              </a:lnSpc>
              <a:buFont typeface="Wingdings" pitchFamily="2" charset="2"/>
              <a:buChar char="u"/>
            </a:pPr>
            <a:r>
              <a:rPr kumimoji="0" lang="zh-TW" altLang="en-US" sz="2600" b="1">
                <a:solidFill>
                  <a:srgbClr val="000066"/>
                </a:solidFill>
              </a:rPr>
              <a:t>早產及分娩的定義</a:t>
            </a:r>
          </a:p>
        </p:txBody>
      </p:sp>
      <p:grpSp>
        <p:nvGrpSpPr>
          <p:cNvPr id="55303" name="群組 24"/>
          <p:cNvGrpSpPr>
            <a:grpSpLocks/>
          </p:cNvGrpSpPr>
          <p:nvPr/>
        </p:nvGrpSpPr>
        <p:grpSpPr bwMode="auto">
          <a:xfrm>
            <a:off x="1187450" y="2565400"/>
            <a:ext cx="6192838" cy="1511300"/>
            <a:chOff x="1043608" y="2277442"/>
            <a:chExt cx="6192837" cy="1511300"/>
          </a:xfrm>
        </p:grpSpPr>
        <p:sp>
          <p:nvSpPr>
            <p:cNvPr id="55306" name="AutoShape 6"/>
            <p:cNvSpPr>
              <a:spLocks noChangeArrowheads="1"/>
            </p:cNvSpPr>
            <p:nvPr/>
          </p:nvSpPr>
          <p:spPr bwMode="auto">
            <a:xfrm>
              <a:off x="1043608" y="2277442"/>
              <a:ext cx="6192837" cy="1511300"/>
            </a:xfrm>
            <a:prstGeom prst="flowChartAlternateProcess">
              <a:avLst/>
            </a:prstGeom>
            <a:solidFill>
              <a:srgbClr val="FFCCCC">
                <a:alpha val="61176"/>
              </a:srgbClr>
            </a:solidFill>
            <a:ln w="38100">
              <a:solidFill>
                <a:srgbClr val="800080"/>
              </a:solidFill>
              <a:prstDash val="sysDot"/>
              <a:miter lim="800000"/>
              <a:headEnd/>
              <a:tailEnd/>
            </a:ln>
          </p:spPr>
          <p:txBody>
            <a:bodyPr wrap="none" anchor="ctr"/>
            <a:lstStyle/>
            <a:p>
              <a:pPr algn="ctr"/>
              <a:endParaRPr kumimoji="0" lang="zh-TW" altLang="zh-TW" b="1"/>
            </a:p>
          </p:txBody>
        </p:sp>
        <p:grpSp>
          <p:nvGrpSpPr>
            <p:cNvPr id="55307" name="Group 7"/>
            <p:cNvGrpSpPr>
              <a:grpSpLocks/>
            </p:cNvGrpSpPr>
            <p:nvPr/>
          </p:nvGrpSpPr>
          <p:grpSpPr bwMode="auto">
            <a:xfrm>
              <a:off x="1043608" y="2348884"/>
              <a:ext cx="6175375" cy="1330326"/>
              <a:chOff x="1565" y="2659"/>
              <a:chExt cx="3890" cy="838"/>
            </a:xfrm>
          </p:grpSpPr>
          <p:sp>
            <p:nvSpPr>
              <p:cNvPr id="55308" name="Line 8"/>
              <p:cNvSpPr>
                <a:spLocks noChangeShapeType="1"/>
              </p:cNvSpPr>
              <p:nvPr/>
            </p:nvSpPr>
            <p:spPr bwMode="auto">
              <a:xfrm>
                <a:off x="1595" y="2960"/>
                <a:ext cx="3860" cy="5"/>
              </a:xfrm>
              <a:prstGeom prst="line">
                <a:avLst/>
              </a:prstGeom>
              <a:noFill/>
              <a:ln w="25400" cap="sq">
                <a:solidFill>
                  <a:srgbClr val="000099"/>
                </a:solidFill>
                <a:round/>
                <a:headEnd type="none" w="sm" len="sm"/>
                <a:tailEnd type="none" w="sm" len="sm"/>
              </a:ln>
            </p:spPr>
            <p:txBody>
              <a:bodyPr wrap="none" anchor="ctr"/>
              <a:lstStyle/>
              <a:p>
                <a:endParaRPr lang="zh-TW" altLang="en-US"/>
              </a:p>
            </p:txBody>
          </p:sp>
          <p:sp>
            <p:nvSpPr>
              <p:cNvPr id="55309" name="Line 9"/>
              <p:cNvSpPr>
                <a:spLocks noChangeShapeType="1"/>
              </p:cNvSpPr>
              <p:nvPr/>
            </p:nvSpPr>
            <p:spPr bwMode="auto">
              <a:xfrm>
                <a:off x="2606" y="2811"/>
                <a:ext cx="0" cy="335"/>
              </a:xfrm>
              <a:prstGeom prst="line">
                <a:avLst/>
              </a:prstGeom>
              <a:noFill/>
              <a:ln w="12700" cap="sq">
                <a:solidFill>
                  <a:srgbClr val="000099"/>
                </a:solidFill>
                <a:round/>
                <a:headEnd type="none" w="sm" len="sm"/>
                <a:tailEnd type="none" w="sm" len="sm"/>
              </a:ln>
            </p:spPr>
            <p:txBody>
              <a:bodyPr wrap="none" anchor="ctr"/>
              <a:lstStyle/>
              <a:p>
                <a:endParaRPr lang="zh-TW" altLang="en-US"/>
              </a:p>
            </p:txBody>
          </p:sp>
          <p:sp>
            <p:nvSpPr>
              <p:cNvPr id="55310" name="Line 10"/>
              <p:cNvSpPr>
                <a:spLocks noChangeShapeType="1"/>
              </p:cNvSpPr>
              <p:nvPr/>
            </p:nvSpPr>
            <p:spPr bwMode="auto">
              <a:xfrm>
                <a:off x="4293" y="2811"/>
                <a:ext cx="0" cy="335"/>
              </a:xfrm>
              <a:prstGeom prst="line">
                <a:avLst/>
              </a:prstGeom>
              <a:noFill/>
              <a:ln w="12700" cap="sq">
                <a:solidFill>
                  <a:srgbClr val="000099"/>
                </a:solidFill>
                <a:round/>
                <a:headEnd type="none" w="sm" len="sm"/>
                <a:tailEnd type="none" w="sm" len="sm"/>
              </a:ln>
            </p:spPr>
            <p:txBody>
              <a:bodyPr wrap="none" anchor="ctr"/>
              <a:lstStyle/>
              <a:p>
                <a:endParaRPr lang="zh-TW" altLang="en-US"/>
              </a:p>
            </p:txBody>
          </p:sp>
          <p:sp>
            <p:nvSpPr>
              <p:cNvPr id="55311" name="Text Box 11"/>
              <p:cNvSpPr txBox="1">
                <a:spLocks noChangeArrowheads="1"/>
              </p:cNvSpPr>
              <p:nvPr/>
            </p:nvSpPr>
            <p:spPr bwMode="auto">
              <a:xfrm>
                <a:off x="1850" y="2659"/>
                <a:ext cx="687" cy="233"/>
              </a:xfrm>
              <a:prstGeom prst="rect">
                <a:avLst/>
              </a:prstGeom>
              <a:noFill/>
              <a:ln w="12700" cap="sq">
                <a:noFill/>
                <a:miter lim="800000"/>
                <a:headEnd type="none" w="sm" len="sm"/>
                <a:tailEnd type="none" w="sm" len="sm"/>
              </a:ln>
            </p:spPr>
            <p:txBody>
              <a:bodyPr>
                <a:spAutoFit/>
              </a:bodyPr>
              <a:lstStyle/>
              <a:p>
                <a:pPr>
                  <a:spcBef>
                    <a:spcPct val="50000"/>
                  </a:spcBef>
                </a:pPr>
                <a:r>
                  <a:rPr kumimoji="0" lang="zh-TW" altLang="en-US" b="1">
                    <a:solidFill>
                      <a:srgbClr val="FF0066"/>
                    </a:solidFill>
                    <a:latin typeface="新細明體" charset="-120"/>
                  </a:rPr>
                  <a:t>流產</a:t>
                </a:r>
              </a:p>
            </p:txBody>
          </p:sp>
          <p:sp>
            <p:nvSpPr>
              <p:cNvPr id="55312" name="Text Box 12"/>
              <p:cNvSpPr txBox="1">
                <a:spLocks noChangeArrowheads="1"/>
              </p:cNvSpPr>
              <p:nvPr/>
            </p:nvSpPr>
            <p:spPr bwMode="auto">
              <a:xfrm>
                <a:off x="3114" y="2666"/>
                <a:ext cx="686" cy="233"/>
              </a:xfrm>
              <a:prstGeom prst="rect">
                <a:avLst/>
              </a:prstGeom>
              <a:noFill/>
              <a:ln w="12700" cap="sq">
                <a:noFill/>
                <a:miter lim="800000"/>
                <a:headEnd type="none" w="sm" len="sm"/>
                <a:tailEnd type="none" w="sm" len="sm"/>
              </a:ln>
            </p:spPr>
            <p:txBody>
              <a:bodyPr>
                <a:spAutoFit/>
              </a:bodyPr>
              <a:lstStyle/>
              <a:p>
                <a:pPr>
                  <a:spcBef>
                    <a:spcPct val="50000"/>
                  </a:spcBef>
                </a:pPr>
                <a:r>
                  <a:rPr kumimoji="0" lang="zh-TW" altLang="en-US" b="1">
                    <a:solidFill>
                      <a:srgbClr val="FF0066"/>
                    </a:solidFill>
                    <a:latin typeface="新細明體" charset="-120"/>
                  </a:rPr>
                  <a:t>早產</a:t>
                </a:r>
              </a:p>
            </p:txBody>
          </p:sp>
          <p:sp>
            <p:nvSpPr>
              <p:cNvPr id="55313" name="Text Box 13"/>
              <p:cNvSpPr txBox="1">
                <a:spLocks noChangeArrowheads="1"/>
              </p:cNvSpPr>
              <p:nvPr/>
            </p:nvSpPr>
            <p:spPr bwMode="auto">
              <a:xfrm>
                <a:off x="4492" y="2665"/>
                <a:ext cx="688" cy="233"/>
              </a:xfrm>
              <a:prstGeom prst="rect">
                <a:avLst/>
              </a:prstGeom>
              <a:noFill/>
              <a:ln w="12700" cap="sq">
                <a:noFill/>
                <a:miter lim="800000"/>
                <a:headEnd type="none" w="sm" len="sm"/>
                <a:tailEnd type="none" w="sm" len="sm"/>
              </a:ln>
            </p:spPr>
            <p:txBody>
              <a:bodyPr>
                <a:spAutoFit/>
              </a:bodyPr>
              <a:lstStyle/>
              <a:p>
                <a:pPr>
                  <a:spcBef>
                    <a:spcPct val="50000"/>
                  </a:spcBef>
                </a:pPr>
                <a:r>
                  <a:rPr kumimoji="0" lang="zh-TW" altLang="en-US" b="1">
                    <a:solidFill>
                      <a:srgbClr val="FF0066"/>
                    </a:solidFill>
                    <a:latin typeface="新細明體" charset="-120"/>
                  </a:rPr>
                  <a:t>分娩</a:t>
                </a:r>
              </a:p>
            </p:txBody>
          </p:sp>
          <p:sp>
            <p:nvSpPr>
              <p:cNvPr id="55314" name="Text Box 14"/>
              <p:cNvSpPr txBox="1">
                <a:spLocks noChangeArrowheads="1"/>
              </p:cNvSpPr>
              <p:nvPr/>
            </p:nvSpPr>
            <p:spPr bwMode="auto">
              <a:xfrm>
                <a:off x="4337" y="3090"/>
                <a:ext cx="1091" cy="394"/>
              </a:xfrm>
              <a:prstGeom prst="rect">
                <a:avLst/>
              </a:prstGeom>
              <a:noFill/>
              <a:ln w="12700" cap="sq">
                <a:noFill/>
                <a:miter lim="800000"/>
                <a:headEnd type="none" w="sm" len="sm"/>
                <a:tailEnd type="none" w="sm" len="sm"/>
              </a:ln>
            </p:spPr>
            <p:txBody>
              <a:bodyPr>
                <a:spAutoFit/>
              </a:bodyPr>
              <a:lstStyle/>
              <a:p>
                <a:pPr algn="ctr">
                  <a:lnSpc>
                    <a:spcPct val="50000"/>
                  </a:lnSpc>
                  <a:spcBef>
                    <a:spcPct val="50000"/>
                  </a:spcBef>
                </a:pPr>
                <a:r>
                  <a:rPr kumimoji="0" lang="en-US" altLang="zh-TW" sz="2200" b="1">
                    <a:latin typeface="新細明體" charset="-120"/>
                  </a:rPr>
                  <a:t>37</a:t>
                </a:r>
                <a:r>
                  <a:rPr kumimoji="0" lang="zh-TW" altLang="en-US" sz="2200" b="1">
                    <a:latin typeface="新細明體" charset="-120"/>
                  </a:rPr>
                  <a:t>週</a:t>
                </a:r>
                <a:r>
                  <a:rPr kumimoji="0" lang="zh-TW" altLang="en-US" sz="2200" b="1">
                    <a:latin typeface="新細明體" charset="-120"/>
                    <a:sym typeface="Wingdings" pitchFamily="2" charset="2"/>
                  </a:rPr>
                  <a:t></a:t>
                </a:r>
                <a:endParaRPr kumimoji="0" lang="zh-TW" altLang="en-US" sz="2200" b="1">
                  <a:latin typeface="新細明體" charset="-120"/>
                </a:endParaRPr>
              </a:p>
              <a:p>
                <a:pPr algn="ctr">
                  <a:lnSpc>
                    <a:spcPct val="50000"/>
                  </a:lnSpc>
                  <a:spcBef>
                    <a:spcPct val="50000"/>
                  </a:spcBef>
                </a:pPr>
                <a:r>
                  <a:rPr kumimoji="0" lang="zh-TW" altLang="en-US" sz="2200" b="1">
                    <a:latin typeface="新細明體" charset="-120"/>
                  </a:rPr>
                  <a:t> </a:t>
                </a:r>
                <a:r>
                  <a:rPr kumimoji="0" lang="en-US" altLang="zh-TW" sz="2200" b="1">
                    <a:latin typeface="新細明體" charset="-120"/>
                  </a:rPr>
                  <a:t>(</a:t>
                </a:r>
                <a:r>
                  <a:rPr kumimoji="0" lang="zh-TW" altLang="en-US" sz="2200" b="1">
                    <a:latin typeface="新細明體" charset="-120"/>
                  </a:rPr>
                  <a:t>含</a:t>
                </a:r>
                <a:r>
                  <a:rPr kumimoji="0" lang="en-US" altLang="zh-TW" sz="2200" b="1">
                    <a:latin typeface="新細明體" charset="-120"/>
                  </a:rPr>
                  <a:t>259</a:t>
                </a:r>
                <a:r>
                  <a:rPr kumimoji="0" lang="zh-TW" altLang="en-US" sz="2200" b="1">
                    <a:latin typeface="新細明體" charset="-120"/>
                  </a:rPr>
                  <a:t>日</a:t>
                </a:r>
                <a:r>
                  <a:rPr kumimoji="0" lang="en-US" altLang="zh-TW" sz="2200" b="1">
                    <a:latin typeface="新細明體" charset="-120"/>
                  </a:rPr>
                  <a:t>)</a:t>
                </a:r>
              </a:p>
            </p:txBody>
          </p:sp>
          <p:sp>
            <p:nvSpPr>
              <p:cNvPr id="55315" name="Text Box 15"/>
              <p:cNvSpPr txBox="1">
                <a:spLocks noChangeArrowheads="1"/>
              </p:cNvSpPr>
              <p:nvPr/>
            </p:nvSpPr>
            <p:spPr bwMode="auto">
              <a:xfrm>
                <a:off x="2656" y="3090"/>
                <a:ext cx="1590" cy="394"/>
              </a:xfrm>
              <a:prstGeom prst="rect">
                <a:avLst/>
              </a:prstGeom>
              <a:noFill/>
              <a:ln w="12700" cap="sq">
                <a:noFill/>
                <a:miter lim="800000"/>
                <a:headEnd type="none" w="sm" len="sm"/>
                <a:tailEnd type="none" w="sm" len="sm"/>
              </a:ln>
            </p:spPr>
            <p:txBody>
              <a:bodyPr>
                <a:spAutoFit/>
              </a:bodyPr>
              <a:lstStyle/>
              <a:p>
                <a:pPr algn="ctr">
                  <a:lnSpc>
                    <a:spcPct val="50000"/>
                  </a:lnSpc>
                  <a:spcBef>
                    <a:spcPct val="50000"/>
                  </a:spcBef>
                </a:pPr>
                <a:r>
                  <a:rPr kumimoji="0" lang="en-US" altLang="zh-TW" sz="2200" b="1">
                    <a:latin typeface="新細明體" charset="-120"/>
                  </a:rPr>
                  <a:t>20</a:t>
                </a:r>
                <a:r>
                  <a:rPr kumimoji="0" lang="zh-TW" altLang="en-US" sz="2200" b="1">
                    <a:latin typeface="新細明體" charset="-120"/>
                  </a:rPr>
                  <a:t>週</a:t>
                </a:r>
                <a:r>
                  <a:rPr kumimoji="0" lang="zh-TW" altLang="en-US" sz="2200" b="1">
                    <a:latin typeface="新細明體" charset="-120"/>
                    <a:sym typeface="Wingdings" pitchFamily="2" charset="2"/>
                  </a:rPr>
                  <a:t> </a:t>
                </a:r>
                <a:r>
                  <a:rPr kumimoji="0" lang="en-US" altLang="zh-TW" sz="2200" b="1">
                    <a:latin typeface="新細明體" charset="-120"/>
                    <a:sym typeface="Wingdings" pitchFamily="2" charset="2"/>
                  </a:rPr>
                  <a:t>~37</a:t>
                </a:r>
                <a:r>
                  <a:rPr kumimoji="0" lang="zh-TW" altLang="en-US" sz="2200" b="1">
                    <a:latin typeface="新細明體" charset="-120"/>
                    <a:sym typeface="Wingdings" pitchFamily="2" charset="2"/>
                  </a:rPr>
                  <a:t>週</a:t>
                </a:r>
                <a:endParaRPr kumimoji="0" lang="zh-TW" altLang="en-US" sz="2200" b="1">
                  <a:latin typeface="新細明體" charset="-120"/>
                </a:endParaRPr>
              </a:p>
              <a:p>
                <a:pPr algn="ctr">
                  <a:lnSpc>
                    <a:spcPct val="50000"/>
                  </a:lnSpc>
                  <a:spcBef>
                    <a:spcPct val="50000"/>
                  </a:spcBef>
                </a:pPr>
                <a:r>
                  <a:rPr kumimoji="0" lang="zh-TW" altLang="en-US" sz="2200" b="1">
                    <a:latin typeface="新細明體" charset="-120"/>
                  </a:rPr>
                  <a:t> </a:t>
                </a:r>
                <a:r>
                  <a:rPr kumimoji="0" lang="en-US" altLang="zh-TW" sz="2200" b="1">
                    <a:latin typeface="新細明體" charset="-120"/>
                  </a:rPr>
                  <a:t>(141</a:t>
                </a:r>
                <a:r>
                  <a:rPr kumimoji="0" lang="zh-TW" altLang="en-US" sz="2200" b="1">
                    <a:latin typeface="新細明體" charset="-120"/>
                  </a:rPr>
                  <a:t>日 </a:t>
                </a:r>
                <a:r>
                  <a:rPr kumimoji="0" lang="en-US" altLang="zh-TW" sz="2200" b="1">
                    <a:latin typeface="新細明體" charset="-120"/>
                  </a:rPr>
                  <a:t>~ 258</a:t>
                </a:r>
                <a:r>
                  <a:rPr kumimoji="0" lang="zh-TW" altLang="en-US" sz="2200" b="1">
                    <a:latin typeface="新細明體" charset="-120"/>
                  </a:rPr>
                  <a:t>日</a:t>
                </a:r>
                <a:r>
                  <a:rPr kumimoji="0" lang="en-US" altLang="zh-TW" sz="2200" b="1">
                    <a:latin typeface="新細明體" charset="-120"/>
                  </a:rPr>
                  <a:t>)</a:t>
                </a:r>
              </a:p>
            </p:txBody>
          </p:sp>
          <p:sp>
            <p:nvSpPr>
              <p:cNvPr id="55316" name="Text Box 16"/>
              <p:cNvSpPr txBox="1">
                <a:spLocks noChangeArrowheads="1"/>
              </p:cNvSpPr>
              <p:nvPr/>
            </p:nvSpPr>
            <p:spPr bwMode="auto">
              <a:xfrm>
                <a:off x="1565" y="3103"/>
                <a:ext cx="1091" cy="394"/>
              </a:xfrm>
              <a:prstGeom prst="rect">
                <a:avLst/>
              </a:prstGeom>
              <a:noFill/>
              <a:ln w="12700" cap="sq">
                <a:noFill/>
                <a:miter lim="800000"/>
                <a:headEnd type="none" w="sm" len="sm"/>
                <a:tailEnd type="none" w="sm" len="sm"/>
              </a:ln>
            </p:spPr>
            <p:txBody>
              <a:bodyPr>
                <a:spAutoFit/>
              </a:bodyPr>
              <a:lstStyle/>
              <a:p>
                <a:pPr algn="ctr">
                  <a:lnSpc>
                    <a:spcPct val="50000"/>
                  </a:lnSpc>
                  <a:spcBef>
                    <a:spcPct val="50000"/>
                  </a:spcBef>
                </a:pPr>
                <a:r>
                  <a:rPr kumimoji="0" lang="en-US" altLang="zh-TW" sz="2200" b="1">
                    <a:latin typeface="新細明體" charset="-120"/>
                  </a:rPr>
                  <a:t>20</a:t>
                </a:r>
                <a:r>
                  <a:rPr kumimoji="0" lang="zh-TW" altLang="en-US" sz="2200" b="1">
                    <a:latin typeface="新細明體" charset="-120"/>
                  </a:rPr>
                  <a:t>週</a:t>
                </a:r>
                <a:r>
                  <a:rPr kumimoji="0" lang="zh-TW" altLang="en-US" sz="2200" b="1">
                    <a:latin typeface="新細明體" charset="-120"/>
                    <a:sym typeface="Wingdings" pitchFamily="2" charset="2"/>
                  </a:rPr>
                  <a:t></a:t>
                </a:r>
                <a:endParaRPr kumimoji="0" lang="zh-TW" altLang="en-US" sz="2200" b="1">
                  <a:latin typeface="新細明體" charset="-120"/>
                </a:endParaRPr>
              </a:p>
              <a:p>
                <a:pPr algn="ctr">
                  <a:lnSpc>
                    <a:spcPct val="50000"/>
                  </a:lnSpc>
                  <a:spcBef>
                    <a:spcPct val="50000"/>
                  </a:spcBef>
                </a:pPr>
                <a:r>
                  <a:rPr kumimoji="0" lang="zh-TW" altLang="en-US" sz="2200" b="1">
                    <a:latin typeface="新細明體" charset="-120"/>
                  </a:rPr>
                  <a:t> </a:t>
                </a:r>
                <a:r>
                  <a:rPr kumimoji="0" lang="en-US" altLang="zh-TW" sz="2200" b="1">
                    <a:latin typeface="新細明體" charset="-120"/>
                  </a:rPr>
                  <a:t>(</a:t>
                </a:r>
                <a:r>
                  <a:rPr kumimoji="0" lang="zh-TW" altLang="en-US" sz="2200" b="1">
                    <a:latin typeface="新細明體" charset="-120"/>
                  </a:rPr>
                  <a:t>含</a:t>
                </a:r>
                <a:r>
                  <a:rPr kumimoji="0" lang="en-US" altLang="zh-TW" sz="2200" b="1">
                    <a:latin typeface="新細明體" charset="-120"/>
                  </a:rPr>
                  <a:t>140</a:t>
                </a:r>
                <a:r>
                  <a:rPr kumimoji="0" lang="zh-TW" altLang="en-US" sz="2200" b="1">
                    <a:latin typeface="新細明體" charset="-120"/>
                  </a:rPr>
                  <a:t>日</a:t>
                </a:r>
                <a:r>
                  <a:rPr kumimoji="0" lang="en-US" altLang="zh-TW" sz="2200" b="1">
                    <a:latin typeface="新細明體" charset="-120"/>
                  </a:rPr>
                  <a:t>)</a:t>
                </a:r>
              </a:p>
            </p:txBody>
          </p:sp>
        </p:grpSp>
      </p:grpSp>
      <p:sp>
        <p:nvSpPr>
          <p:cNvPr id="55304" name="Line 31"/>
          <p:cNvSpPr>
            <a:spLocks noChangeShapeType="1"/>
          </p:cNvSpPr>
          <p:nvPr/>
        </p:nvSpPr>
        <p:spPr bwMode="auto">
          <a:xfrm>
            <a:off x="395288" y="4437063"/>
            <a:ext cx="8208962" cy="0"/>
          </a:xfrm>
          <a:prstGeom prst="line">
            <a:avLst/>
          </a:prstGeom>
          <a:noFill/>
          <a:ln w="57150">
            <a:solidFill>
              <a:srgbClr val="5F5F5F"/>
            </a:solidFill>
            <a:prstDash val="sysDot"/>
            <a:round/>
            <a:headEnd/>
            <a:tailEnd/>
          </a:ln>
        </p:spPr>
        <p:txBody>
          <a:bodyPr/>
          <a:lstStyle/>
          <a:p>
            <a:endParaRPr lang="zh-TW" altLang="en-US"/>
          </a:p>
        </p:txBody>
      </p:sp>
      <p:sp>
        <p:nvSpPr>
          <p:cNvPr id="55305" name="文字方塊 1"/>
          <p:cNvSpPr txBox="1">
            <a:spLocks noChangeArrowheads="1"/>
          </p:cNvSpPr>
          <p:nvPr/>
        </p:nvSpPr>
        <p:spPr bwMode="auto">
          <a:xfrm>
            <a:off x="1258888" y="5229225"/>
            <a:ext cx="6553200" cy="430213"/>
          </a:xfrm>
          <a:prstGeom prst="rect">
            <a:avLst/>
          </a:prstGeom>
          <a:noFill/>
          <a:ln w="9525">
            <a:noFill/>
            <a:miter lim="800000"/>
            <a:headEnd/>
            <a:tailEnd/>
          </a:ln>
        </p:spPr>
        <p:txBody>
          <a:bodyPr>
            <a:spAutoFit/>
          </a:bodyPr>
          <a:lstStyle/>
          <a:p>
            <a:pPr marL="266700" indent="-266700"/>
            <a:r>
              <a:rPr lang="en-US" altLang="zh-TW" sz="2200" b="1">
                <a:solidFill>
                  <a:srgbClr val="FF0000"/>
                </a:solidFill>
                <a:latin typeface="新細明體" charset="-120"/>
              </a:rPr>
              <a:t>※</a:t>
            </a:r>
            <a:r>
              <a:rPr lang="zh-TW" altLang="en-US" sz="2200" b="1">
                <a:solidFill>
                  <a:srgbClr val="FF0000"/>
                </a:solidFill>
                <a:latin typeface="新細明體" charset="-120"/>
              </a:rPr>
              <a:t>妊娠週數小於</a:t>
            </a:r>
            <a:r>
              <a:rPr lang="en-US" altLang="zh-TW" sz="2200" b="1">
                <a:solidFill>
                  <a:srgbClr val="FF0000"/>
                </a:solidFill>
                <a:latin typeface="新細明體" charset="-120"/>
              </a:rPr>
              <a:t>20</a:t>
            </a:r>
            <a:r>
              <a:rPr lang="zh-TW" altLang="en-US" sz="2200" b="1">
                <a:solidFill>
                  <a:srgbClr val="FF0000"/>
                </a:solidFill>
                <a:latin typeface="新細明體" charset="-120"/>
              </a:rPr>
              <a:t>週</a:t>
            </a:r>
            <a:r>
              <a:rPr lang="en-US" altLang="zh-TW" sz="2200" b="1">
                <a:solidFill>
                  <a:srgbClr val="FF0000"/>
                </a:solidFill>
                <a:latin typeface="新細明體" charset="-120"/>
              </a:rPr>
              <a:t>(</a:t>
            </a:r>
            <a:r>
              <a:rPr lang="zh-TW" altLang="en-US" sz="2200" b="1">
                <a:solidFill>
                  <a:srgbClr val="FF0000"/>
                </a:solidFill>
                <a:latin typeface="新細明體" charset="-120"/>
              </a:rPr>
              <a:t>含</a:t>
            </a:r>
            <a:r>
              <a:rPr lang="en-US" altLang="zh-TW" sz="2200" b="1">
                <a:solidFill>
                  <a:srgbClr val="FF0000"/>
                </a:solidFill>
                <a:latin typeface="新細明體" charset="-120"/>
              </a:rPr>
              <a:t>)</a:t>
            </a:r>
            <a:r>
              <a:rPr lang="zh-TW" altLang="zh-TW" sz="2200" b="1">
                <a:solidFill>
                  <a:srgbClr val="FF0000"/>
                </a:solidFill>
                <a:latin typeface="新細明體" charset="-120"/>
              </a:rPr>
              <a:t>者，不</a:t>
            </a:r>
            <a:r>
              <a:rPr lang="zh-TW" altLang="en-US" sz="2200" b="1">
                <a:solidFill>
                  <a:srgbClr val="FF0000"/>
                </a:solidFill>
                <a:latin typeface="新細明體" charset="-120"/>
              </a:rPr>
              <a:t>屬早產及分娩範圍</a:t>
            </a:r>
            <a:r>
              <a:rPr kumimoji="0" lang="zh-TW" altLang="en-US" sz="2000" b="1">
                <a:solidFill>
                  <a:srgbClr val="FF0000"/>
                </a:solidFill>
                <a:latin typeface="新細明體" charset="-120"/>
              </a:rPr>
              <a:t>。</a:t>
            </a:r>
            <a:endParaRPr lang="zh-TW" altLang="en-US" sz="2200" b="1">
              <a:solidFill>
                <a:srgbClr val="FF0000"/>
              </a:solidFill>
              <a:latin typeface="新細明體"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a:noFill/>
        </p:spPr>
        <p:txBody>
          <a:bodyPr/>
          <a:lstStyle/>
          <a:p>
            <a:fld id="{0523F539-67AA-48DF-BCCB-616C2625A4CD}" type="slidenum">
              <a:rPr lang="en-US" altLang="zh-TW" smtClean="0"/>
              <a:pPr/>
              <a:t>49</a:t>
            </a:fld>
            <a:endParaRPr lang="en-US" altLang="zh-TW" smtClean="0"/>
          </a:p>
        </p:txBody>
      </p:sp>
      <p:sp>
        <p:nvSpPr>
          <p:cNvPr id="56323" name="Text Box 2"/>
          <p:cNvSpPr txBox="1">
            <a:spLocks noChangeArrowheads="1"/>
          </p:cNvSpPr>
          <p:nvPr/>
        </p:nvSpPr>
        <p:spPr bwMode="auto">
          <a:xfrm>
            <a:off x="277813" y="868363"/>
            <a:ext cx="2124075" cy="528637"/>
          </a:xfrm>
          <a:prstGeom prst="rect">
            <a:avLst/>
          </a:prstGeom>
          <a:gradFill rotWithShape="1">
            <a:gsLst>
              <a:gs pos="0">
                <a:srgbClr val="3F9197"/>
              </a:gs>
              <a:gs pos="100000">
                <a:schemeClr val="accent2"/>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生 育 給 付</a:t>
            </a:r>
          </a:p>
        </p:txBody>
      </p:sp>
      <p:grpSp>
        <p:nvGrpSpPr>
          <p:cNvPr id="56324" name="Group 4"/>
          <p:cNvGrpSpPr>
            <a:grpSpLocks/>
          </p:cNvGrpSpPr>
          <p:nvPr/>
        </p:nvGrpSpPr>
        <p:grpSpPr bwMode="auto">
          <a:xfrm>
            <a:off x="0" y="0"/>
            <a:ext cx="9144000" cy="765175"/>
            <a:chOff x="0" y="0"/>
            <a:chExt cx="5760" cy="482"/>
          </a:xfrm>
        </p:grpSpPr>
        <p:grpSp>
          <p:nvGrpSpPr>
            <p:cNvPr id="56329" name="Group 5"/>
            <p:cNvGrpSpPr>
              <a:grpSpLocks/>
            </p:cNvGrpSpPr>
            <p:nvPr/>
          </p:nvGrpSpPr>
          <p:grpSpPr bwMode="auto">
            <a:xfrm>
              <a:off x="0" y="0"/>
              <a:ext cx="5760" cy="482"/>
              <a:chOff x="0" y="0"/>
              <a:chExt cx="5760" cy="482"/>
            </a:xfrm>
          </p:grpSpPr>
          <p:sp>
            <p:nvSpPr>
              <p:cNvPr id="56331" name="Text Box 6"/>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56332" name="Line 7"/>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56330" name="Line 8"/>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56325" name="Rectangle 32"/>
          <p:cNvSpPr>
            <a:spLocks noChangeArrowheads="1"/>
          </p:cNvSpPr>
          <p:nvPr/>
        </p:nvSpPr>
        <p:spPr bwMode="auto">
          <a:xfrm>
            <a:off x="395288" y="1557338"/>
            <a:ext cx="2089150" cy="647700"/>
          </a:xfrm>
          <a:prstGeom prst="rect">
            <a:avLst/>
          </a:prstGeom>
          <a:noFill/>
          <a:ln w="9525">
            <a:noFill/>
            <a:miter lim="800000"/>
            <a:headEnd/>
            <a:tailEnd/>
          </a:ln>
        </p:spPr>
        <p:txBody>
          <a:bodyPr anchor="ctr"/>
          <a:lstStyle/>
          <a:p>
            <a:pPr marL="274638" indent="-274638">
              <a:lnSpc>
                <a:spcPct val="110000"/>
              </a:lnSpc>
              <a:buFont typeface="Wingdings" pitchFamily="2" charset="2"/>
              <a:buChar char="u"/>
            </a:pPr>
            <a:r>
              <a:rPr kumimoji="0" lang="zh-TW" altLang="en-US" sz="2800" b="1">
                <a:solidFill>
                  <a:srgbClr val="660066"/>
                </a:solidFill>
              </a:rPr>
              <a:t>給付標準</a:t>
            </a:r>
          </a:p>
        </p:txBody>
      </p:sp>
      <p:sp>
        <p:nvSpPr>
          <p:cNvPr id="56326" name="Rectangle 6"/>
          <p:cNvSpPr>
            <a:spLocks noChangeArrowheads="1"/>
          </p:cNvSpPr>
          <p:nvPr/>
        </p:nvSpPr>
        <p:spPr bwMode="auto">
          <a:xfrm>
            <a:off x="900113" y="2276475"/>
            <a:ext cx="7488237" cy="2144713"/>
          </a:xfrm>
          <a:prstGeom prst="rect">
            <a:avLst/>
          </a:prstGeom>
          <a:solidFill>
            <a:schemeClr val="bg1"/>
          </a:solidFill>
          <a:ln w="28575">
            <a:solidFill>
              <a:schemeClr val="tx1"/>
            </a:solidFill>
            <a:prstDash val="sysDot"/>
            <a:miter lim="800000"/>
            <a:headEnd/>
            <a:tailEnd/>
          </a:ln>
        </p:spPr>
        <p:txBody>
          <a:bodyPr>
            <a:spAutoFit/>
          </a:bodyPr>
          <a:lstStyle/>
          <a:p>
            <a:pPr>
              <a:lnSpc>
                <a:spcPts val="4000"/>
              </a:lnSpc>
            </a:pPr>
            <a:r>
              <a:rPr kumimoji="0" lang="zh-TW" altLang="en-US" sz="2800" b="1">
                <a:latin typeface="新細明體" charset="-120"/>
              </a:rPr>
              <a:t>按分娩或早產當月起</a:t>
            </a:r>
            <a:r>
              <a:rPr kumimoji="0" lang="zh-TW" altLang="en-US" sz="2800" b="1">
                <a:solidFill>
                  <a:srgbClr val="FF0000"/>
                </a:solidFill>
                <a:latin typeface="新細明體" charset="-120"/>
              </a:rPr>
              <a:t>前 </a:t>
            </a:r>
            <a:r>
              <a:rPr kumimoji="0" lang="en-US" altLang="zh-TW" sz="2800" b="1">
                <a:solidFill>
                  <a:srgbClr val="FF0000"/>
                </a:solidFill>
                <a:latin typeface="新細明體" charset="-120"/>
              </a:rPr>
              <a:t>6</a:t>
            </a:r>
            <a:r>
              <a:rPr kumimoji="0" lang="zh-TW" altLang="en-US" sz="2800" b="1">
                <a:solidFill>
                  <a:srgbClr val="FF0000"/>
                </a:solidFill>
                <a:latin typeface="新細明體" charset="-120"/>
              </a:rPr>
              <a:t>個月（含當月，已退保者為退保當月）</a:t>
            </a:r>
            <a:r>
              <a:rPr kumimoji="0" lang="zh-TW" altLang="en-US" sz="2800" b="1">
                <a:latin typeface="新細明體" charset="-120"/>
              </a:rPr>
              <a:t>平均月投保薪資一次給與生育給付 </a:t>
            </a:r>
            <a:r>
              <a:rPr kumimoji="0" lang="en-US" altLang="zh-TW" sz="2800" b="1">
                <a:solidFill>
                  <a:srgbClr val="FF0000"/>
                </a:solidFill>
                <a:latin typeface="新細明體" charset="-120"/>
              </a:rPr>
              <a:t>60</a:t>
            </a:r>
            <a:r>
              <a:rPr kumimoji="0" lang="zh-TW" altLang="en-US" sz="2800" b="1">
                <a:solidFill>
                  <a:srgbClr val="FF0000"/>
                </a:solidFill>
                <a:latin typeface="新細明體" charset="-120"/>
              </a:rPr>
              <a:t>日</a:t>
            </a:r>
            <a:r>
              <a:rPr kumimoji="0" lang="zh-TW" altLang="en-US" sz="2800" b="1"/>
              <a:t>；若為</a:t>
            </a:r>
            <a:r>
              <a:rPr kumimoji="0" lang="zh-TW" altLang="en-US" sz="2800" b="1">
                <a:solidFill>
                  <a:srgbClr val="FF0000"/>
                </a:solidFill>
                <a:latin typeface="新細明體" charset="-120"/>
              </a:rPr>
              <a:t>雙生以上者，按比例增給</a:t>
            </a:r>
            <a:r>
              <a:rPr kumimoji="0" lang="zh-TW" altLang="en-US" sz="2800" b="1">
                <a:latin typeface="新細明體" charset="-120"/>
              </a:rPr>
              <a:t>。</a:t>
            </a:r>
            <a:endParaRPr kumimoji="0" lang="en-US" altLang="zh-TW" sz="2800" b="1">
              <a:solidFill>
                <a:srgbClr val="FF0000"/>
              </a:solidFill>
              <a:latin typeface="新細明體" charset="-120"/>
            </a:endParaRPr>
          </a:p>
          <a:p>
            <a:pPr>
              <a:lnSpc>
                <a:spcPts val="4000"/>
              </a:lnSpc>
            </a:pPr>
            <a:r>
              <a:rPr kumimoji="0" lang="zh-TW" altLang="en-US" sz="2800" b="1">
                <a:latin typeface="新細明體" charset="-120"/>
              </a:rPr>
              <a:t>（</a:t>
            </a:r>
            <a:r>
              <a:rPr kumimoji="0" lang="en-US" altLang="zh-TW" sz="2800" b="1">
                <a:latin typeface="新細明體" charset="-120"/>
              </a:rPr>
              <a:t>103</a:t>
            </a:r>
            <a:r>
              <a:rPr kumimoji="0" lang="zh-TW" altLang="en-US" sz="2800" b="1">
                <a:latin typeface="新細明體" charset="-120"/>
              </a:rPr>
              <a:t>年</a:t>
            </a:r>
            <a:r>
              <a:rPr kumimoji="0" lang="en-US" altLang="zh-TW" sz="2800" b="1">
                <a:latin typeface="新細明體" charset="-120"/>
              </a:rPr>
              <a:t>5</a:t>
            </a:r>
            <a:r>
              <a:rPr kumimoji="0" lang="zh-TW" altLang="en-US" sz="2800" b="1">
                <a:latin typeface="新細明體" charset="-120"/>
              </a:rPr>
              <a:t>月</a:t>
            </a:r>
            <a:r>
              <a:rPr kumimoji="0" lang="en-US" altLang="zh-TW" sz="2800" b="1">
                <a:latin typeface="新細明體" charset="-120"/>
              </a:rPr>
              <a:t>30</a:t>
            </a:r>
            <a:r>
              <a:rPr kumimoji="0" lang="zh-TW" altLang="en-US" sz="2800" b="1">
                <a:latin typeface="新細明體" charset="-120"/>
              </a:rPr>
              <a:t>日修正施行）</a:t>
            </a:r>
          </a:p>
        </p:txBody>
      </p:sp>
      <p:sp>
        <p:nvSpPr>
          <p:cNvPr id="56327" name="Line 31"/>
          <p:cNvSpPr>
            <a:spLocks noChangeShapeType="1"/>
          </p:cNvSpPr>
          <p:nvPr/>
        </p:nvSpPr>
        <p:spPr bwMode="auto">
          <a:xfrm>
            <a:off x="323850" y="4724400"/>
            <a:ext cx="8208963" cy="0"/>
          </a:xfrm>
          <a:prstGeom prst="line">
            <a:avLst/>
          </a:prstGeom>
          <a:noFill/>
          <a:ln w="57150">
            <a:solidFill>
              <a:srgbClr val="5F5F5F"/>
            </a:solidFill>
            <a:prstDash val="sysDot"/>
            <a:round/>
            <a:headEnd/>
            <a:tailEnd/>
          </a:ln>
        </p:spPr>
        <p:txBody>
          <a:bodyPr/>
          <a:lstStyle/>
          <a:p>
            <a:endParaRPr lang="zh-TW" altLang="en-US"/>
          </a:p>
        </p:txBody>
      </p:sp>
      <p:sp>
        <p:nvSpPr>
          <p:cNvPr id="56328" name="Rectangle 16"/>
          <p:cNvSpPr txBox="1">
            <a:spLocks noChangeArrowheads="1"/>
          </p:cNvSpPr>
          <p:nvPr/>
        </p:nvSpPr>
        <p:spPr bwMode="auto">
          <a:xfrm>
            <a:off x="1042988" y="4941888"/>
            <a:ext cx="6697662" cy="936625"/>
          </a:xfrm>
          <a:prstGeom prst="rect">
            <a:avLst/>
          </a:prstGeom>
          <a:noFill/>
          <a:ln w="9525">
            <a:noFill/>
            <a:miter lim="800000"/>
            <a:headEnd/>
            <a:tailEnd/>
          </a:ln>
        </p:spPr>
        <p:txBody>
          <a:bodyPr/>
          <a:lstStyle/>
          <a:p>
            <a:pPr marL="342900" indent="-342900">
              <a:lnSpc>
                <a:spcPts val="2800"/>
              </a:lnSpc>
              <a:spcBef>
                <a:spcPct val="20000"/>
              </a:spcBef>
            </a:pPr>
            <a:r>
              <a:rPr kumimoji="0" lang="en-US" altLang="zh-TW" sz="2000" b="1">
                <a:latin typeface="新細明體" charset="-120"/>
              </a:rPr>
              <a:t>※</a:t>
            </a:r>
            <a:r>
              <a:rPr kumimoji="0" lang="zh-TW" altLang="en-US" sz="2000" b="1">
                <a:latin typeface="新細明體" charset="-120"/>
              </a:rPr>
              <a:t>被保險人若於</a:t>
            </a:r>
            <a:r>
              <a:rPr kumimoji="0" lang="en-US" altLang="zh-TW" sz="2000" b="1">
                <a:latin typeface="新細明體" charset="-120"/>
              </a:rPr>
              <a:t>103</a:t>
            </a:r>
            <a:r>
              <a:rPr kumimoji="0" lang="zh-TW" altLang="en-US" sz="2000" b="1">
                <a:latin typeface="新細明體" charset="-120"/>
              </a:rPr>
              <a:t>年</a:t>
            </a:r>
            <a:r>
              <a:rPr kumimoji="0" lang="en-US" altLang="zh-TW" sz="2000" b="1">
                <a:latin typeface="新細明體" charset="-120"/>
              </a:rPr>
              <a:t>5</a:t>
            </a:r>
            <a:r>
              <a:rPr kumimoji="0" lang="zh-TW" altLang="en-US" sz="2000" b="1">
                <a:latin typeface="新細明體" charset="-120"/>
              </a:rPr>
              <a:t>月</a:t>
            </a:r>
            <a:r>
              <a:rPr kumimoji="0" lang="en-US" altLang="zh-TW" sz="2000" b="1">
                <a:latin typeface="新細明體" charset="-120"/>
              </a:rPr>
              <a:t>30</a:t>
            </a:r>
            <a:r>
              <a:rPr kumimoji="0" lang="zh-TW" altLang="en-US" sz="2000" b="1">
                <a:latin typeface="新細明體" charset="-120"/>
              </a:rPr>
              <a:t>日以前分娩或早產，基於法律</a:t>
            </a:r>
            <a:endParaRPr kumimoji="0" lang="en-US" altLang="zh-TW" sz="2000" b="1">
              <a:latin typeface="新細明體" charset="-120"/>
            </a:endParaRPr>
          </a:p>
          <a:p>
            <a:pPr marL="342900" indent="-342900">
              <a:lnSpc>
                <a:spcPts val="2800"/>
              </a:lnSpc>
              <a:spcBef>
                <a:spcPct val="20000"/>
              </a:spcBef>
            </a:pPr>
            <a:r>
              <a:rPr kumimoji="0" lang="zh-TW" altLang="en-US" sz="2000" b="1">
                <a:latin typeface="新細明體" charset="-120"/>
              </a:rPr>
              <a:t>    不溯及既往原則，生育給付仍應按</a:t>
            </a:r>
            <a:r>
              <a:rPr kumimoji="0" lang="en-US" altLang="zh-TW" sz="2000" b="1">
                <a:latin typeface="新細明體" charset="-120"/>
              </a:rPr>
              <a:t>30</a:t>
            </a:r>
            <a:r>
              <a:rPr kumimoji="0" lang="zh-TW" altLang="en-US" sz="2000" b="1">
                <a:latin typeface="新細明體" charset="-120"/>
              </a:rPr>
              <a:t>日發給。</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12"/>
          </p:nvPr>
        </p:nvSpPr>
        <p:spPr>
          <a:noFill/>
        </p:spPr>
        <p:txBody>
          <a:bodyPr/>
          <a:lstStyle/>
          <a:p>
            <a:fld id="{344C2F3E-278E-49EB-A9C9-383C15904713}" type="slidenum">
              <a:rPr lang="en-US" altLang="zh-TW" smtClean="0"/>
              <a:pPr/>
              <a:t>5</a:t>
            </a:fld>
            <a:endParaRPr lang="en-US" altLang="zh-TW" smtClean="0"/>
          </a:p>
        </p:txBody>
      </p:sp>
      <p:sp>
        <p:nvSpPr>
          <p:cNvPr id="328706" name="Rectangle 2"/>
          <p:cNvSpPr>
            <a:spLocks noChangeArrowheads="1"/>
          </p:cNvSpPr>
          <p:nvPr/>
        </p:nvSpPr>
        <p:spPr bwMode="auto">
          <a:xfrm>
            <a:off x="0" y="0"/>
            <a:ext cx="9144000" cy="647700"/>
          </a:xfrm>
          <a:prstGeom prst="rect">
            <a:avLst/>
          </a:prstGeom>
          <a:gradFill rotWithShape="0">
            <a:gsLst>
              <a:gs pos="0">
                <a:srgbClr val="003366"/>
              </a:gs>
              <a:gs pos="100000">
                <a:srgbClr val="003366">
                  <a:gamma/>
                  <a:tint val="48627"/>
                  <a:invGamma/>
                </a:srgbClr>
              </a:gs>
            </a:gsLst>
            <a:lin ang="0" scaled="1"/>
          </a:gradFill>
          <a:ln w="9525" algn="ctr">
            <a:noFill/>
            <a:miter lim="800000"/>
            <a:headEnd/>
            <a:tailEnd/>
          </a:ln>
          <a:effectLst>
            <a:outerShdw dist="117088" dir="2963922"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投保資格</a:t>
            </a:r>
          </a:p>
        </p:txBody>
      </p:sp>
      <p:sp>
        <p:nvSpPr>
          <p:cNvPr id="328707" name="Document"/>
          <p:cNvSpPr>
            <a:spLocks noEditPoints="1" noChangeArrowheads="1"/>
          </p:cNvSpPr>
          <p:nvPr/>
        </p:nvSpPr>
        <p:spPr bwMode="auto">
          <a:xfrm>
            <a:off x="611188" y="1341438"/>
            <a:ext cx="7777162" cy="52562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70861" dir="7919233" algn="ctr" rotWithShape="0">
              <a:srgbClr val="808080"/>
            </a:outerShdw>
          </a:effectLst>
        </p:spPr>
        <p:txBody>
          <a:bodyPr/>
          <a:lstStyle/>
          <a:p>
            <a:pPr marL="531813" indent="-439738">
              <a:tabLst>
                <a:tab pos="6099175" algn="l"/>
              </a:tabLst>
              <a:defRPr/>
            </a:pPr>
            <a:r>
              <a:rPr lang="en-US" altLang="zh-TW" sz="2200">
                <a:latin typeface="標楷體" pitchFamily="65" charset="-120"/>
                <a:ea typeface="標楷體" pitchFamily="65" charset="-120"/>
              </a:rPr>
              <a:t>   </a:t>
            </a:r>
          </a:p>
          <a:p>
            <a:pPr marL="531813" indent="-439738">
              <a:tabLst>
                <a:tab pos="6099175" algn="l"/>
              </a:tabLst>
              <a:defRPr/>
            </a:pPr>
            <a:r>
              <a:rPr lang="zh-TW" altLang="en-US" sz="2400">
                <a:solidFill>
                  <a:schemeClr val="accent2"/>
                </a:solidFill>
                <a:latin typeface="標楷體" pitchFamily="65" charset="-120"/>
                <a:ea typeface="標楷體" pitchFamily="65" charset="-120"/>
              </a:rPr>
              <a:t>年滿 </a:t>
            </a:r>
            <a:r>
              <a:rPr lang="en-US" altLang="zh-TW" sz="2400">
                <a:solidFill>
                  <a:schemeClr val="accent2"/>
                </a:solidFill>
                <a:latin typeface="標楷體" pitchFamily="65" charset="-120"/>
                <a:ea typeface="標楷體" pitchFamily="65" charset="-120"/>
              </a:rPr>
              <a:t>15 </a:t>
            </a:r>
            <a:r>
              <a:rPr lang="zh-TW" altLang="en-US" sz="2400">
                <a:solidFill>
                  <a:schemeClr val="accent2"/>
                </a:solidFill>
                <a:latin typeface="標楷體" pitchFamily="65" charset="-120"/>
                <a:ea typeface="標楷體" pitchFamily="65" charset="-120"/>
              </a:rPr>
              <a:t>歲以上，</a:t>
            </a:r>
            <a:r>
              <a:rPr lang="en-US" altLang="zh-TW" sz="2400">
                <a:solidFill>
                  <a:schemeClr val="accent2"/>
                </a:solidFill>
                <a:latin typeface="標楷體" pitchFamily="65" charset="-120"/>
                <a:ea typeface="標楷體" pitchFamily="65" charset="-120"/>
              </a:rPr>
              <a:t>65 </a:t>
            </a:r>
            <a:r>
              <a:rPr lang="zh-TW" altLang="en-US" sz="2400">
                <a:solidFill>
                  <a:schemeClr val="accent2"/>
                </a:solidFill>
                <a:latin typeface="標楷體" pitchFamily="65" charset="-120"/>
                <a:ea typeface="標楷體" pitchFamily="65" charset="-120"/>
              </a:rPr>
              <a:t>歲以下之受僱勞工</a:t>
            </a:r>
            <a:r>
              <a:rPr lang="en-US" altLang="zh-TW" sz="2400">
                <a:solidFill>
                  <a:schemeClr val="accent2"/>
                </a:solidFill>
                <a:latin typeface="標楷體" pitchFamily="65" charset="-120"/>
                <a:ea typeface="標楷體" pitchFamily="65" charset="-120"/>
              </a:rPr>
              <a:t>:</a:t>
            </a:r>
          </a:p>
          <a:p>
            <a:pPr marL="531813" indent="-439738">
              <a:tabLst>
                <a:tab pos="6099175" algn="l"/>
              </a:tabLst>
              <a:defRPr/>
            </a:pPr>
            <a:r>
              <a:rPr lang="en-US" altLang="zh-TW" sz="2400">
                <a:solidFill>
                  <a:schemeClr val="accent2"/>
                </a:solidFill>
                <a:latin typeface="標楷體" pitchFamily="65" charset="-120"/>
                <a:ea typeface="標楷體" pitchFamily="65" charset="-120"/>
              </a:rPr>
              <a:t>1.</a:t>
            </a:r>
            <a:r>
              <a:rPr lang="zh-TW" altLang="en-US" sz="2400">
                <a:solidFill>
                  <a:schemeClr val="accent2"/>
                </a:solidFill>
                <a:latin typeface="標楷體" pitchFamily="65" charset="-120"/>
                <a:ea typeface="標楷體" pitchFamily="65" charset="-120"/>
              </a:rPr>
              <a:t>具中華民國國籍者</a:t>
            </a:r>
          </a:p>
          <a:p>
            <a:pPr marL="531813" indent="-439738">
              <a:tabLst>
                <a:tab pos="6099175" algn="l"/>
              </a:tabLst>
              <a:defRPr/>
            </a:pPr>
            <a:r>
              <a:rPr lang="en-US" altLang="zh-TW" sz="2400">
                <a:solidFill>
                  <a:schemeClr val="accent2"/>
                </a:solidFill>
                <a:latin typeface="標楷體" pitchFamily="65" charset="-120"/>
                <a:ea typeface="標楷體" pitchFamily="65" charset="-120"/>
              </a:rPr>
              <a:t>2.</a:t>
            </a:r>
            <a:r>
              <a:rPr lang="zh-TW" altLang="en-US" sz="2400">
                <a:solidFill>
                  <a:schemeClr val="accent2"/>
                </a:solidFill>
                <a:latin typeface="標楷體" pitchFamily="65" charset="-120"/>
                <a:ea typeface="標楷體" pitchFamily="65" charset="-120"/>
              </a:rPr>
              <a:t>依法得在臺工作的外籍配偶及大陸、港澳地  </a:t>
            </a:r>
          </a:p>
          <a:p>
            <a:pPr marL="531813" indent="-439738">
              <a:tabLst>
                <a:tab pos="6099175" algn="l"/>
              </a:tabLst>
              <a:defRPr/>
            </a:pPr>
            <a:r>
              <a:rPr lang="zh-TW" altLang="en-US" sz="2400">
                <a:solidFill>
                  <a:schemeClr val="accent2"/>
                </a:solidFill>
                <a:latin typeface="標楷體" pitchFamily="65" charset="-120"/>
                <a:ea typeface="標楷體" pitchFamily="65" charset="-120"/>
              </a:rPr>
              <a:t>  區配偶</a:t>
            </a:r>
          </a:p>
          <a:p>
            <a:pPr marL="531813" indent="-439738">
              <a:tabLst>
                <a:tab pos="6099175" algn="l"/>
              </a:tabLst>
              <a:defRPr/>
            </a:pPr>
            <a:r>
              <a:rPr lang="zh-TW" altLang="en-US" sz="2400">
                <a:solidFill>
                  <a:srgbClr val="CC00CC"/>
                </a:solidFill>
                <a:latin typeface="標楷體" pitchFamily="65" charset="-120"/>
                <a:ea typeface="標楷體" pitchFamily="65" charset="-120"/>
              </a:rPr>
              <a:t>但不包括</a:t>
            </a:r>
            <a:r>
              <a:rPr lang="en-US" altLang="zh-TW" sz="2400">
                <a:solidFill>
                  <a:srgbClr val="CC00CC"/>
                </a:solidFill>
                <a:latin typeface="標楷體" pitchFamily="65" charset="-120"/>
                <a:ea typeface="標楷體" pitchFamily="65" charset="-120"/>
              </a:rPr>
              <a:t>:</a:t>
            </a:r>
          </a:p>
          <a:p>
            <a:pPr marL="531813" indent="-439738">
              <a:tabLst>
                <a:tab pos="6099175" algn="l"/>
              </a:tabLst>
              <a:defRPr/>
            </a:pPr>
            <a:r>
              <a:rPr lang="en-US" altLang="zh-TW" sz="2400">
                <a:solidFill>
                  <a:srgbClr val="CC00CC"/>
                </a:solidFill>
                <a:latin typeface="標楷體" pitchFamily="65" charset="-120"/>
                <a:ea typeface="標楷體" pitchFamily="65" charset="-120"/>
              </a:rPr>
              <a:t>1.</a:t>
            </a:r>
            <a:r>
              <a:rPr lang="zh-TW" altLang="en-US" sz="2400">
                <a:solidFill>
                  <a:srgbClr val="CC00CC"/>
                </a:solidFill>
                <a:latin typeface="標楷體" pitchFamily="65" charset="-120"/>
                <a:ea typeface="標楷體" pitchFamily="65" charset="-120"/>
              </a:rPr>
              <a:t>應參加公教人員保險或軍人保險者</a:t>
            </a:r>
          </a:p>
          <a:p>
            <a:pPr marL="531813" indent="-439738">
              <a:tabLst>
                <a:tab pos="6099175" algn="l"/>
              </a:tabLst>
              <a:defRPr/>
            </a:pPr>
            <a:r>
              <a:rPr lang="en-US" altLang="zh-TW" sz="2400">
                <a:solidFill>
                  <a:srgbClr val="CC00CC"/>
                </a:solidFill>
                <a:latin typeface="標楷體" pitchFamily="65" charset="-120"/>
                <a:ea typeface="標楷體" pitchFamily="65" charset="-120"/>
              </a:rPr>
              <a:t>2.</a:t>
            </a:r>
            <a:r>
              <a:rPr lang="zh-TW" altLang="en-US" sz="2400">
                <a:solidFill>
                  <a:srgbClr val="CC00CC"/>
                </a:solidFill>
                <a:latin typeface="標楷體" pitchFamily="65" charset="-120"/>
                <a:ea typeface="標楷體" pitchFamily="65" charset="-120"/>
              </a:rPr>
              <a:t>已領取勞保老年給付或公教人員保險養老給</a:t>
            </a:r>
          </a:p>
          <a:p>
            <a:pPr marL="531813" indent="-439738">
              <a:tabLst>
                <a:tab pos="6099175" algn="l"/>
              </a:tabLst>
              <a:defRPr/>
            </a:pPr>
            <a:r>
              <a:rPr lang="zh-TW" altLang="en-US" sz="2400">
                <a:solidFill>
                  <a:srgbClr val="CC00CC"/>
                </a:solidFill>
                <a:latin typeface="標楷體" pitchFamily="65" charset="-120"/>
                <a:ea typeface="標楷體" pitchFamily="65" charset="-120"/>
              </a:rPr>
              <a:t>  付者</a:t>
            </a:r>
            <a:r>
              <a:rPr lang="en-US" altLang="zh-TW" sz="2400">
                <a:solidFill>
                  <a:srgbClr val="CC00CC"/>
                </a:solidFill>
                <a:latin typeface="標楷體" pitchFamily="65" charset="-120"/>
                <a:ea typeface="標楷體" pitchFamily="65" charset="-120"/>
              </a:rPr>
              <a:t>(</a:t>
            </a:r>
            <a:r>
              <a:rPr lang="zh-TW" altLang="en-US" sz="2400">
                <a:solidFill>
                  <a:srgbClr val="CC00CC"/>
                </a:solidFill>
                <a:latin typeface="標楷體" pitchFamily="65" charset="-120"/>
                <a:ea typeface="標楷體" pitchFamily="65" charset="-120"/>
              </a:rPr>
              <a:t>因資遣而領取養老給付者准予參加</a:t>
            </a:r>
            <a:r>
              <a:rPr lang="en-US" altLang="zh-TW" sz="2400">
                <a:solidFill>
                  <a:srgbClr val="CC00CC"/>
                </a:solidFill>
                <a:latin typeface="標楷體" pitchFamily="65" charset="-120"/>
                <a:ea typeface="標楷體" pitchFamily="65" charset="-120"/>
              </a:rPr>
              <a:t>)</a:t>
            </a:r>
          </a:p>
          <a:p>
            <a:pPr marL="531813" indent="-439738">
              <a:tabLst>
                <a:tab pos="6099175" algn="l"/>
              </a:tabLst>
              <a:defRPr/>
            </a:pPr>
            <a:r>
              <a:rPr lang="en-US" altLang="zh-TW" sz="2400">
                <a:solidFill>
                  <a:srgbClr val="CC00CC"/>
                </a:solidFill>
                <a:latin typeface="標楷體" pitchFamily="65" charset="-120"/>
                <a:ea typeface="標楷體" pitchFamily="65" charset="-120"/>
              </a:rPr>
              <a:t>3.</a:t>
            </a:r>
            <a:r>
              <a:rPr lang="zh-TW" altLang="en-US" sz="2400">
                <a:solidFill>
                  <a:srgbClr val="CC00CC"/>
                </a:solidFill>
                <a:latin typeface="標楷體" pitchFamily="65" charset="-120"/>
                <a:ea typeface="標楷體" pitchFamily="65" charset="-120"/>
              </a:rPr>
              <a:t>受僱於依法免辦登記且無核定課稅或依法免</a:t>
            </a:r>
          </a:p>
          <a:p>
            <a:pPr marL="531813" indent="-439738">
              <a:tabLst>
                <a:tab pos="6099175" algn="l"/>
              </a:tabLst>
              <a:defRPr/>
            </a:pPr>
            <a:r>
              <a:rPr lang="zh-TW" altLang="en-US" sz="2400">
                <a:solidFill>
                  <a:srgbClr val="CC00CC"/>
                </a:solidFill>
                <a:latin typeface="標楷體" pitchFamily="65" charset="-120"/>
                <a:ea typeface="標楷體" pitchFamily="65" charset="-120"/>
              </a:rPr>
              <a:t>  辦登記且無統一發票購票證之雇主或機構者</a:t>
            </a:r>
          </a:p>
          <a:p>
            <a:pPr marL="531813" indent="-439738">
              <a:tabLst>
                <a:tab pos="6099175" algn="l"/>
              </a:tabLst>
              <a:defRPr/>
            </a:pPr>
            <a:r>
              <a:rPr lang="zh-TW" altLang="en-US">
                <a:latin typeface="標楷體" pitchFamily="65" charset="-120"/>
                <a:ea typeface="標楷體" pitchFamily="65" charset="-120"/>
              </a:rPr>
              <a:t>  </a:t>
            </a:r>
            <a:endParaRPr lang="zh-TW" altLang="en-US">
              <a:effectLst>
                <a:outerShdw blurRad="38100" dist="38100" dir="2700000" algn="tl">
                  <a:srgbClr val="FFFFFF"/>
                </a:outerShdw>
              </a:effectLst>
              <a:latin typeface="標楷體" pitchFamily="65" charset="-120"/>
              <a:ea typeface="標楷體" pitchFamily="65" charset="-120"/>
              <a:sym typeface="Webdings" pitchFamily="18" charset="2"/>
            </a:endParaRPr>
          </a:p>
          <a:p>
            <a:pPr marL="531813" indent="-439738">
              <a:tabLst>
                <a:tab pos="6099175" algn="l"/>
              </a:tabLst>
              <a:defRPr/>
            </a:pPr>
            <a:r>
              <a:rPr lang="zh-TW" altLang="en-US" sz="2200">
                <a:solidFill>
                  <a:srgbClr val="FF0000"/>
                </a:solidFill>
                <a:effectLst>
                  <a:outerShdw blurRad="38100" dist="38100" dir="2700000" algn="tl">
                    <a:srgbClr val="000000"/>
                  </a:outerShdw>
                </a:effectLst>
                <a:latin typeface="標楷體" pitchFamily="65" charset="-120"/>
                <a:ea typeface="標楷體" pitchFamily="65" charset="-120"/>
                <a:sym typeface="Webdings" pitchFamily="18" charset="2"/>
              </a:rPr>
              <a:t>   </a:t>
            </a:r>
          </a:p>
        </p:txBody>
      </p:sp>
      <p:sp>
        <p:nvSpPr>
          <p:cNvPr id="328708" name="Text Box 4"/>
          <p:cNvSpPr txBox="1">
            <a:spLocks noChangeArrowheads="1"/>
          </p:cNvSpPr>
          <p:nvPr/>
        </p:nvSpPr>
        <p:spPr bwMode="auto">
          <a:xfrm>
            <a:off x="755650" y="1125538"/>
            <a:ext cx="3240088" cy="519112"/>
          </a:xfrm>
          <a:prstGeom prst="rect">
            <a:avLst/>
          </a:prstGeom>
          <a:gradFill rotWithShape="1">
            <a:gsLst>
              <a:gs pos="0">
                <a:srgbClr val="993300">
                  <a:gamma/>
                  <a:shade val="46275"/>
                  <a:invGamma/>
                </a:srgbClr>
              </a:gs>
              <a:gs pos="100000">
                <a:srgbClr val="993300"/>
              </a:gs>
            </a:gsLst>
            <a:lin ang="18900000" scaled="1"/>
          </a:gradFill>
          <a:ln w="9525" algn="ctr">
            <a:noFill/>
            <a:miter lim="800000"/>
            <a:headEnd/>
            <a:tailEnd/>
          </a:ln>
          <a:effectLst/>
        </p:spPr>
        <p:txBody>
          <a:bodyPr>
            <a:spAutoFit/>
          </a:bodyPr>
          <a:lstStyle/>
          <a:p>
            <a:pPr marL="361950" indent="-361950" algn="ctr">
              <a:spcBef>
                <a:spcPct val="50000"/>
              </a:spcBef>
              <a:defRPr/>
            </a:pPr>
            <a:r>
              <a:rPr kumimoji="0" lang="en-US" altLang="zh-TW" sz="2800" dirty="0">
                <a:solidFill>
                  <a:schemeClr val="bg1"/>
                </a:solidFill>
                <a:effectLst>
                  <a:outerShdw blurRad="38100" dist="38100" dir="2700000" algn="tl">
                    <a:srgbClr val="000000"/>
                  </a:outerShdw>
                </a:effectLst>
                <a:latin typeface="標楷體" pitchFamily="65" charset="-120"/>
                <a:ea typeface="標楷體" pitchFamily="65" charset="-120"/>
                <a:sym typeface="Webdings" pitchFamily="18" charset="2"/>
              </a:rPr>
              <a:t> </a:t>
            </a:r>
            <a:r>
              <a:rPr kumimoji="0" lang="zh-TW" altLang="en-US" sz="2800" dirty="0">
                <a:solidFill>
                  <a:schemeClr val="bg1"/>
                </a:solidFill>
                <a:effectLst>
                  <a:outerShdw blurRad="38100" dist="38100" dir="2700000" algn="tl">
                    <a:srgbClr val="000000"/>
                  </a:outerShdw>
                </a:effectLst>
                <a:latin typeface="標楷體" pitchFamily="65" charset="-120"/>
                <a:ea typeface="標楷體" pitchFamily="65" charset="-120"/>
                <a:sym typeface="Webdings" pitchFamily="18" charset="2"/>
              </a:rPr>
              <a:t>就業保險投保資格</a:t>
            </a:r>
            <a:endParaRPr kumimoji="0" lang="zh-TW" altLang="en-US" sz="2800" dirty="0">
              <a:solidFill>
                <a:schemeClr val="bg1"/>
              </a:solidFill>
              <a:effectLst>
                <a:outerShdw blurRad="38100" dist="38100" dir="2700000" algn="tl">
                  <a:srgbClr val="000000"/>
                </a:outerShdw>
              </a:effectLst>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a:noFill/>
        </p:spPr>
        <p:txBody>
          <a:bodyPr/>
          <a:lstStyle/>
          <a:p>
            <a:fld id="{2B3F01BD-EFA8-4E85-8A73-399614448D21}" type="slidenum">
              <a:rPr lang="en-US" altLang="zh-TW" smtClean="0"/>
              <a:pPr/>
              <a:t>50</a:t>
            </a:fld>
            <a:endParaRPr lang="en-US" altLang="zh-TW" smtClean="0"/>
          </a:p>
        </p:txBody>
      </p:sp>
      <p:sp>
        <p:nvSpPr>
          <p:cNvPr id="457730" name="AutoShape 2"/>
          <p:cNvSpPr>
            <a:spLocks noChangeArrowheads="1"/>
          </p:cNvSpPr>
          <p:nvPr/>
        </p:nvSpPr>
        <p:spPr bwMode="auto">
          <a:xfrm>
            <a:off x="466725" y="1943100"/>
            <a:ext cx="1944688" cy="863600"/>
          </a:xfrm>
          <a:prstGeom prst="roundRect">
            <a:avLst>
              <a:gd name="adj" fmla="val 16667"/>
            </a:avLst>
          </a:prstGeom>
          <a:solidFill>
            <a:srgbClr val="FFFFCC"/>
          </a:solidFill>
          <a:ln w="38100">
            <a:solidFill>
              <a:schemeClr val="tx1"/>
            </a:solidFill>
            <a:round/>
            <a:headEnd/>
            <a:tailEnd/>
          </a:ln>
          <a:effectLst>
            <a:outerShdw dist="107763" dir="2700000" algn="ctr" rotWithShape="0">
              <a:schemeClr val="bg2"/>
            </a:outerShdw>
          </a:effectLst>
        </p:spPr>
        <p:txBody>
          <a:bodyPr wrap="none" anchor="ctr"/>
          <a:lstStyle/>
          <a:p>
            <a:pPr algn="ctr">
              <a:defRPr/>
            </a:pPr>
            <a:r>
              <a:rPr lang="zh-TW" altLang="en-US" sz="2400"/>
              <a:t>普通傷病</a:t>
            </a:r>
          </a:p>
          <a:p>
            <a:pPr algn="ctr">
              <a:defRPr/>
            </a:pPr>
            <a:r>
              <a:rPr lang="zh-TW" altLang="en-US" sz="2400"/>
              <a:t>給   付</a:t>
            </a:r>
          </a:p>
        </p:txBody>
      </p:sp>
      <p:sp>
        <p:nvSpPr>
          <p:cNvPr id="57348" name="AutoShape 3"/>
          <p:cNvSpPr>
            <a:spLocks noChangeArrowheads="1"/>
          </p:cNvSpPr>
          <p:nvPr/>
        </p:nvSpPr>
        <p:spPr bwMode="auto">
          <a:xfrm>
            <a:off x="2627313" y="2232025"/>
            <a:ext cx="504825" cy="358775"/>
          </a:xfrm>
          <a:prstGeom prst="rightArrow">
            <a:avLst>
              <a:gd name="adj1" fmla="val 50000"/>
              <a:gd name="adj2" fmla="val 35177"/>
            </a:avLst>
          </a:prstGeom>
          <a:solidFill>
            <a:schemeClr val="tx1"/>
          </a:solidFill>
          <a:ln w="9525">
            <a:solidFill>
              <a:schemeClr val="tx1"/>
            </a:solidFill>
            <a:miter lim="800000"/>
            <a:headEnd/>
            <a:tailEnd/>
          </a:ln>
        </p:spPr>
        <p:txBody>
          <a:bodyPr wrap="none" anchor="ctr"/>
          <a:lstStyle/>
          <a:p>
            <a:endParaRPr kumimoji="0" lang="zh-TW" altLang="en-US"/>
          </a:p>
        </p:txBody>
      </p:sp>
      <p:sp>
        <p:nvSpPr>
          <p:cNvPr id="57349" name="AutoShape 4"/>
          <p:cNvSpPr>
            <a:spLocks noChangeArrowheads="1"/>
          </p:cNvSpPr>
          <p:nvPr/>
        </p:nvSpPr>
        <p:spPr bwMode="auto">
          <a:xfrm>
            <a:off x="3276600" y="1727200"/>
            <a:ext cx="5472113" cy="1439863"/>
          </a:xfrm>
          <a:prstGeom prst="roundRect">
            <a:avLst>
              <a:gd name="adj" fmla="val 16667"/>
            </a:avLst>
          </a:prstGeom>
          <a:solidFill>
            <a:srgbClr val="FFFFCC"/>
          </a:solidFill>
          <a:ln w="38100">
            <a:solidFill>
              <a:schemeClr val="tx1"/>
            </a:solidFill>
            <a:prstDash val="sysDot"/>
            <a:round/>
            <a:headEnd/>
            <a:tailEnd/>
          </a:ln>
        </p:spPr>
        <p:txBody>
          <a:bodyPr wrap="none" anchor="ctr"/>
          <a:lstStyle/>
          <a:p>
            <a:pPr marL="261938" indent="-261938"/>
            <a:r>
              <a:rPr lang="en-US" altLang="zh-TW" sz="2400">
                <a:latin typeface="新細明體" charset="-120"/>
              </a:rPr>
              <a:t>˙</a:t>
            </a:r>
            <a:r>
              <a:rPr lang="zh-TW" altLang="en-US" sz="2400">
                <a:latin typeface="新細明體" charset="-120"/>
              </a:rPr>
              <a:t>遭遇普通傷害或罹患普通疾病</a:t>
            </a:r>
          </a:p>
          <a:p>
            <a:pPr marL="261938" indent="-261938"/>
            <a:r>
              <a:rPr lang="zh-TW" altLang="en-US" sz="2400">
                <a:latin typeface="新細明體" charset="-120"/>
              </a:rPr>
              <a:t>˙住院診療不能工作未取得原有薪資</a:t>
            </a:r>
          </a:p>
          <a:p>
            <a:pPr marL="261938" indent="-261938"/>
            <a:r>
              <a:rPr lang="zh-TW" altLang="en-US" sz="2400">
                <a:latin typeface="新細明體" charset="-120"/>
              </a:rPr>
              <a:t>˙門診及在家療養期間均不在給付範圍</a:t>
            </a:r>
          </a:p>
        </p:txBody>
      </p:sp>
      <p:sp>
        <p:nvSpPr>
          <p:cNvPr id="57350" name="Rectangle 5"/>
          <p:cNvSpPr>
            <a:spLocks noChangeArrowheads="1"/>
          </p:cNvSpPr>
          <p:nvPr/>
        </p:nvSpPr>
        <p:spPr bwMode="auto">
          <a:xfrm>
            <a:off x="3203575" y="3225800"/>
            <a:ext cx="5184775" cy="457200"/>
          </a:xfrm>
          <a:prstGeom prst="rect">
            <a:avLst/>
          </a:prstGeom>
          <a:noFill/>
          <a:ln w="9525">
            <a:noFill/>
            <a:miter lim="800000"/>
            <a:headEnd/>
            <a:tailEnd/>
          </a:ln>
        </p:spPr>
        <p:txBody>
          <a:bodyPr anchor="ctr">
            <a:spAutoFit/>
          </a:bodyPr>
          <a:lstStyle/>
          <a:p>
            <a:r>
              <a:rPr lang="zh-TW" altLang="en-US" sz="2400"/>
              <a:t>從</a:t>
            </a:r>
            <a:r>
              <a:rPr lang="zh-TW" altLang="en-US" sz="2400" u="sng">
                <a:solidFill>
                  <a:srgbClr val="FF0000"/>
                </a:solidFill>
              </a:rPr>
              <a:t>住院的第</a:t>
            </a:r>
            <a:r>
              <a:rPr lang="en-US" altLang="zh-TW" sz="2400" u="sng">
                <a:solidFill>
                  <a:srgbClr val="FF0000"/>
                </a:solidFill>
              </a:rPr>
              <a:t>4</a:t>
            </a:r>
            <a:r>
              <a:rPr lang="zh-TW" altLang="en-US" sz="2400" u="sng">
                <a:solidFill>
                  <a:srgbClr val="FF0000"/>
                </a:solidFill>
              </a:rPr>
              <a:t>天起</a:t>
            </a:r>
            <a:r>
              <a:rPr lang="zh-TW" altLang="en-US" sz="2400"/>
              <a:t>申請傷病給付 </a:t>
            </a:r>
          </a:p>
        </p:txBody>
      </p:sp>
      <p:sp>
        <p:nvSpPr>
          <p:cNvPr id="457734" name="Text Box 6"/>
          <p:cNvSpPr txBox="1">
            <a:spLocks noChangeArrowheads="1"/>
          </p:cNvSpPr>
          <p:nvPr/>
        </p:nvSpPr>
        <p:spPr bwMode="auto">
          <a:xfrm>
            <a:off x="250825" y="908050"/>
            <a:ext cx="2124075" cy="584200"/>
          </a:xfrm>
          <a:prstGeom prst="rect">
            <a:avLst/>
          </a:prstGeom>
          <a:gradFill rotWithShape="1">
            <a:gsLst>
              <a:gs pos="0">
                <a:srgbClr val="3F9197"/>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傷病 給 付</a:t>
            </a:r>
          </a:p>
        </p:txBody>
      </p:sp>
      <p:grpSp>
        <p:nvGrpSpPr>
          <p:cNvPr id="57352" name="Group 7"/>
          <p:cNvGrpSpPr>
            <a:grpSpLocks/>
          </p:cNvGrpSpPr>
          <p:nvPr/>
        </p:nvGrpSpPr>
        <p:grpSpPr bwMode="auto">
          <a:xfrm>
            <a:off x="0" y="0"/>
            <a:ext cx="9144000" cy="765175"/>
            <a:chOff x="0" y="0"/>
            <a:chExt cx="5760" cy="482"/>
          </a:xfrm>
        </p:grpSpPr>
        <p:grpSp>
          <p:nvGrpSpPr>
            <p:cNvPr id="57361" name="Group 8"/>
            <p:cNvGrpSpPr>
              <a:grpSpLocks/>
            </p:cNvGrpSpPr>
            <p:nvPr/>
          </p:nvGrpSpPr>
          <p:grpSpPr bwMode="auto">
            <a:xfrm>
              <a:off x="0" y="0"/>
              <a:ext cx="5760" cy="482"/>
              <a:chOff x="0" y="0"/>
              <a:chExt cx="5760" cy="482"/>
            </a:xfrm>
          </p:grpSpPr>
          <p:sp>
            <p:nvSpPr>
              <p:cNvPr id="57363" name="Text Box 9"/>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57364"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57362"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57353" name="Rectangle 12"/>
          <p:cNvSpPr>
            <a:spLocks noChangeArrowheads="1"/>
          </p:cNvSpPr>
          <p:nvPr/>
        </p:nvSpPr>
        <p:spPr bwMode="auto">
          <a:xfrm>
            <a:off x="280988" y="1338263"/>
            <a:ext cx="2089150" cy="647700"/>
          </a:xfrm>
          <a:prstGeom prst="rect">
            <a:avLst/>
          </a:prstGeom>
          <a:noFill/>
          <a:ln w="9525">
            <a:noFill/>
            <a:miter lim="800000"/>
            <a:headEnd/>
            <a:tailEnd/>
          </a:ln>
        </p:spPr>
        <p:txBody>
          <a:bodyPr anchor="ctr"/>
          <a:lstStyle/>
          <a:p>
            <a:pPr marL="274638" indent="-274638" algn="ctr">
              <a:lnSpc>
                <a:spcPct val="110000"/>
              </a:lnSpc>
              <a:buFont typeface="Wingdings" pitchFamily="2" charset="2"/>
              <a:buChar char="u"/>
            </a:pPr>
            <a:r>
              <a:rPr lang="zh-TW" altLang="en-US" sz="2400">
                <a:solidFill>
                  <a:srgbClr val="660066"/>
                </a:solidFill>
              </a:rPr>
              <a:t>請領資格</a:t>
            </a:r>
          </a:p>
        </p:txBody>
      </p:sp>
      <p:sp>
        <p:nvSpPr>
          <p:cNvPr id="457741" name="AutoShape 13"/>
          <p:cNvSpPr>
            <a:spLocks noChangeArrowheads="1"/>
          </p:cNvSpPr>
          <p:nvPr/>
        </p:nvSpPr>
        <p:spPr bwMode="auto">
          <a:xfrm>
            <a:off x="496888" y="4035425"/>
            <a:ext cx="1998662" cy="947738"/>
          </a:xfrm>
          <a:prstGeom prst="roundRect">
            <a:avLst>
              <a:gd name="adj" fmla="val 16667"/>
            </a:avLst>
          </a:prstGeom>
          <a:solidFill>
            <a:srgbClr val="DBFFB7"/>
          </a:solidFill>
          <a:ln w="38100">
            <a:solidFill>
              <a:schemeClr val="tx1"/>
            </a:solidFill>
            <a:round/>
            <a:headEnd/>
            <a:tailEnd/>
          </a:ln>
          <a:effectLst>
            <a:outerShdw dist="107763" dir="2700000" algn="ctr" rotWithShape="0">
              <a:schemeClr val="bg2"/>
            </a:outerShdw>
          </a:effectLst>
        </p:spPr>
        <p:txBody>
          <a:bodyPr wrap="none" anchor="ctr"/>
          <a:lstStyle/>
          <a:p>
            <a:pPr algn="ctr">
              <a:defRPr/>
            </a:pPr>
            <a:r>
              <a:rPr lang="zh-TW" altLang="en-US" sz="2400"/>
              <a:t>職災傷病</a:t>
            </a:r>
          </a:p>
          <a:p>
            <a:pPr algn="ctr">
              <a:defRPr/>
            </a:pPr>
            <a:r>
              <a:rPr lang="zh-TW" altLang="en-US" sz="2400"/>
              <a:t>給   付</a:t>
            </a:r>
          </a:p>
        </p:txBody>
      </p:sp>
      <p:sp>
        <p:nvSpPr>
          <p:cNvPr id="57355" name="AutoShape 14"/>
          <p:cNvSpPr>
            <a:spLocks noChangeArrowheads="1"/>
          </p:cNvSpPr>
          <p:nvPr/>
        </p:nvSpPr>
        <p:spPr bwMode="auto">
          <a:xfrm>
            <a:off x="3492500" y="3873500"/>
            <a:ext cx="5184775" cy="1439863"/>
          </a:xfrm>
          <a:prstGeom prst="roundRect">
            <a:avLst>
              <a:gd name="adj" fmla="val 16667"/>
            </a:avLst>
          </a:prstGeom>
          <a:solidFill>
            <a:srgbClr val="DBFFB7"/>
          </a:solidFill>
          <a:ln w="38100">
            <a:solidFill>
              <a:schemeClr val="tx1"/>
            </a:solidFill>
            <a:prstDash val="sysDot"/>
            <a:round/>
            <a:headEnd/>
            <a:tailEnd/>
          </a:ln>
        </p:spPr>
        <p:txBody>
          <a:bodyPr wrap="none" anchor="ctr"/>
          <a:lstStyle/>
          <a:p>
            <a:pPr marL="261938" indent="-261938"/>
            <a:r>
              <a:rPr lang="en-US" altLang="zh-TW" sz="2400">
                <a:latin typeface="新細明體" charset="-120"/>
              </a:rPr>
              <a:t>˙</a:t>
            </a:r>
            <a:r>
              <a:rPr lang="zh-TW" altLang="en-US" sz="2400">
                <a:latin typeface="新細明體" charset="-120"/>
              </a:rPr>
              <a:t>因執行職務而致傷害或罹患職業病</a:t>
            </a:r>
          </a:p>
          <a:p>
            <a:pPr marL="261938" indent="-261938"/>
            <a:r>
              <a:rPr lang="zh-TW" altLang="en-US" sz="2400">
                <a:latin typeface="新細明體" charset="-120"/>
              </a:rPr>
              <a:t>˙經門診或住院治療全日不能工作致</a:t>
            </a:r>
            <a:endParaRPr lang="en-US" altLang="zh-TW" sz="2400">
              <a:latin typeface="新細明體" charset="-120"/>
            </a:endParaRPr>
          </a:p>
          <a:p>
            <a:pPr marL="261938" indent="-261938"/>
            <a:r>
              <a:rPr lang="zh-TW" altLang="en-US" sz="2400">
                <a:latin typeface="新細明體" charset="-120"/>
              </a:rPr>
              <a:t>    未能取得原有薪資</a:t>
            </a:r>
            <a:endParaRPr lang="zh-TW" altLang="en-US" sz="2400">
              <a:solidFill>
                <a:srgbClr val="9900CC"/>
              </a:solidFill>
              <a:latin typeface="新細明體" charset="-120"/>
            </a:endParaRPr>
          </a:p>
        </p:txBody>
      </p:sp>
      <p:sp>
        <p:nvSpPr>
          <p:cNvPr id="57356" name="Rectangle 15"/>
          <p:cNvSpPr>
            <a:spLocks noChangeArrowheads="1"/>
          </p:cNvSpPr>
          <p:nvPr/>
        </p:nvSpPr>
        <p:spPr bwMode="auto">
          <a:xfrm>
            <a:off x="3348038" y="5313363"/>
            <a:ext cx="4967287" cy="822325"/>
          </a:xfrm>
          <a:prstGeom prst="rect">
            <a:avLst/>
          </a:prstGeom>
          <a:noFill/>
          <a:ln w="9525">
            <a:noFill/>
            <a:miter lim="800000"/>
            <a:headEnd/>
            <a:tailEnd/>
          </a:ln>
        </p:spPr>
        <p:txBody>
          <a:bodyPr anchor="ctr">
            <a:spAutoFit/>
          </a:bodyPr>
          <a:lstStyle/>
          <a:p>
            <a:r>
              <a:rPr lang="zh-TW" altLang="en-US" sz="2400"/>
              <a:t>從</a:t>
            </a:r>
            <a:r>
              <a:rPr lang="zh-TW" altLang="en-US" sz="2400" u="sng">
                <a:solidFill>
                  <a:srgbClr val="FF0000"/>
                </a:solidFill>
              </a:rPr>
              <a:t>不能工作的第</a:t>
            </a:r>
            <a:r>
              <a:rPr lang="en-US" altLang="zh-TW" sz="2400" u="sng">
                <a:solidFill>
                  <a:srgbClr val="FF0000"/>
                </a:solidFill>
              </a:rPr>
              <a:t>4</a:t>
            </a:r>
            <a:r>
              <a:rPr lang="zh-TW" altLang="en-US" sz="2400" u="sng">
                <a:solidFill>
                  <a:srgbClr val="FF0000"/>
                </a:solidFill>
              </a:rPr>
              <a:t>天起</a:t>
            </a:r>
            <a:r>
              <a:rPr lang="zh-TW" altLang="en-US" sz="2400"/>
              <a:t>申請傷病給付</a:t>
            </a:r>
          </a:p>
          <a:p>
            <a:r>
              <a:rPr lang="en-US" altLang="zh-TW" sz="2000">
                <a:solidFill>
                  <a:srgbClr val="FF0000"/>
                </a:solidFill>
              </a:rPr>
              <a:t>(</a:t>
            </a:r>
            <a:r>
              <a:rPr lang="zh-TW" altLang="en-US" sz="2000">
                <a:solidFill>
                  <a:srgbClr val="FF0000"/>
                </a:solidFill>
              </a:rPr>
              <a:t>已恢復工作期間，請勿提出申請以免觸法</a:t>
            </a:r>
            <a:r>
              <a:rPr lang="en-US" altLang="zh-TW" sz="2000">
                <a:solidFill>
                  <a:srgbClr val="FF0000"/>
                </a:solidFill>
              </a:rPr>
              <a:t>)</a:t>
            </a:r>
            <a:r>
              <a:rPr lang="en-US" altLang="zh-TW" sz="2400">
                <a:solidFill>
                  <a:srgbClr val="FF0000"/>
                </a:solidFill>
              </a:rPr>
              <a:t> </a:t>
            </a:r>
          </a:p>
        </p:txBody>
      </p:sp>
      <p:sp>
        <p:nvSpPr>
          <p:cNvPr id="57357" name="AutoShape 16"/>
          <p:cNvSpPr>
            <a:spLocks noChangeArrowheads="1"/>
          </p:cNvSpPr>
          <p:nvPr/>
        </p:nvSpPr>
        <p:spPr bwMode="auto">
          <a:xfrm>
            <a:off x="2700338" y="4376738"/>
            <a:ext cx="504825" cy="358775"/>
          </a:xfrm>
          <a:prstGeom prst="rightArrow">
            <a:avLst>
              <a:gd name="adj1" fmla="val 50000"/>
              <a:gd name="adj2" fmla="val 35177"/>
            </a:avLst>
          </a:prstGeom>
          <a:solidFill>
            <a:schemeClr val="tx1"/>
          </a:solidFill>
          <a:ln w="9525">
            <a:solidFill>
              <a:schemeClr val="tx1"/>
            </a:solidFill>
            <a:miter lim="800000"/>
            <a:headEnd/>
            <a:tailEnd/>
          </a:ln>
        </p:spPr>
        <p:txBody>
          <a:bodyPr wrap="none" anchor="ctr"/>
          <a:lstStyle/>
          <a:p>
            <a:endParaRPr kumimoji="0" lang="zh-TW" altLang="en-US"/>
          </a:p>
        </p:txBody>
      </p:sp>
      <p:sp>
        <p:nvSpPr>
          <p:cNvPr id="57358" name="AutoShape 17"/>
          <p:cNvSpPr>
            <a:spLocks noChangeArrowheads="1"/>
          </p:cNvSpPr>
          <p:nvPr/>
        </p:nvSpPr>
        <p:spPr bwMode="auto">
          <a:xfrm>
            <a:off x="2627313" y="3297238"/>
            <a:ext cx="504825" cy="358775"/>
          </a:xfrm>
          <a:prstGeom prst="rightArrow">
            <a:avLst>
              <a:gd name="adj1" fmla="val 50000"/>
              <a:gd name="adj2" fmla="val 35177"/>
            </a:avLst>
          </a:prstGeom>
          <a:solidFill>
            <a:srgbClr val="CC0066"/>
          </a:solidFill>
          <a:ln w="9525">
            <a:solidFill>
              <a:srgbClr val="CC0066"/>
            </a:solidFill>
            <a:miter lim="800000"/>
            <a:headEnd/>
            <a:tailEnd/>
          </a:ln>
        </p:spPr>
        <p:txBody>
          <a:bodyPr wrap="none" anchor="ctr"/>
          <a:lstStyle/>
          <a:p>
            <a:endParaRPr kumimoji="0" lang="zh-TW" altLang="en-US"/>
          </a:p>
        </p:txBody>
      </p:sp>
      <p:sp>
        <p:nvSpPr>
          <p:cNvPr id="57359" name="AutoShape 18"/>
          <p:cNvSpPr>
            <a:spLocks noChangeArrowheads="1"/>
          </p:cNvSpPr>
          <p:nvPr/>
        </p:nvSpPr>
        <p:spPr bwMode="auto">
          <a:xfrm>
            <a:off x="2700338" y="5437188"/>
            <a:ext cx="504825" cy="358775"/>
          </a:xfrm>
          <a:prstGeom prst="rightArrow">
            <a:avLst>
              <a:gd name="adj1" fmla="val 50000"/>
              <a:gd name="adj2" fmla="val 35177"/>
            </a:avLst>
          </a:prstGeom>
          <a:solidFill>
            <a:srgbClr val="CC0066"/>
          </a:solidFill>
          <a:ln w="9525">
            <a:solidFill>
              <a:srgbClr val="CC0066"/>
            </a:solidFill>
            <a:miter lim="800000"/>
            <a:headEnd/>
            <a:tailEnd/>
          </a:ln>
        </p:spPr>
        <p:txBody>
          <a:bodyPr wrap="none" anchor="ctr"/>
          <a:lstStyle/>
          <a:p>
            <a:endParaRPr kumimoji="0" lang="zh-TW" altLang="en-US"/>
          </a:p>
        </p:txBody>
      </p:sp>
      <p:sp>
        <p:nvSpPr>
          <p:cNvPr id="57360" name="Line 19"/>
          <p:cNvSpPr>
            <a:spLocks noChangeShapeType="1"/>
          </p:cNvSpPr>
          <p:nvPr/>
        </p:nvSpPr>
        <p:spPr bwMode="auto">
          <a:xfrm>
            <a:off x="309563" y="3725863"/>
            <a:ext cx="8353425"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spcBef>
                <a:spcPct val="0"/>
              </a:spcBef>
              <a:buFontTx/>
              <a:buNone/>
            </a:pPr>
            <a:fld id="{86D9200C-089B-4166-9ACC-AE8CBF86B3C0}" type="slidenum">
              <a:rPr lang="en-US" altLang="zh-TW" sz="1400" smtClean="0"/>
              <a:pPr>
                <a:spcBef>
                  <a:spcPct val="0"/>
                </a:spcBef>
                <a:buFontTx/>
                <a:buNone/>
              </a:pPr>
              <a:t>51</a:t>
            </a:fld>
            <a:endParaRPr lang="en-US" altLang="zh-TW" sz="1400" smtClean="0"/>
          </a:p>
        </p:txBody>
      </p:sp>
      <p:grpSp>
        <p:nvGrpSpPr>
          <p:cNvPr id="3" name="Group 2"/>
          <p:cNvGrpSpPr>
            <a:grpSpLocks/>
          </p:cNvGrpSpPr>
          <p:nvPr/>
        </p:nvGrpSpPr>
        <p:grpSpPr bwMode="auto">
          <a:xfrm>
            <a:off x="250825" y="1484313"/>
            <a:ext cx="8496300" cy="2041525"/>
            <a:chOff x="204" y="1253"/>
            <a:chExt cx="5352" cy="1286"/>
          </a:xfrm>
        </p:grpSpPr>
        <p:sp>
          <p:nvSpPr>
            <p:cNvPr id="49180" name="AutoShape 3"/>
            <p:cNvSpPr>
              <a:spLocks noChangeArrowheads="1"/>
            </p:cNvSpPr>
            <p:nvPr/>
          </p:nvSpPr>
          <p:spPr bwMode="auto">
            <a:xfrm>
              <a:off x="204" y="1752"/>
              <a:ext cx="953" cy="589"/>
            </a:xfrm>
            <a:prstGeom prst="roundRect">
              <a:avLst>
                <a:gd name="adj" fmla="val 16667"/>
              </a:avLst>
            </a:prstGeom>
            <a:solidFill>
              <a:srgbClr val="FFFFCC"/>
            </a:solidFill>
            <a:ln w="38100">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ct val="100000"/>
                </a:lnSpc>
                <a:spcBef>
                  <a:spcPct val="0"/>
                </a:spcBef>
                <a:buFontTx/>
                <a:buNone/>
              </a:pPr>
              <a:r>
                <a:rPr lang="zh-TW" altLang="en-US" sz="2400"/>
                <a:t>普通傷病</a:t>
              </a:r>
            </a:p>
            <a:p>
              <a:pPr algn="ctr" eaLnBrk="1" hangingPunct="1">
                <a:lnSpc>
                  <a:spcPct val="100000"/>
                </a:lnSpc>
                <a:spcBef>
                  <a:spcPct val="0"/>
                </a:spcBef>
                <a:buFontTx/>
                <a:buNone/>
              </a:pPr>
              <a:r>
                <a:rPr lang="zh-TW" altLang="en-US" sz="2400"/>
                <a:t>給   付</a:t>
              </a:r>
            </a:p>
          </p:txBody>
        </p:sp>
        <p:sp>
          <p:nvSpPr>
            <p:cNvPr id="49181" name="Line 4"/>
            <p:cNvSpPr>
              <a:spLocks noChangeShapeType="1"/>
            </p:cNvSpPr>
            <p:nvPr/>
          </p:nvSpPr>
          <p:spPr bwMode="auto">
            <a:xfrm>
              <a:off x="1746" y="2069"/>
              <a:ext cx="3810" cy="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49182" name="Line 5"/>
            <p:cNvSpPr>
              <a:spLocks noChangeShapeType="1"/>
            </p:cNvSpPr>
            <p:nvPr/>
          </p:nvSpPr>
          <p:spPr bwMode="auto">
            <a:xfrm>
              <a:off x="1746" y="1933"/>
              <a:ext cx="0" cy="298"/>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83" name="Line 6"/>
            <p:cNvSpPr>
              <a:spLocks noChangeShapeType="1"/>
            </p:cNvSpPr>
            <p:nvPr/>
          </p:nvSpPr>
          <p:spPr bwMode="auto">
            <a:xfrm>
              <a:off x="1928" y="1941"/>
              <a:ext cx="0" cy="290"/>
            </a:xfrm>
            <a:prstGeom prst="line">
              <a:avLst/>
            </a:prstGeom>
            <a:noFill/>
            <a:ln w="1016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84" name="Line 7"/>
            <p:cNvSpPr>
              <a:spLocks noChangeShapeType="1"/>
            </p:cNvSpPr>
            <p:nvPr/>
          </p:nvSpPr>
          <p:spPr bwMode="auto">
            <a:xfrm flipH="1">
              <a:off x="3923" y="1933"/>
              <a:ext cx="0" cy="318"/>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85" name="Line 8"/>
            <p:cNvSpPr>
              <a:spLocks noChangeShapeType="1"/>
            </p:cNvSpPr>
            <p:nvPr/>
          </p:nvSpPr>
          <p:spPr bwMode="auto">
            <a:xfrm flipH="1">
              <a:off x="2926" y="1933"/>
              <a:ext cx="0" cy="318"/>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86" name="Line 9"/>
            <p:cNvSpPr>
              <a:spLocks noChangeShapeType="1"/>
            </p:cNvSpPr>
            <p:nvPr/>
          </p:nvSpPr>
          <p:spPr bwMode="auto">
            <a:xfrm>
              <a:off x="1928" y="1571"/>
              <a:ext cx="1995" cy="0"/>
            </a:xfrm>
            <a:prstGeom prst="line">
              <a:avLst/>
            </a:prstGeom>
            <a:noFill/>
            <a:ln w="76200">
              <a:solidFill>
                <a:srgbClr val="0066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49187" name="Text Box 10"/>
            <p:cNvSpPr txBox="1">
              <a:spLocks noChangeArrowheads="1"/>
            </p:cNvSpPr>
            <p:nvPr/>
          </p:nvSpPr>
          <p:spPr bwMode="auto">
            <a:xfrm>
              <a:off x="1338" y="2251"/>
              <a:ext cx="590" cy="28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zh-TW" altLang="en-US" sz="2400" dirty="0">
                  <a:solidFill>
                    <a:schemeClr val="bg1"/>
                  </a:solidFill>
                </a:rPr>
                <a:t>住 院</a:t>
              </a:r>
            </a:p>
          </p:txBody>
        </p:sp>
        <p:sp>
          <p:nvSpPr>
            <p:cNvPr id="49188" name="Text Box 11"/>
            <p:cNvSpPr txBox="1">
              <a:spLocks noChangeArrowheads="1"/>
            </p:cNvSpPr>
            <p:nvPr/>
          </p:nvSpPr>
          <p:spPr bwMode="auto">
            <a:xfrm>
              <a:off x="2018" y="2251"/>
              <a:ext cx="59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endParaRPr lang="zh-TW" altLang="en-US" sz="2400" dirty="0"/>
            </a:p>
          </p:txBody>
        </p:sp>
        <p:sp>
          <p:nvSpPr>
            <p:cNvPr id="49189" name="Text Box 12"/>
            <p:cNvSpPr txBox="1">
              <a:spLocks noChangeArrowheads="1"/>
            </p:cNvSpPr>
            <p:nvPr/>
          </p:nvSpPr>
          <p:spPr bwMode="auto">
            <a:xfrm>
              <a:off x="2699" y="2251"/>
              <a:ext cx="68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2400" dirty="0" smtClean="0"/>
                <a:t>6</a:t>
              </a:r>
              <a:r>
                <a:rPr lang="zh-TW" altLang="en-US" sz="2400" dirty="0" smtClean="0"/>
                <a:t>個月</a:t>
              </a:r>
              <a:endParaRPr lang="zh-TW" altLang="en-US" sz="2400" dirty="0"/>
            </a:p>
          </p:txBody>
        </p:sp>
        <p:sp>
          <p:nvSpPr>
            <p:cNvPr id="49190" name="Text Box 13"/>
            <p:cNvSpPr txBox="1">
              <a:spLocks noChangeArrowheads="1"/>
            </p:cNvSpPr>
            <p:nvPr/>
          </p:nvSpPr>
          <p:spPr bwMode="auto">
            <a:xfrm>
              <a:off x="1338" y="1590"/>
              <a:ext cx="108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zh-TW" altLang="en-US" sz="1800" dirty="0">
                  <a:solidFill>
                    <a:srgbClr val="CC0000"/>
                  </a:solidFill>
                </a:rPr>
                <a:t>第</a:t>
              </a:r>
              <a:r>
                <a:rPr lang="en-US" altLang="zh-TW" sz="1800" dirty="0">
                  <a:solidFill>
                    <a:srgbClr val="CC0000"/>
                  </a:solidFill>
                </a:rPr>
                <a:t>4</a:t>
              </a:r>
              <a:r>
                <a:rPr lang="zh-TW" altLang="en-US" sz="1800" dirty="0">
                  <a:solidFill>
                    <a:srgbClr val="CC0000"/>
                  </a:solidFill>
                </a:rPr>
                <a:t>天開始發放</a:t>
              </a:r>
            </a:p>
          </p:txBody>
        </p:sp>
        <p:sp>
          <p:nvSpPr>
            <p:cNvPr id="49191" name="Text Box 14"/>
            <p:cNvSpPr txBox="1">
              <a:spLocks noChangeArrowheads="1"/>
            </p:cNvSpPr>
            <p:nvPr/>
          </p:nvSpPr>
          <p:spPr bwMode="auto">
            <a:xfrm>
              <a:off x="2926" y="1650"/>
              <a:ext cx="111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zh-TW" altLang="en-US" sz="2400" dirty="0" smtClean="0"/>
                <a:t>投保滿</a:t>
              </a:r>
              <a:r>
                <a:rPr lang="en-US" altLang="zh-TW" sz="2400" dirty="0" smtClean="0"/>
                <a:t>1</a:t>
              </a:r>
              <a:r>
                <a:rPr lang="zh-TW" altLang="en-US" sz="2400" dirty="0" smtClean="0"/>
                <a:t>年</a:t>
              </a:r>
              <a:endParaRPr lang="zh-TW" altLang="en-US" sz="2400" dirty="0"/>
            </a:p>
          </p:txBody>
        </p:sp>
        <p:sp>
          <p:nvSpPr>
            <p:cNvPr id="49193" name="Text Box 16"/>
            <p:cNvSpPr txBox="1">
              <a:spLocks noChangeArrowheads="1"/>
            </p:cNvSpPr>
            <p:nvPr/>
          </p:nvSpPr>
          <p:spPr bwMode="auto">
            <a:xfrm>
              <a:off x="2336" y="1253"/>
              <a:ext cx="145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1800">
                  <a:solidFill>
                    <a:srgbClr val="006600"/>
                  </a:solidFill>
                </a:rPr>
                <a:t>50%</a:t>
              </a:r>
              <a:r>
                <a:rPr lang="zh-TW" altLang="en-US" sz="1800">
                  <a:solidFill>
                    <a:srgbClr val="006600"/>
                  </a:solidFill>
                </a:rPr>
                <a:t>平均月投保薪資</a:t>
              </a:r>
            </a:p>
          </p:txBody>
        </p:sp>
      </p:grpSp>
      <p:sp>
        <p:nvSpPr>
          <p:cNvPr id="49156" name="Line 17"/>
          <p:cNvSpPr>
            <a:spLocks noChangeShapeType="1"/>
          </p:cNvSpPr>
          <p:nvPr/>
        </p:nvSpPr>
        <p:spPr bwMode="auto">
          <a:xfrm>
            <a:off x="0" y="3789363"/>
            <a:ext cx="9144000" cy="0"/>
          </a:xfrm>
          <a:prstGeom prst="line">
            <a:avLst/>
          </a:prstGeom>
          <a:noFill/>
          <a:ln w="101600">
            <a:solidFill>
              <a:schemeClr val="bg2"/>
            </a:solidFill>
            <a:prstDash val="sysDot"/>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57" name="Text Box 18"/>
          <p:cNvSpPr txBox="1">
            <a:spLocks noChangeArrowheads="1"/>
          </p:cNvSpPr>
          <p:nvPr/>
        </p:nvSpPr>
        <p:spPr bwMode="auto">
          <a:xfrm>
            <a:off x="250825" y="981075"/>
            <a:ext cx="2124075" cy="528638"/>
          </a:xfrm>
          <a:prstGeom prst="rect">
            <a:avLst/>
          </a:prstGeom>
          <a:gradFill rotWithShape="1">
            <a:gsLst>
              <a:gs pos="0">
                <a:srgbClr val="3F9197"/>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ct val="100000"/>
              </a:lnSpc>
              <a:spcBef>
                <a:spcPct val="50000"/>
              </a:spcBef>
              <a:buFontTx/>
              <a:buNone/>
            </a:pPr>
            <a:r>
              <a:rPr lang="zh-TW" altLang="en-US" sz="2800">
                <a:solidFill>
                  <a:schemeClr val="bg1"/>
                </a:solidFill>
              </a:rPr>
              <a:t>傷病 給 付</a:t>
            </a:r>
          </a:p>
        </p:txBody>
      </p:sp>
      <p:grpSp>
        <p:nvGrpSpPr>
          <p:cNvPr id="5" name="Group 19"/>
          <p:cNvGrpSpPr>
            <a:grpSpLocks/>
          </p:cNvGrpSpPr>
          <p:nvPr/>
        </p:nvGrpSpPr>
        <p:grpSpPr bwMode="auto">
          <a:xfrm>
            <a:off x="0" y="0"/>
            <a:ext cx="9144000" cy="765175"/>
            <a:chOff x="0" y="0"/>
            <a:chExt cx="5760" cy="482"/>
          </a:xfrm>
        </p:grpSpPr>
        <p:grpSp>
          <p:nvGrpSpPr>
            <p:cNvPr id="6" name="Group 20"/>
            <p:cNvGrpSpPr>
              <a:grpSpLocks/>
            </p:cNvGrpSpPr>
            <p:nvPr/>
          </p:nvGrpSpPr>
          <p:grpSpPr bwMode="auto">
            <a:xfrm>
              <a:off x="0" y="0"/>
              <a:ext cx="5760" cy="482"/>
              <a:chOff x="0" y="0"/>
              <a:chExt cx="5760" cy="482"/>
            </a:xfrm>
          </p:grpSpPr>
          <p:sp>
            <p:nvSpPr>
              <p:cNvPr id="49178" name="Text Box 21"/>
              <p:cNvSpPr txBox="1">
                <a:spLocks noChangeArrowheads="1"/>
              </p:cNvSpPr>
              <p:nvPr/>
            </p:nvSpPr>
            <p:spPr bwMode="auto">
              <a:xfrm>
                <a:off x="0" y="0"/>
                <a:ext cx="5760" cy="482"/>
              </a:xfrm>
              <a:prstGeom prst="rect">
                <a:avLst/>
              </a:prstGeom>
              <a:solidFill>
                <a:srgbClr val="CCFF99"/>
              </a:solidFill>
              <a:ln>
                <a:noFill/>
              </a:ln>
              <a:extLst>
                <a:ext uri="{91240B29-F687-4F45-9708-019B960494DF}">
                  <a14:hiddenLine xmlns:a14="http://schemas.microsoft.com/office/drawing/2010/main" xmlns="" w="9525">
                    <a:solidFill>
                      <a:srgbClr val="000000"/>
                    </a:solidFill>
                    <a:prstDash val="dash"/>
                    <a:miter lim="800000"/>
                    <a:headEnd/>
                    <a:tailEnd/>
                  </a14:hiddenLine>
                </a:ext>
              </a:extLst>
            </p:spPr>
            <p:txBody>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ct val="100000"/>
                  </a:lnSpc>
                  <a:spcBef>
                    <a:spcPct val="50000"/>
                  </a:spcBef>
                  <a:buFontTx/>
                  <a:buNone/>
                </a:pPr>
                <a:r>
                  <a:rPr lang="zh-TW" altLang="en-US" sz="3600">
                    <a:solidFill>
                      <a:schemeClr val="accent2"/>
                    </a:solidFill>
                  </a:rPr>
                  <a:t>勞保給付實務</a:t>
                </a:r>
              </a:p>
            </p:txBody>
          </p:sp>
          <p:sp>
            <p:nvSpPr>
              <p:cNvPr id="49179" name="Line 22"/>
              <p:cNvSpPr>
                <a:spLocks noChangeShapeType="1"/>
              </p:cNvSpPr>
              <p:nvPr/>
            </p:nvSpPr>
            <p:spPr bwMode="auto">
              <a:xfrm>
                <a:off x="0" y="398"/>
                <a:ext cx="5760"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sp>
          <p:nvSpPr>
            <p:cNvPr id="49177" name="Line 23"/>
            <p:cNvSpPr>
              <a:spLocks noChangeShapeType="1"/>
            </p:cNvSpPr>
            <p:nvPr/>
          </p:nvSpPr>
          <p:spPr bwMode="auto">
            <a:xfrm>
              <a:off x="5556" y="0"/>
              <a:ext cx="0" cy="482"/>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sp>
        <p:nvSpPr>
          <p:cNvPr id="49159" name="Rectangle 24"/>
          <p:cNvSpPr>
            <a:spLocks noChangeArrowheads="1"/>
          </p:cNvSpPr>
          <p:nvPr/>
        </p:nvSpPr>
        <p:spPr bwMode="auto">
          <a:xfrm>
            <a:off x="323850" y="1557338"/>
            <a:ext cx="2089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74638" indent="-274638">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ct val="110000"/>
              </a:lnSpc>
              <a:spcBef>
                <a:spcPct val="0"/>
              </a:spcBef>
              <a:buFont typeface="Wingdings" pitchFamily="2" charset="2"/>
              <a:buChar char="u"/>
            </a:pPr>
            <a:r>
              <a:rPr lang="zh-TW" altLang="en-US" sz="2400"/>
              <a:t>給付標準</a:t>
            </a:r>
          </a:p>
        </p:txBody>
      </p:sp>
      <p:grpSp>
        <p:nvGrpSpPr>
          <p:cNvPr id="7" name="Group 25"/>
          <p:cNvGrpSpPr>
            <a:grpSpLocks/>
          </p:cNvGrpSpPr>
          <p:nvPr/>
        </p:nvGrpSpPr>
        <p:grpSpPr bwMode="auto">
          <a:xfrm>
            <a:off x="322893" y="3981450"/>
            <a:ext cx="8423275" cy="2439988"/>
            <a:chOff x="204" y="1101"/>
            <a:chExt cx="5306" cy="1537"/>
          </a:xfrm>
        </p:grpSpPr>
        <p:sp>
          <p:nvSpPr>
            <p:cNvPr id="49161" name="AutoShape 26"/>
            <p:cNvSpPr>
              <a:spLocks noChangeArrowheads="1"/>
            </p:cNvSpPr>
            <p:nvPr/>
          </p:nvSpPr>
          <p:spPr bwMode="auto">
            <a:xfrm>
              <a:off x="204" y="1616"/>
              <a:ext cx="953" cy="589"/>
            </a:xfrm>
            <a:prstGeom prst="roundRect">
              <a:avLst>
                <a:gd name="adj" fmla="val 16667"/>
              </a:avLst>
            </a:prstGeom>
            <a:solidFill>
              <a:srgbClr val="DBFFB7"/>
            </a:solidFill>
            <a:ln w="38100">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lnSpc>
                  <a:spcPct val="100000"/>
                </a:lnSpc>
                <a:spcBef>
                  <a:spcPct val="0"/>
                </a:spcBef>
                <a:buFontTx/>
                <a:buNone/>
              </a:pPr>
              <a:r>
                <a:rPr lang="zh-TW" altLang="en-US" sz="2400"/>
                <a:t>職災傷病</a:t>
              </a:r>
            </a:p>
            <a:p>
              <a:pPr algn="ctr" eaLnBrk="1" hangingPunct="1">
                <a:lnSpc>
                  <a:spcPct val="100000"/>
                </a:lnSpc>
                <a:spcBef>
                  <a:spcPct val="0"/>
                </a:spcBef>
                <a:buFontTx/>
                <a:buNone/>
              </a:pPr>
              <a:r>
                <a:rPr lang="zh-TW" altLang="en-US" sz="2400"/>
                <a:t>給   付</a:t>
              </a:r>
            </a:p>
          </p:txBody>
        </p:sp>
        <p:sp>
          <p:nvSpPr>
            <p:cNvPr id="49162" name="Line 27"/>
            <p:cNvSpPr>
              <a:spLocks noChangeShapeType="1"/>
            </p:cNvSpPr>
            <p:nvPr/>
          </p:nvSpPr>
          <p:spPr bwMode="auto">
            <a:xfrm>
              <a:off x="1700" y="1933"/>
              <a:ext cx="3810" cy="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49163" name="Line 28"/>
            <p:cNvSpPr>
              <a:spLocks noChangeShapeType="1"/>
            </p:cNvSpPr>
            <p:nvPr/>
          </p:nvSpPr>
          <p:spPr bwMode="auto">
            <a:xfrm flipH="1">
              <a:off x="1700" y="1797"/>
              <a:ext cx="0" cy="31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64" name="Line 29"/>
            <p:cNvSpPr>
              <a:spLocks noChangeShapeType="1"/>
            </p:cNvSpPr>
            <p:nvPr/>
          </p:nvSpPr>
          <p:spPr bwMode="auto">
            <a:xfrm>
              <a:off x="1883" y="1797"/>
              <a:ext cx="0" cy="298"/>
            </a:xfrm>
            <a:prstGeom prst="line">
              <a:avLst/>
            </a:prstGeom>
            <a:noFill/>
            <a:ln w="1016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65" name="Line 30"/>
            <p:cNvSpPr>
              <a:spLocks noChangeShapeType="1"/>
            </p:cNvSpPr>
            <p:nvPr/>
          </p:nvSpPr>
          <p:spPr bwMode="auto">
            <a:xfrm flipH="1">
              <a:off x="4876" y="1797"/>
              <a:ext cx="0" cy="318"/>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66" name="Line 31"/>
            <p:cNvSpPr>
              <a:spLocks noChangeShapeType="1"/>
            </p:cNvSpPr>
            <p:nvPr/>
          </p:nvSpPr>
          <p:spPr bwMode="auto">
            <a:xfrm flipH="1">
              <a:off x="3406" y="1797"/>
              <a:ext cx="0" cy="298"/>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49167" name="Line 32"/>
            <p:cNvSpPr>
              <a:spLocks noChangeShapeType="1"/>
            </p:cNvSpPr>
            <p:nvPr/>
          </p:nvSpPr>
          <p:spPr bwMode="auto">
            <a:xfrm>
              <a:off x="1883" y="1428"/>
              <a:ext cx="1451" cy="0"/>
            </a:xfrm>
            <a:prstGeom prst="line">
              <a:avLst/>
            </a:prstGeom>
            <a:noFill/>
            <a:ln w="76200">
              <a:solidFill>
                <a:srgbClr val="006600"/>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49168" name="Text Box 33"/>
            <p:cNvSpPr txBox="1">
              <a:spLocks noChangeArrowheads="1"/>
            </p:cNvSpPr>
            <p:nvPr/>
          </p:nvSpPr>
          <p:spPr bwMode="auto">
            <a:xfrm>
              <a:off x="1338" y="2115"/>
              <a:ext cx="681" cy="523"/>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zh-TW" altLang="en-US" sz="2400" dirty="0">
                  <a:solidFill>
                    <a:schemeClr val="bg1"/>
                  </a:solidFill>
                </a:rPr>
                <a:t>發生職</a:t>
              </a:r>
              <a:r>
                <a:rPr lang="zh-TW" altLang="en-US" sz="2400" dirty="0" smtClean="0">
                  <a:solidFill>
                    <a:schemeClr val="bg1"/>
                  </a:solidFill>
                </a:rPr>
                <a:t>災</a:t>
              </a:r>
              <a:endParaRPr lang="en-US" altLang="zh-TW" sz="2400" dirty="0">
                <a:solidFill>
                  <a:schemeClr val="bg1"/>
                </a:solidFill>
              </a:endParaRPr>
            </a:p>
          </p:txBody>
        </p:sp>
        <p:sp>
          <p:nvSpPr>
            <p:cNvPr id="49169" name="Text Box 34"/>
            <p:cNvSpPr txBox="1">
              <a:spLocks noChangeArrowheads="1"/>
            </p:cNvSpPr>
            <p:nvPr/>
          </p:nvSpPr>
          <p:spPr bwMode="auto">
            <a:xfrm>
              <a:off x="2018" y="2115"/>
              <a:ext cx="59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endParaRPr lang="zh-TW" altLang="en-US" sz="2400" dirty="0"/>
            </a:p>
          </p:txBody>
        </p:sp>
        <p:sp>
          <p:nvSpPr>
            <p:cNvPr id="49170" name="Text Box 35"/>
            <p:cNvSpPr txBox="1">
              <a:spLocks noChangeArrowheads="1"/>
            </p:cNvSpPr>
            <p:nvPr/>
          </p:nvSpPr>
          <p:spPr bwMode="auto">
            <a:xfrm>
              <a:off x="3179" y="2115"/>
              <a:ext cx="45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2400" dirty="0"/>
                <a:t>1</a:t>
              </a:r>
              <a:r>
                <a:rPr lang="zh-TW" altLang="en-US" sz="2400" dirty="0"/>
                <a:t>年</a:t>
              </a:r>
            </a:p>
          </p:txBody>
        </p:sp>
        <p:sp>
          <p:nvSpPr>
            <p:cNvPr id="49171" name="Text Box 36"/>
            <p:cNvSpPr txBox="1">
              <a:spLocks noChangeArrowheads="1"/>
            </p:cNvSpPr>
            <p:nvPr/>
          </p:nvSpPr>
          <p:spPr bwMode="auto">
            <a:xfrm>
              <a:off x="1305" y="1450"/>
              <a:ext cx="167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zh-TW" altLang="en-US" sz="1800" dirty="0">
                  <a:solidFill>
                    <a:srgbClr val="CC0000"/>
                  </a:solidFill>
                </a:rPr>
                <a:t>第</a:t>
              </a:r>
              <a:r>
                <a:rPr lang="en-US" altLang="zh-TW" sz="1800" dirty="0">
                  <a:solidFill>
                    <a:srgbClr val="CC0000"/>
                  </a:solidFill>
                </a:rPr>
                <a:t>4</a:t>
              </a:r>
              <a:r>
                <a:rPr lang="zh-TW" altLang="en-US" sz="1800" dirty="0">
                  <a:solidFill>
                    <a:srgbClr val="CC0000"/>
                  </a:solidFill>
                </a:rPr>
                <a:t>天開始發放</a:t>
              </a:r>
            </a:p>
          </p:txBody>
        </p:sp>
        <p:sp>
          <p:nvSpPr>
            <p:cNvPr id="49172" name="Text Box 37"/>
            <p:cNvSpPr txBox="1">
              <a:spLocks noChangeArrowheads="1"/>
            </p:cNvSpPr>
            <p:nvPr/>
          </p:nvSpPr>
          <p:spPr bwMode="auto">
            <a:xfrm>
              <a:off x="1919" y="1101"/>
              <a:ext cx="1379"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1700" dirty="0">
                  <a:solidFill>
                    <a:srgbClr val="006600"/>
                  </a:solidFill>
                </a:rPr>
                <a:t>70%</a:t>
              </a:r>
              <a:r>
                <a:rPr lang="zh-TW" altLang="en-US" sz="1700" dirty="0">
                  <a:solidFill>
                    <a:srgbClr val="006600"/>
                  </a:solidFill>
                </a:rPr>
                <a:t>平均月投保薪資</a:t>
              </a:r>
            </a:p>
          </p:txBody>
        </p:sp>
        <p:sp>
          <p:nvSpPr>
            <p:cNvPr id="49173" name="Text Box 38"/>
            <p:cNvSpPr txBox="1">
              <a:spLocks noChangeArrowheads="1"/>
            </p:cNvSpPr>
            <p:nvPr/>
          </p:nvSpPr>
          <p:spPr bwMode="auto">
            <a:xfrm>
              <a:off x="4604" y="2115"/>
              <a:ext cx="45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2400"/>
                <a:t>2</a:t>
              </a:r>
              <a:r>
                <a:rPr lang="zh-TW" altLang="en-US" sz="2400"/>
                <a:t>年</a:t>
              </a:r>
            </a:p>
          </p:txBody>
        </p:sp>
        <p:sp>
          <p:nvSpPr>
            <p:cNvPr id="49174" name="Line 39"/>
            <p:cNvSpPr>
              <a:spLocks noChangeShapeType="1"/>
            </p:cNvSpPr>
            <p:nvPr/>
          </p:nvSpPr>
          <p:spPr bwMode="auto">
            <a:xfrm>
              <a:off x="3406" y="1428"/>
              <a:ext cx="1470" cy="0"/>
            </a:xfrm>
            <a:prstGeom prst="line">
              <a:avLst/>
            </a:prstGeom>
            <a:noFill/>
            <a:ln w="76200">
              <a:solidFill>
                <a:srgbClr val="0066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49175" name="Text Box 40"/>
            <p:cNvSpPr txBox="1">
              <a:spLocks noChangeArrowheads="1"/>
            </p:cNvSpPr>
            <p:nvPr/>
          </p:nvSpPr>
          <p:spPr bwMode="auto">
            <a:xfrm>
              <a:off x="3482" y="1111"/>
              <a:ext cx="1361"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lnSpc>
                  <a:spcPct val="100000"/>
                </a:lnSpc>
                <a:spcBef>
                  <a:spcPct val="50000"/>
                </a:spcBef>
                <a:buFontTx/>
                <a:buNone/>
              </a:pPr>
              <a:r>
                <a:rPr lang="en-US" altLang="zh-TW" sz="1700" dirty="0">
                  <a:solidFill>
                    <a:srgbClr val="006600"/>
                  </a:solidFill>
                </a:rPr>
                <a:t>50%</a:t>
              </a:r>
              <a:r>
                <a:rPr lang="zh-TW" altLang="en-US" sz="1700" dirty="0">
                  <a:solidFill>
                    <a:srgbClr val="006600"/>
                  </a:solidFill>
                </a:rPr>
                <a:t>平均月投保薪資</a:t>
              </a:r>
            </a:p>
          </p:txBody>
        </p:sp>
      </p:grpSp>
      <p:sp>
        <p:nvSpPr>
          <p:cNvPr id="2" name="矩形 1"/>
          <p:cNvSpPr/>
          <p:nvPr/>
        </p:nvSpPr>
        <p:spPr>
          <a:xfrm>
            <a:off x="5942541" y="3067051"/>
            <a:ext cx="663964" cy="461665"/>
          </a:xfrm>
          <a:prstGeom prst="rect">
            <a:avLst/>
          </a:prstGeom>
        </p:spPr>
        <p:txBody>
          <a:bodyPr wrap="none">
            <a:spAutoFit/>
          </a:bodyPr>
          <a:lstStyle/>
          <a:p>
            <a:pPr eaLnBrk="1" hangingPunct="1">
              <a:lnSpc>
                <a:spcPct val="100000"/>
              </a:lnSpc>
              <a:spcBef>
                <a:spcPct val="50000"/>
              </a:spcBef>
              <a:buFontTx/>
              <a:buNone/>
            </a:pPr>
            <a:r>
              <a:rPr lang="en-US" altLang="zh-TW" sz="2400" dirty="0" smtClean="0"/>
              <a:t>1</a:t>
            </a:r>
            <a:r>
              <a:rPr lang="zh-TW" altLang="en-US" sz="2400" dirty="0" smtClean="0"/>
              <a:t>年</a:t>
            </a:r>
            <a:endParaRPr lang="zh-TW" altLang="en-US" sz="2400" dirty="0"/>
          </a:p>
        </p:txBody>
      </p:sp>
      <p:cxnSp>
        <p:nvCxnSpPr>
          <p:cNvPr id="4" name="直線單箭頭接點 3"/>
          <p:cNvCxnSpPr/>
          <p:nvPr/>
        </p:nvCxnSpPr>
        <p:spPr bwMode="auto">
          <a:xfrm>
            <a:off x="2987676" y="2345532"/>
            <a:ext cx="0" cy="218281"/>
          </a:xfrm>
          <a:prstGeom prst="straightConnector1">
            <a:avLst/>
          </a:prstGeom>
          <a:solidFill>
            <a:srgbClr val="FFC1E0"/>
          </a:solidFill>
          <a:ln w="25400" cap="flat" cmpd="sng" algn="ctr">
            <a:solidFill>
              <a:srgbClr val="800080"/>
            </a:solidFill>
            <a:prstDash val="solid"/>
            <a:round/>
            <a:headEnd type="none" w="med" len="med"/>
            <a:tailEnd type="arrow"/>
          </a:ln>
          <a:effectLst/>
        </p:spPr>
      </p:cxnSp>
      <p:pic>
        <p:nvPicPr>
          <p:cNvPr id="49194" name="Picture 4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1787" y="4877159"/>
            <a:ext cx="231775" cy="328613"/>
          </a:xfrm>
          <a:prstGeom prst="rect">
            <a:avLst/>
          </a:prstGeom>
          <a:noFill/>
          <a:ln>
            <a:noFill/>
          </a:ln>
          <a:effectLst/>
          <a:extLst>
            <a:ext uri="{909E8E84-426E-40DD-AFC4-6F175D3DCCD1}">
              <a14:hiddenFill xmlns:a14="http://schemas.microsoft.com/office/drawing/2010/main" xmlns="">
                <a:solidFill>
                  <a:srgbClr val="FFC1E0"/>
                </a:solidFill>
              </a14:hiddenFill>
            </a:ext>
            <a:ext uri="{91240B29-F687-4F45-9708-019B960494DF}">
              <a14:hiddenLine xmlns:a14="http://schemas.microsoft.com/office/drawing/2010/main" xmlns="" w="25400" cap="flat" cmpd="sng" algn="ctr">
                <a:solidFill>
                  <a:srgbClr val="800080"/>
                </a:solidFill>
                <a:prstDash val="solid"/>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xmlns="" val="2592495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3" name="Text Box 5"/>
          <p:cNvSpPr txBox="1">
            <a:spLocks noChangeArrowheads="1"/>
          </p:cNvSpPr>
          <p:nvPr/>
        </p:nvSpPr>
        <p:spPr bwMode="auto">
          <a:xfrm>
            <a:off x="250825" y="908050"/>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59395" name="Group 6"/>
          <p:cNvGrpSpPr>
            <a:grpSpLocks/>
          </p:cNvGrpSpPr>
          <p:nvPr/>
        </p:nvGrpSpPr>
        <p:grpSpPr bwMode="auto">
          <a:xfrm>
            <a:off x="0" y="0"/>
            <a:ext cx="9144000" cy="765175"/>
            <a:chOff x="0" y="0"/>
            <a:chExt cx="5760" cy="482"/>
          </a:xfrm>
        </p:grpSpPr>
        <p:grpSp>
          <p:nvGrpSpPr>
            <p:cNvPr id="59412" name="Group 7"/>
            <p:cNvGrpSpPr>
              <a:grpSpLocks/>
            </p:cNvGrpSpPr>
            <p:nvPr/>
          </p:nvGrpSpPr>
          <p:grpSpPr bwMode="auto">
            <a:xfrm>
              <a:off x="0" y="0"/>
              <a:ext cx="5760" cy="482"/>
              <a:chOff x="0" y="0"/>
              <a:chExt cx="5760" cy="482"/>
            </a:xfrm>
          </p:grpSpPr>
          <p:sp>
            <p:nvSpPr>
              <p:cNvPr id="59414"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59415"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59413"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59396" name="Rectangle 2"/>
          <p:cNvSpPr>
            <a:spLocks noChangeArrowheads="1"/>
          </p:cNvSpPr>
          <p:nvPr/>
        </p:nvSpPr>
        <p:spPr bwMode="auto">
          <a:xfrm>
            <a:off x="3276600" y="1052513"/>
            <a:ext cx="2089150" cy="647700"/>
          </a:xfrm>
          <a:prstGeom prst="rect">
            <a:avLst/>
          </a:prstGeom>
          <a:noFill/>
          <a:ln w="9525">
            <a:noFill/>
            <a:miter lim="800000"/>
            <a:headEnd/>
            <a:tailEnd/>
          </a:ln>
        </p:spPr>
        <p:txBody>
          <a:bodyPr anchor="ctr"/>
          <a:lstStyle/>
          <a:p>
            <a:pPr marL="274638" indent="-274638">
              <a:lnSpc>
                <a:spcPct val="110000"/>
              </a:lnSpc>
              <a:buFont typeface="Wingdings" pitchFamily="2" charset="2"/>
              <a:buChar char="u"/>
            </a:pPr>
            <a:r>
              <a:rPr kumimoji="0" lang="zh-TW" altLang="en-US" sz="2800">
                <a:solidFill>
                  <a:srgbClr val="7030A0"/>
                </a:solidFill>
                <a:ea typeface="標楷體" pitchFamily="65" charset="-120"/>
              </a:rPr>
              <a:t>請領資格</a:t>
            </a:r>
          </a:p>
        </p:txBody>
      </p:sp>
      <p:sp>
        <p:nvSpPr>
          <p:cNvPr id="59397" name="AutoShape 3"/>
          <p:cNvSpPr>
            <a:spLocks noChangeArrowheads="1"/>
          </p:cNvSpPr>
          <p:nvPr/>
        </p:nvSpPr>
        <p:spPr bwMode="auto">
          <a:xfrm>
            <a:off x="2933700" y="4181475"/>
            <a:ext cx="2160588" cy="647700"/>
          </a:xfrm>
          <a:prstGeom prst="roundRect">
            <a:avLst>
              <a:gd name="adj" fmla="val 16667"/>
            </a:avLst>
          </a:prstGeom>
          <a:solidFill>
            <a:srgbClr val="CCFF99"/>
          </a:solidFill>
          <a:ln w="19050">
            <a:solidFill>
              <a:schemeClr val="tx1"/>
            </a:solidFill>
            <a:prstDash val="dash"/>
            <a:round/>
            <a:headEnd/>
            <a:tailEnd/>
          </a:ln>
        </p:spPr>
        <p:txBody>
          <a:bodyPr wrap="none" anchor="ctr"/>
          <a:lstStyle/>
          <a:p>
            <a:pPr marL="533400" indent="-533400" eaLnBrk="0" hangingPunct="0">
              <a:lnSpc>
                <a:spcPct val="110000"/>
              </a:lnSpc>
            </a:pPr>
            <a:r>
              <a:rPr kumimoji="0" lang="zh-TW" altLang="en-US" sz="2400">
                <a:solidFill>
                  <a:srgbClr val="000099"/>
                </a:solidFill>
                <a:latin typeface="標楷體" pitchFamily="65" charset="-120"/>
                <a:ea typeface="標楷體" pitchFamily="65" charset="-120"/>
              </a:rPr>
              <a:t>失能年金</a:t>
            </a:r>
            <a:endParaRPr kumimoji="0" lang="zh-TW" altLang="en-US" sz="2200">
              <a:solidFill>
                <a:srgbClr val="000099"/>
              </a:solidFill>
              <a:latin typeface="標楷體" pitchFamily="65" charset="-120"/>
              <a:ea typeface="標楷體" pitchFamily="65" charset="-120"/>
            </a:endParaRPr>
          </a:p>
        </p:txBody>
      </p:sp>
      <p:sp>
        <p:nvSpPr>
          <p:cNvPr id="59398" name="AutoShape 4"/>
          <p:cNvSpPr>
            <a:spLocks noChangeArrowheads="1"/>
          </p:cNvSpPr>
          <p:nvPr/>
        </p:nvSpPr>
        <p:spPr bwMode="auto">
          <a:xfrm>
            <a:off x="5651500" y="4578350"/>
            <a:ext cx="2160588" cy="647700"/>
          </a:xfrm>
          <a:prstGeom prst="roundRect">
            <a:avLst>
              <a:gd name="adj" fmla="val 16667"/>
            </a:avLst>
          </a:prstGeom>
          <a:solidFill>
            <a:srgbClr val="CCECFF"/>
          </a:solidFill>
          <a:ln w="19050">
            <a:solidFill>
              <a:schemeClr val="tx1"/>
            </a:solidFill>
            <a:prstDash val="dash"/>
            <a:round/>
            <a:headEnd/>
            <a:tailEnd/>
          </a:ln>
        </p:spPr>
        <p:txBody>
          <a:bodyPr anchor="ctr"/>
          <a:lstStyle/>
          <a:p>
            <a:pPr marL="363538" indent="-363538" eaLnBrk="0" hangingPunct="0">
              <a:buFont typeface="Wingdings" pitchFamily="2" charset="2"/>
              <a:buNone/>
            </a:pPr>
            <a:r>
              <a:rPr kumimoji="0" lang="zh-TW" altLang="en-US" sz="2400">
                <a:solidFill>
                  <a:srgbClr val="000099"/>
                </a:solidFill>
                <a:latin typeface="標楷體" pitchFamily="65" charset="-120"/>
                <a:ea typeface="標楷體" pitchFamily="65" charset="-120"/>
              </a:rPr>
              <a:t>失能一次金</a:t>
            </a:r>
          </a:p>
        </p:txBody>
      </p:sp>
      <p:sp>
        <p:nvSpPr>
          <p:cNvPr id="59399" name="Text Box 11"/>
          <p:cNvSpPr txBox="1">
            <a:spLocks noChangeArrowheads="1"/>
          </p:cNvSpPr>
          <p:nvPr/>
        </p:nvSpPr>
        <p:spPr bwMode="auto">
          <a:xfrm>
            <a:off x="468313" y="1844675"/>
            <a:ext cx="8207375" cy="979488"/>
          </a:xfrm>
          <a:prstGeom prst="rect">
            <a:avLst/>
          </a:prstGeom>
          <a:solidFill>
            <a:schemeClr val="bg1"/>
          </a:solidFill>
          <a:ln w="9525" algn="ctr">
            <a:solidFill>
              <a:schemeClr val="bg2"/>
            </a:solidFill>
            <a:miter lim="800000"/>
            <a:headEnd/>
            <a:tailEnd/>
          </a:ln>
        </p:spPr>
        <p:txBody>
          <a:bodyPr>
            <a:spAutoFit/>
          </a:bodyPr>
          <a:lstStyle/>
          <a:p>
            <a:pPr>
              <a:lnSpc>
                <a:spcPct val="120000"/>
              </a:lnSpc>
            </a:pPr>
            <a:r>
              <a:rPr kumimoji="0" lang="zh-TW" altLang="en-US" sz="2400">
                <a:latin typeface="標楷體" pitchFamily="65" charset="-120"/>
                <a:ea typeface="標楷體" pitchFamily="65" charset="-120"/>
              </a:rPr>
              <a:t>遭遇傷害或罹患疾病，治療後症狀固定，經全民健保特約醫院診斷為永久失能，並符合勞工保險失能給付標準規定者</a:t>
            </a:r>
            <a:endParaRPr kumimoji="0" lang="zh-TW" altLang="en-US" sz="2400">
              <a:solidFill>
                <a:srgbClr val="9900CC"/>
              </a:solidFill>
              <a:latin typeface="標楷體" pitchFamily="65" charset="-120"/>
              <a:ea typeface="標楷體" pitchFamily="65" charset="-120"/>
            </a:endParaRPr>
          </a:p>
        </p:txBody>
      </p:sp>
      <p:sp>
        <p:nvSpPr>
          <p:cNvPr id="59400" name="AutoShape 12"/>
          <p:cNvSpPr>
            <a:spLocks noChangeArrowheads="1"/>
          </p:cNvSpPr>
          <p:nvPr/>
        </p:nvSpPr>
        <p:spPr bwMode="auto">
          <a:xfrm>
            <a:off x="6497638" y="2854325"/>
            <a:ext cx="233362" cy="284163"/>
          </a:xfrm>
          <a:prstGeom prst="downArrow">
            <a:avLst>
              <a:gd name="adj1" fmla="val 50000"/>
              <a:gd name="adj2" fmla="val 30442"/>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
        <p:nvSpPr>
          <p:cNvPr id="59401" name="AutoShape 13"/>
          <p:cNvSpPr>
            <a:spLocks noChangeArrowheads="1"/>
          </p:cNvSpPr>
          <p:nvPr/>
        </p:nvSpPr>
        <p:spPr bwMode="auto">
          <a:xfrm>
            <a:off x="5722938" y="3211513"/>
            <a:ext cx="1944687" cy="919162"/>
          </a:xfrm>
          <a:prstGeom prst="roundRect">
            <a:avLst>
              <a:gd name="adj" fmla="val 16667"/>
            </a:avLst>
          </a:prstGeom>
          <a:solidFill>
            <a:srgbClr val="FFFF99"/>
          </a:solidFill>
          <a:ln w="19050">
            <a:solidFill>
              <a:schemeClr val="bg2"/>
            </a:solidFill>
            <a:round/>
            <a:headEnd/>
            <a:tailEnd/>
          </a:ln>
        </p:spPr>
        <p:txBody>
          <a:bodyPr anchor="ctr"/>
          <a:lstStyle/>
          <a:p>
            <a:r>
              <a:rPr kumimoji="0" lang="zh-TW" altLang="en-US" sz="2400">
                <a:latin typeface="標楷體" pitchFamily="65" charset="-120"/>
                <a:ea typeface="標楷體" pitchFamily="65" charset="-120"/>
              </a:rPr>
              <a:t>未達終身無工作能力者</a:t>
            </a:r>
          </a:p>
        </p:txBody>
      </p:sp>
      <p:sp>
        <p:nvSpPr>
          <p:cNvPr id="59402" name="AutoShape 14"/>
          <p:cNvSpPr>
            <a:spLocks noChangeArrowheads="1"/>
          </p:cNvSpPr>
          <p:nvPr/>
        </p:nvSpPr>
        <p:spPr bwMode="auto">
          <a:xfrm>
            <a:off x="1258888" y="3138488"/>
            <a:ext cx="2808287" cy="576262"/>
          </a:xfrm>
          <a:prstGeom prst="roundRect">
            <a:avLst>
              <a:gd name="adj" fmla="val 16667"/>
            </a:avLst>
          </a:prstGeom>
          <a:solidFill>
            <a:srgbClr val="FFCC99"/>
          </a:solidFill>
          <a:ln w="19050">
            <a:solidFill>
              <a:schemeClr val="tx1"/>
            </a:solidFill>
            <a:round/>
            <a:headEnd/>
            <a:tailEnd/>
          </a:ln>
        </p:spPr>
        <p:txBody>
          <a:bodyPr anchor="ctr"/>
          <a:lstStyle/>
          <a:p>
            <a:r>
              <a:rPr kumimoji="0" lang="zh-TW" altLang="en-US" sz="2400">
                <a:latin typeface="標楷體" pitchFamily="65" charset="-120"/>
                <a:ea typeface="標楷體" pitchFamily="65" charset="-120"/>
              </a:rPr>
              <a:t>終身無工作能力者</a:t>
            </a:r>
          </a:p>
        </p:txBody>
      </p:sp>
      <p:sp>
        <p:nvSpPr>
          <p:cNvPr id="59403" name="AutoShape 15"/>
          <p:cNvSpPr>
            <a:spLocks noChangeArrowheads="1"/>
          </p:cNvSpPr>
          <p:nvPr/>
        </p:nvSpPr>
        <p:spPr bwMode="auto">
          <a:xfrm>
            <a:off x="2527300" y="2832100"/>
            <a:ext cx="233363" cy="284163"/>
          </a:xfrm>
          <a:prstGeom prst="downArrow">
            <a:avLst>
              <a:gd name="adj1" fmla="val 50000"/>
              <a:gd name="adj2" fmla="val 30442"/>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
        <p:nvSpPr>
          <p:cNvPr id="59404" name="AutoShape 16"/>
          <p:cNvSpPr>
            <a:spLocks noChangeArrowheads="1"/>
          </p:cNvSpPr>
          <p:nvPr/>
        </p:nvSpPr>
        <p:spPr bwMode="auto">
          <a:xfrm>
            <a:off x="6586538" y="4219575"/>
            <a:ext cx="233362" cy="284163"/>
          </a:xfrm>
          <a:prstGeom prst="downArrow">
            <a:avLst>
              <a:gd name="adj1" fmla="val 50000"/>
              <a:gd name="adj2" fmla="val 30442"/>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
        <p:nvSpPr>
          <p:cNvPr id="59405" name="AutoShape 17"/>
          <p:cNvSpPr>
            <a:spLocks noChangeArrowheads="1"/>
          </p:cNvSpPr>
          <p:nvPr/>
        </p:nvSpPr>
        <p:spPr bwMode="auto">
          <a:xfrm>
            <a:off x="3419475" y="3825875"/>
            <a:ext cx="233363" cy="284163"/>
          </a:xfrm>
          <a:prstGeom prst="downArrow">
            <a:avLst>
              <a:gd name="adj1" fmla="val 50000"/>
              <a:gd name="adj2" fmla="val 30442"/>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
        <p:nvSpPr>
          <p:cNvPr id="59406" name="Text Box 18"/>
          <p:cNvSpPr txBox="1">
            <a:spLocks noChangeArrowheads="1"/>
          </p:cNvSpPr>
          <p:nvPr/>
        </p:nvSpPr>
        <p:spPr bwMode="auto">
          <a:xfrm>
            <a:off x="898525" y="4795838"/>
            <a:ext cx="1728788" cy="1016000"/>
          </a:xfrm>
          <a:prstGeom prst="rect">
            <a:avLst/>
          </a:prstGeom>
          <a:noFill/>
          <a:ln w="9525" algn="ctr">
            <a:noFill/>
            <a:miter lim="800000"/>
            <a:headEnd/>
            <a:tailEnd/>
          </a:ln>
        </p:spPr>
        <p:txBody>
          <a:bodyPr>
            <a:spAutoFit/>
          </a:bodyPr>
          <a:lstStyle/>
          <a:p>
            <a:r>
              <a:rPr kumimoji="0" lang="en-US" altLang="zh-TW" sz="2000">
                <a:solidFill>
                  <a:srgbClr val="FF0066"/>
                </a:solidFill>
                <a:latin typeface="標楷體" pitchFamily="65" charset="-120"/>
                <a:ea typeface="標楷體" pitchFamily="65" charset="-120"/>
              </a:rPr>
              <a:t>(98.1.1</a:t>
            </a:r>
            <a:r>
              <a:rPr kumimoji="0" lang="zh-TW" altLang="en-US" sz="2000">
                <a:solidFill>
                  <a:srgbClr val="FF0066"/>
                </a:solidFill>
                <a:latin typeface="標楷體" pitchFamily="65" charset="-120"/>
                <a:ea typeface="標楷體" pitchFamily="65" charset="-120"/>
              </a:rPr>
              <a:t>前有年資者始可選擇</a:t>
            </a:r>
            <a:r>
              <a:rPr kumimoji="0" lang="en-US" altLang="zh-TW" sz="2000">
                <a:solidFill>
                  <a:srgbClr val="FF0066"/>
                </a:solidFill>
                <a:latin typeface="標楷體" pitchFamily="65" charset="-120"/>
                <a:ea typeface="標楷體" pitchFamily="65" charset="-120"/>
              </a:rPr>
              <a:t>)</a:t>
            </a:r>
          </a:p>
        </p:txBody>
      </p:sp>
      <p:sp>
        <p:nvSpPr>
          <p:cNvPr id="59407" name="AutoShape 19"/>
          <p:cNvSpPr>
            <a:spLocks noChangeArrowheads="1"/>
          </p:cNvSpPr>
          <p:nvPr/>
        </p:nvSpPr>
        <p:spPr bwMode="auto">
          <a:xfrm>
            <a:off x="611188" y="4219575"/>
            <a:ext cx="2160587" cy="647700"/>
          </a:xfrm>
          <a:prstGeom prst="roundRect">
            <a:avLst>
              <a:gd name="adj" fmla="val 16667"/>
            </a:avLst>
          </a:prstGeom>
          <a:solidFill>
            <a:srgbClr val="CCECFF"/>
          </a:solidFill>
          <a:ln w="19050">
            <a:solidFill>
              <a:schemeClr val="tx1"/>
            </a:solidFill>
            <a:prstDash val="dash"/>
            <a:round/>
            <a:headEnd/>
            <a:tailEnd/>
          </a:ln>
        </p:spPr>
        <p:txBody>
          <a:bodyPr anchor="ctr"/>
          <a:lstStyle/>
          <a:p>
            <a:pPr marL="363538" indent="-363538" eaLnBrk="0" hangingPunct="0">
              <a:buFont typeface="Wingdings" pitchFamily="2" charset="2"/>
              <a:buNone/>
            </a:pPr>
            <a:r>
              <a:rPr kumimoji="0" lang="zh-TW" altLang="en-US" sz="2400">
                <a:solidFill>
                  <a:srgbClr val="000099"/>
                </a:solidFill>
                <a:latin typeface="標楷體" pitchFamily="65" charset="-120"/>
                <a:ea typeface="標楷體" pitchFamily="65" charset="-120"/>
              </a:rPr>
              <a:t>失能一次金</a:t>
            </a:r>
          </a:p>
        </p:txBody>
      </p:sp>
      <p:sp>
        <p:nvSpPr>
          <p:cNvPr id="59408" name="AutoShape 20"/>
          <p:cNvSpPr>
            <a:spLocks noChangeArrowheads="1"/>
          </p:cNvSpPr>
          <p:nvPr/>
        </p:nvSpPr>
        <p:spPr bwMode="auto">
          <a:xfrm>
            <a:off x="1797050" y="3783013"/>
            <a:ext cx="233363" cy="284162"/>
          </a:xfrm>
          <a:prstGeom prst="downArrow">
            <a:avLst>
              <a:gd name="adj1" fmla="val 50000"/>
              <a:gd name="adj2" fmla="val 30442"/>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
        <p:nvSpPr>
          <p:cNvPr id="59409" name="Text Box 21"/>
          <p:cNvSpPr txBox="1">
            <a:spLocks noChangeArrowheads="1"/>
          </p:cNvSpPr>
          <p:nvPr/>
        </p:nvSpPr>
        <p:spPr bwMode="auto">
          <a:xfrm>
            <a:off x="2051050" y="3714750"/>
            <a:ext cx="1441450" cy="396875"/>
          </a:xfrm>
          <a:prstGeom prst="rect">
            <a:avLst/>
          </a:prstGeom>
          <a:noFill/>
          <a:ln w="9525" algn="ctr">
            <a:noFill/>
            <a:miter lim="800000"/>
            <a:headEnd/>
            <a:tailEnd/>
          </a:ln>
        </p:spPr>
        <p:txBody>
          <a:bodyPr>
            <a:spAutoFit/>
          </a:bodyPr>
          <a:lstStyle/>
          <a:p>
            <a:pPr marL="261938" indent="-261938"/>
            <a:r>
              <a:rPr kumimoji="0" lang="en-US" altLang="zh-TW" sz="2000">
                <a:solidFill>
                  <a:srgbClr val="FF0066"/>
                </a:solidFill>
                <a:latin typeface="標楷體" pitchFamily="65" charset="-120"/>
                <a:ea typeface="標楷體" pitchFamily="65" charset="-120"/>
              </a:rPr>
              <a:t>(</a:t>
            </a:r>
            <a:r>
              <a:rPr kumimoji="0" lang="zh-TW" altLang="en-US" sz="2000">
                <a:solidFill>
                  <a:srgbClr val="FF0066"/>
                </a:solidFill>
                <a:latin typeface="標楷體" pitchFamily="65" charset="-120"/>
                <a:ea typeface="標楷體" pitchFamily="65" charset="-120"/>
              </a:rPr>
              <a:t>可選擇</a:t>
            </a:r>
            <a:r>
              <a:rPr kumimoji="0" lang="en-US" altLang="zh-TW" sz="2000">
                <a:solidFill>
                  <a:srgbClr val="FF0066"/>
                </a:solidFill>
                <a:latin typeface="標楷體" pitchFamily="65" charset="-120"/>
                <a:ea typeface="標楷體" pitchFamily="65" charset="-120"/>
              </a:rPr>
              <a:t>)</a:t>
            </a:r>
          </a:p>
        </p:txBody>
      </p:sp>
      <p:sp>
        <p:nvSpPr>
          <p:cNvPr id="59410" name="Text Box 41"/>
          <p:cNvSpPr txBox="1">
            <a:spLocks noChangeArrowheads="1"/>
          </p:cNvSpPr>
          <p:nvPr/>
        </p:nvSpPr>
        <p:spPr bwMode="auto">
          <a:xfrm>
            <a:off x="1300163" y="5775325"/>
            <a:ext cx="3803650" cy="461963"/>
          </a:xfrm>
          <a:prstGeom prst="rect">
            <a:avLst/>
          </a:prstGeom>
          <a:noFill/>
          <a:ln w="9525" algn="ctr">
            <a:noFill/>
            <a:miter lim="800000"/>
            <a:headEnd/>
            <a:tailEnd/>
          </a:ln>
        </p:spPr>
        <p:txBody>
          <a:bodyPr>
            <a:spAutoFit/>
          </a:bodyPr>
          <a:lstStyle/>
          <a:p>
            <a:pPr eaLnBrk="0" hangingPunct="0"/>
            <a:r>
              <a:rPr kumimoji="0" lang="en-US" altLang="zh-TW" sz="2400">
                <a:solidFill>
                  <a:srgbClr val="C00000"/>
                </a:solidFill>
                <a:latin typeface="標楷體" pitchFamily="65" charset="-120"/>
                <a:ea typeface="標楷體" pitchFamily="65" charset="-120"/>
              </a:rPr>
              <a:t>※</a:t>
            </a:r>
            <a:r>
              <a:rPr kumimoji="0" lang="zh-TW" altLang="en-US" sz="2400">
                <a:solidFill>
                  <a:srgbClr val="C00000"/>
                </a:solidFill>
                <a:latin typeface="標楷體" pitchFamily="65" charset="-120"/>
                <a:ea typeface="標楷體" pitchFamily="65" charset="-120"/>
              </a:rPr>
              <a:t>核付時依規定逕予退保</a:t>
            </a:r>
          </a:p>
        </p:txBody>
      </p:sp>
      <p:sp>
        <p:nvSpPr>
          <p:cNvPr id="59411" name="AutoShape 34"/>
          <p:cNvSpPr>
            <a:spLocks noChangeArrowheads="1"/>
          </p:cNvSpPr>
          <p:nvPr/>
        </p:nvSpPr>
        <p:spPr bwMode="auto">
          <a:xfrm>
            <a:off x="2819400" y="4967288"/>
            <a:ext cx="312738" cy="798512"/>
          </a:xfrm>
          <a:prstGeom prst="downArrow">
            <a:avLst>
              <a:gd name="adj1" fmla="val 50000"/>
              <a:gd name="adj2" fmla="val 30450"/>
            </a:avLst>
          </a:prstGeom>
          <a:solidFill>
            <a:schemeClr val="bg2"/>
          </a:solidFill>
          <a:ln w="9525" algn="ctr">
            <a:solidFill>
              <a:schemeClr val="tx1"/>
            </a:solidFill>
            <a:miter lim="800000"/>
            <a:headEnd/>
            <a:tailEnd/>
          </a:ln>
        </p:spPr>
        <p:txBody>
          <a:bodyPr wrap="none" anchor="ctr"/>
          <a:lstStyle/>
          <a:p>
            <a:endParaRPr kumimoji="0" lang="zh-TW" altLang="en-US">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3" name="Text Box 5"/>
          <p:cNvSpPr txBox="1">
            <a:spLocks noChangeArrowheads="1"/>
          </p:cNvSpPr>
          <p:nvPr/>
        </p:nvSpPr>
        <p:spPr bwMode="auto">
          <a:xfrm>
            <a:off x="250825" y="908050"/>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0419" name="Group 6"/>
          <p:cNvGrpSpPr>
            <a:grpSpLocks/>
          </p:cNvGrpSpPr>
          <p:nvPr/>
        </p:nvGrpSpPr>
        <p:grpSpPr bwMode="auto">
          <a:xfrm>
            <a:off x="0" y="0"/>
            <a:ext cx="9144000" cy="765175"/>
            <a:chOff x="0" y="0"/>
            <a:chExt cx="5760" cy="482"/>
          </a:xfrm>
        </p:grpSpPr>
        <p:grpSp>
          <p:nvGrpSpPr>
            <p:cNvPr id="60427" name="Group 7"/>
            <p:cNvGrpSpPr>
              <a:grpSpLocks/>
            </p:cNvGrpSpPr>
            <p:nvPr/>
          </p:nvGrpSpPr>
          <p:grpSpPr bwMode="auto">
            <a:xfrm>
              <a:off x="0" y="0"/>
              <a:ext cx="5760" cy="482"/>
              <a:chOff x="0" y="0"/>
              <a:chExt cx="5760" cy="482"/>
            </a:xfrm>
          </p:grpSpPr>
          <p:sp>
            <p:nvSpPr>
              <p:cNvPr id="60429"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0430"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0428"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0420" name="Rectangle 2"/>
          <p:cNvSpPr>
            <a:spLocks noChangeArrowheads="1"/>
          </p:cNvSpPr>
          <p:nvPr/>
        </p:nvSpPr>
        <p:spPr bwMode="auto">
          <a:xfrm>
            <a:off x="574675" y="1919288"/>
            <a:ext cx="4319588"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000000"/>
                </a:solidFill>
                <a:latin typeface="標楷體" pitchFamily="65" charset="-120"/>
                <a:ea typeface="標楷體" pitchFamily="65" charset="-120"/>
              </a:rPr>
              <a:t>終身無工作能力者</a:t>
            </a:r>
          </a:p>
        </p:txBody>
      </p:sp>
      <p:sp>
        <p:nvSpPr>
          <p:cNvPr id="60421" name="Text Box 9"/>
          <p:cNvSpPr txBox="1">
            <a:spLocks noChangeArrowheads="1"/>
          </p:cNvSpPr>
          <p:nvPr/>
        </p:nvSpPr>
        <p:spPr bwMode="auto">
          <a:xfrm>
            <a:off x="539750" y="2506663"/>
            <a:ext cx="7993063" cy="941387"/>
          </a:xfrm>
          <a:prstGeom prst="rect">
            <a:avLst/>
          </a:prstGeom>
          <a:noFill/>
          <a:ln w="9525" algn="ctr">
            <a:solidFill>
              <a:schemeClr val="tx1"/>
            </a:solidFill>
            <a:prstDash val="dash"/>
            <a:miter lim="800000"/>
            <a:headEnd/>
            <a:tailEnd/>
          </a:ln>
        </p:spPr>
        <p:txBody>
          <a:bodyPr>
            <a:spAutoFit/>
          </a:bodyPr>
          <a:lstStyle/>
          <a:p>
            <a:pPr marL="261938" indent="-261938">
              <a:lnSpc>
                <a:spcPct val="120000"/>
              </a:lnSpc>
            </a:pPr>
            <a:r>
              <a:rPr kumimoji="0" lang="zh-TW" altLang="en-US" sz="2400">
                <a:solidFill>
                  <a:srgbClr val="333399"/>
                </a:solidFill>
                <a:ea typeface="標楷體" pitchFamily="65" charset="-120"/>
              </a:rPr>
              <a:t>符合勞工保險失能給付標準附表列有「終身無工作能力」之項目</a:t>
            </a:r>
            <a:r>
              <a:rPr kumimoji="0" lang="en-US" altLang="zh-TW" sz="2400">
                <a:solidFill>
                  <a:srgbClr val="333399"/>
                </a:solidFill>
                <a:ea typeface="標楷體" pitchFamily="65" charset="-120"/>
              </a:rPr>
              <a:t>(</a:t>
            </a:r>
            <a:r>
              <a:rPr kumimoji="0" lang="zh-TW" altLang="en-US" sz="2400">
                <a:solidFill>
                  <a:srgbClr val="333399"/>
                </a:solidFill>
                <a:ea typeface="標楷體" pitchFamily="65" charset="-120"/>
              </a:rPr>
              <a:t>共</a:t>
            </a:r>
            <a:r>
              <a:rPr kumimoji="0" lang="en-US" altLang="zh-TW" sz="2400">
                <a:solidFill>
                  <a:srgbClr val="333399"/>
                </a:solidFill>
                <a:ea typeface="標楷體" pitchFamily="65" charset="-120"/>
              </a:rPr>
              <a:t>20</a:t>
            </a:r>
            <a:r>
              <a:rPr kumimoji="0" lang="zh-TW" altLang="en-US" sz="2400">
                <a:solidFill>
                  <a:srgbClr val="333399"/>
                </a:solidFill>
                <a:ea typeface="標楷體" pitchFamily="65" charset="-120"/>
              </a:rPr>
              <a:t>項</a:t>
            </a:r>
            <a:r>
              <a:rPr kumimoji="0" lang="en-US" altLang="zh-TW" sz="2400">
                <a:solidFill>
                  <a:srgbClr val="333399"/>
                </a:solidFill>
                <a:ea typeface="標楷體" pitchFamily="65" charset="-120"/>
              </a:rPr>
              <a:t>)</a:t>
            </a:r>
            <a:endParaRPr kumimoji="0" lang="zh-TW" altLang="en-US" sz="2400">
              <a:solidFill>
                <a:srgbClr val="333399"/>
              </a:solidFill>
              <a:ea typeface="標楷體" pitchFamily="65" charset="-120"/>
            </a:endParaRPr>
          </a:p>
        </p:txBody>
      </p:sp>
      <p:sp>
        <p:nvSpPr>
          <p:cNvPr id="60422" name="AutoShape 10"/>
          <p:cNvSpPr>
            <a:spLocks noChangeArrowheads="1"/>
          </p:cNvSpPr>
          <p:nvPr/>
        </p:nvSpPr>
        <p:spPr bwMode="auto">
          <a:xfrm>
            <a:off x="890588" y="4868863"/>
            <a:ext cx="7281862" cy="1279525"/>
          </a:xfrm>
          <a:prstGeom prst="roundRect">
            <a:avLst>
              <a:gd name="adj" fmla="val 16667"/>
            </a:avLst>
          </a:prstGeom>
          <a:solidFill>
            <a:srgbClr val="FFCCFF"/>
          </a:solidFill>
          <a:ln w="19050">
            <a:solidFill>
              <a:schemeClr val="tx1"/>
            </a:solidFill>
            <a:prstDash val="dash"/>
            <a:round/>
            <a:headEnd/>
            <a:tailEnd/>
          </a:ln>
        </p:spPr>
        <p:txBody>
          <a:bodyPr anchor="ctr"/>
          <a:lstStyle/>
          <a:p>
            <a:pPr marL="363538" indent="-363538"/>
            <a:r>
              <a:rPr kumimoji="0" lang="en-US" altLang="zh-TW" sz="2200">
                <a:solidFill>
                  <a:srgbClr val="990033"/>
                </a:solidFill>
                <a:ea typeface="標楷體" pitchFamily="65" charset="-120"/>
              </a:rPr>
              <a:t>★</a:t>
            </a:r>
            <a:r>
              <a:rPr kumimoji="0" lang="en-US" altLang="zh-TW" sz="2400">
                <a:solidFill>
                  <a:srgbClr val="9900CC"/>
                </a:solidFill>
                <a:latin typeface="標楷體" pitchFamily="65" charset="-120"/>
                <a:ea typeface="標楷體" pitchFamily="65" charset="-120"/>
              </a:rPr>
              <a:t> </a:t>
            </a:r>
            <a:r>
              <a:rPr kumimoji="0" lang="zh-TW" altLang="en-US" sz="2200">
                <a:solidFill>
                  <a:srgbClr val="000000"/>
                </a:solidFill>
                <a:ea typeface="標楷體" pitchFamily="65" charset="-120"/>
              </a:rPr>
              <a:t>個別化專業評估：</a:t>
            </a:r>
          </a:p>
          <a:p>
            <a:pPr marL="363538" indent="-363538"/>
            <a:r>
              <a:rPr kumimoji="0" lang="zh-TW" altLang="en-US" sz="2200">
                <a:solidFill>
                  <a:srgbClr val="000000"/>
                </a:solidFill>
                <a:ea typeface="標楷體" pitchFamily="65" charset="-120"/>
              </a:rPr>
              <a:t>      依被保險人之</a:t>
            </a:r>
            <a:r>
              <a:rPr kumimoji="0" lang="zh-TW" altLang="en-US" sz="2200" u="sng">
                <a:solidFill>
                  <a:srgbClr val="000099"/>
                </a:solidFill>
                <a:ea typeface="標楷體" pitchFamily="65" charset="-120"/>
              </a:rPr>
              <a:t>全人損傷百分比</a:t>
            </a:r>
            <a:r>
              <a:rPr kumimoji="0" lang="zh-TW" altLang="en-US" sz="2200">
                <a:solidFill>
                  <a:srgbClr val="000000"/>
                </a:solidFill>
                <a:ea typeface="標楷體" pitchFamily="65" charset="-120"/>
              </a:rPr>
              <a:t>、</a:t>
            </a:r>
            <a:r>
              <a:rPr kumimoji="0" lang="zh-TW" altLang="en-US" sz="2200" u="sng">
                <a:solidFill>
                  <a:srgbClr val="000099"/>
                </a:solidFill>
                <a:ea typeface="標楷體" pitchFamily="65" charset="-120"/>
              </a:rPr>
              <a:t>未來工作收入能力</a:t>
            </a:r>
            <a:r>
              <a:rPr kumimoji="0" lang="zh-TW" altLang="en-US" sz="2200">
                <a:solidFill>
                  <a:srgbClr val="000000"/>
                </a:solidFill>
                <a:ea typeface="標楷體" pitchFamily="65" charset="-120"/>
              </a:rPr>
              <a:t>、</a:t>
            </a:r>
          </a:p>
          <a:p>
            <a:pPr marL="363538" indent="-363538"/>
            <a:r>
              <a:rPr kumimoji="0" lang="zh-TW" altLang="en-US" sz="2200">
                <a:solidFill>
                  <a:srgbClr val="000000"/>
                </a:solidFill>
                <a:ea typeface="標楷體" pitchFamily="65" charset="-120"/>
              </a:rPr>
              <a:t>      </a:t>
            </a:r>
            <a:r>
              <a:rPr kumimoji="0" lang="zh-TW" altLang="en-US" sz="2200" u="sng">
                <a:solidFill>
                  <a:srgbClr val="000099"/>
                </a:solidFill>
                <a:ea typeface="標楷體" pitchFamily="65" charset="-120"/>
              </a:rPr>
              <a:t>職業</a:t>
            </a:r>
            <a:r>
              <a:rPr kumimoji="0" lang="zh-TW" altLang="en-US" sz="2200">
                <a:solidFill>
                  <a:srgbClr val="000000"/>
                </a:solidFill>
                <a:ea typeface="標楷體" pitchFamily="65" charset="-120"/>
              </a:rPr>
              <a:t>及</a:t>
            </a:r>
            <a:r>
              <a:rPr kumimoji="0" lang="zh-TW" altLang="en-US" sz="2200" u="sng">
                <a:solidFill>
                  <a:srgbClr val="000099"/>
                </a:solidFill>
                <a:ea typeface="標楷體" pitchFamily="65" charset="-120"/>
              </a:rPr>
              <a:t>年齡</a:t>
            </a:r>
            <a:r>
              <a:rPr kumimoji="0" lang="zh-TW" altLang="en-US" sz="2200">
                <a:solidFill>
                  <a:srgbClr val="000000"/>
                </a:solidFill>
                <a:ea typeface="標楷體" pitchFamily="65" charset="-120"/>
              </a:rPr>
              <a:t>，綜合評估其工作能力。</a:t>
            </a:r>
          </a:p>
        </p:txBody>
      </p:sp>
      <p:sp>
        <p:nvSpPr>
          <p:cNvPr id="60423" name="Text Box 11"/>
          <p:cNvSpPr txBox="1">
            <a:spLocks noChangeArrowheads="1"/>
          </p:cNvSpPr>
          <p:nvPr/>
        </p:nvSpPr>
        <p:spPr bwMode="auto">
          <a:xfrm>
            <a:off x="539750" y="3665538"/>
            <a:ext cx="7993063" cy="830262"/>
          </a:xfrm>
          <a:prstGeom prst="rect">
            <a:avLst/>
          </a:prstGeom>
          <a:solidFill>
            <a:srgbClr val="CCFFCC"/>
          </a:solidFill>
          <a:ln w="9525" algn="ctr">
            <a:solidFill>
              <a:srgbClr val="333300"/>
            </a:solidFill>
            <a:prstDash val="dash"/>
            <a:miter lim="800000"/>
            <a:headEnd/>
            <a:tailEnd/>
          </a:ln>
        </p:spPr>
        <p:txBody>
          <a:bodyPr>
            <a:spAutoFit/>
          </a:bodyPr>
          <a:lstStyle/>
          <a:p>
            <a:pPr marL="363538" indent="-363538"/>
            <a:r>
              <a:rPr kumimoji="0" lang="zh-TW" altLang="en-US" sz="2400">
                <a:solidFill>
                  <a:srgbClr val="660066"/>
                </a:solidFill>
                <a:latin typeface="標楷體" pitchFamily="65" charset="-120"/>
                <a:ea typeface="標楷體" pitchFamily="65" charset="-120"/>
              </a:rPr>
              <a:t>經個別化專業評估工作能力減損達百分之</a:t>
            </a:r>
            <a:r>
              <a:rPr kumimoji="0" lang="en-US" altLang="zh-TW" sz="2400">
                <a:solidFill>
                  <a:srgbClr val="660066"/>
                </a:solidFill>
                <a:latin typeface="標楷體" pitchFamily="65" charset="-120"/>
                <a:ea typeface="標楷體" pitchFamily="65" charset="-120"/>
              </a:rPr>
              <a:t>70</a:t>
            </a:r>
            <a:r>
              <a:rPr kumimoji="0" lang="zh-TW" altLang="en-US" sz="2400">
                <a:solidFill>
                  <a:srgbClr val="660066"/>
                </a:solidFill>
                <a:latin typeface="標楷體" pitchFamily="65" charset="-120"/>
                <a:ea typeface="標楷體" pitchFamily="65" charset="-120"/>
              </a:rPr>
              <a:t>以上，且無法</a:t>
            </a:r>
            <a:endParaRPr kumimoji="0" lang="en-US" altLang="zh-TW" sz="2400">
              <a:solidFill>
                <a:srgbClr val="660066"/>
              </a:solidFill>
              <a:latin typeface="標楷體" pitchFamily="65" charset="-120"/>
              <a:ea typeface="標楷體" pitchFamily="65" charset="-120"/>
            </a:endParaRPr>
          </a:p>
          <a:p>
            <a:pPr marL="363538" indent="-363538"/>
            <a:r>
              <a:rPr kumimoji="0" lang="zh-TW" altLang="en-US" sz="2400">
                <a:solidFill>
                  <a:srgbClr val="660066"/>
                </a:solidFill>
                <a:latin typeface="標楷體" pitchFamily="65" charset="-120"/>
                <a:ea typeface="標楷體" pitchFamily="65" charset="-120"/>
              </a:rPr>
              <a:t>返回職場者</a:t>
            </a:r>
            <a:r>
              <a:rPr kumimoji="0" lang="en-US" altLang="zh-TW" sz="2200">
                <a:solidFill>
                  <a:srgbClr val="C00000"/>
                </a:solidFill>
                <a:ea typeface="標楷體" pitchFamily="65" charset="-120"/>
              </a:rPr>
              <a:t>(102.8.13</a:t>
            </a:r>
            <a:r>
              <a:rPr kumimoji="0" lang="zh-TW" altLang="en-US" sz="2200">
                <a:solidFill>
                  <a:srgbClr val="C00000"/>
                </a:solidFill>
                <a:ea typeface="標楷體" pitchFamily="65" charset="-120"/>
              </a:rPr>
              <a:t>起</a:t>
            </a:r>
            <a:r>
              <a:rPr kumimoji="0" lang="zh-TW" altLang="en-US" sz="2200">
                <a:solidFill>
                  <a:srgbClr val="C00000"/>
                </a:solidFill>
                <a:latin typeface="標楷體" pitchFamily="65" charset="-120"/>
                <a:ea typeface="標楷體" pitchFamily="65" charset="-120"/>
              </a:rPr>
              <a:t>施行</a:t>
            </a:r>
            <a:r>
              <a:rPr kumimoji="0" lang="en-US" altLang="zh-TW" sz="2200">
                <a:solidFill>
                  <a:srgbClr val="C00000"/>
                </a:solidFill>
                <a:latin typeface="標楷體" pitchFamily="65" charset="-120"/>
                <a:ea typeface="標楷體" pitchFamily="65" charset="-120"/>
              </a:rPr>
              <a:t>)</a:t>
            </a:r>
            <a:r>
              <a:rPr kumimoji="0" lang="zh-TW" altLang="en-US" sz="2200">
                <a:solidFill>
                  <a:srgbClr val="660066"/>
                </a:solidFill>
                <a:ea typeface="標楷體" pitchFamily="65" charset="-120"/>
              </a:rPr>
              <a:t>  </a:t>
            </a:r>
          </a:p>
        </p:txBody>
      </p:sp>
      <p:sp>
        <p:nvSpPr>
          <p:cNvPr id="12" name="Oval 12"/>
          <p:cNvSpPr>
            <a:spLocks noChangeArrowheads="1"/>
          </p:cNvSpPr>
          <p:nvPr/>
        </p:nvSpPr>
        <p:spPr bwMode="auto">
          <a:xfrm rot="-1430529">
            <a:off x="4040188" y="3116263"/>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r>
              <a:rPr kumimoji="0" lang="zh-TW" altLang="en-US" sz="3200">
                <a:solidFill>
                  <a:srgbClr val="000000"/>
                </a:solidFill>
                <a:ea typeface="標楷體" pitchFamily="65" charset="-120"/>
              </a:rPr>
              <a:t>或</a:t>
            </a:r>
          </a:p>
        </p:txBody>
      </p:sp>
      <p:sp>
        <p:nvSpPr>
          <p:cNvPr id="60425" name="Rectangle 2"/>
          <p:cNvSpPr>
            <a:spLocks noChangeArrowheads="1"/>
          </p:cNvSpPr>
          <p:nvPr/>
        </p:nvSpPr>
        <p:spPr bwMode="auto">
          <a:xfrm>
            <a:off x="3203575" y="765175"/>
            <a:ext cx="2089150" cy="647700"/>
          </a:xfrm>
          <a:prstGeom prst="rect">
            <a:avLst/>
          </a:prstGeom>
          <a:noFill/>
          <a:ln w="9525">
            <a:noFill/>
            <a:miter lim="800000"/>
            <a:headEnd/>
            <a:tailEnd/>
          </a:ln>
        </p:spPr>
        <p:txBody>
          <a:bodyPr anchor="ctr"/>
          <a:lstStyle/>
          <a:p>
            <a:pPr marL="274638" indent="-274638">
              <a:lnSpc>
                <a:spcPct val="110000"/>
              </a:lnSpc>
              <a:buFont typeface="Wingdings" pitchFamily="2" charset="2"/>
              <a:buChar char="u"/>
            </a:pPr>
            <a:r>
              <a:rPr kumimoji="0" lang="zh-TW" altLang="en-US" sz="2800">
                <a:solidFill>
                  <a:srgbClr val="660066"/>
                </a:solidFill>
                <a:ea typeface="標楷體" pitchFamily="65" charset="-120"/>
              </a:rPr>
              <a:t>請領資格</a:t>
            </a:r>
          </a:p>
        </p:txBody>
      </p:sp>
      <p:sp>
        <p:nvSpPr>
          <p:cNvPr id="60426" name="AutoShape 13"/>
          <p:cNvSpPr>
            <a:spLocks noChangeArrowheads="1"/>
          </p:cNvSpPr>
          <p:nvPr/>
        </p:nvSpPr>
        <p:spPr bwMode="auto">
          <a:xfrm>
            <a:off x="3276600" y="1412875"/>
            <a:ext cx="1871663" cy="576263"/>
          </a:xfrm>
          <a:prstGeom prst="roundRect">
            <a:avLst>
              <a:gd name="adj" fmla="val 16667"/>
            </a:avLst>
          </a:prstGeom>
          <a:noFill/>
          <a:ln w="19050">
            <a:solidFill>
              <a:srgbClr val="5F5F5F"/>
            </a:solidFill>
            <a:round/>
            <a:headEnd/>
            <a:tailEnd/>
          </a:ln>
        </p:spPr>
        <p:txBody>
          <a:bodyPr wrap="none" anchor="ctr"/>
          <a:lstStyle/>
          <a:p>
            <a:pPr marL="533400" indent="-533400" algn="ctr">
              <a:lnSpc>
                <a:spcPct val="110000"/>
              </a:lnSpc>
            </a:pPr>
            <a:r>
              <a:rPr lang="zh-TW" altLang="en-US" sz="2800">
                <a:solidFill>
                  <a:srgbClr val="000099"/>
                </a:solidFill>
                <a:latin typeface="新細明體" charset="-120"/>
              </a:rPr>
              <a:t>失能年金</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5"/>
          <p:cNvSpPr>
            <a:spLocks noGrp="1"/>
          </p:cNvSpPr>
          <p:nvPr>
            <p:ph type="sldNum" sz="quarter" idx="12"/>
          </p:nvPr>
        </p:nvSpPr>
        <p:spPr>
          <a:noFill/>
        </p:spPr>
        <p:txBody>
          <a:bodyPr/>
          <a:lstStyle/>
          <a:p>
            <a:fld id="{24E30502-F4BF-48DA-BD9D-92D4333B7D2B}" type="slidenum">
              <a:rPr lang="en-US" altLang="zh-TW" smtClean="0"/>
              <a:pPr/>
              <a:t>54</a:t>
            </a:fld>
            <a:endParaRPr lang="en-US" altLang="zh-TW" smtClean="0"/>
          </a:p>
        </p:txBody>
      </p:sp>
      <p:sp>
        <p:nvSpPr>
          <p:cNvPr id="61443" name="AutoShape 2"/>
          <p:cNvSpPr>
            <a:spLocks noChangeArrowheads="1"/>
          </p:cNvSpPr>
          <p:nvPr/>
        </p:nvSpPr>
        <p:spPr bwMode="auto">
          <a:xfrm>
            <a:off x="755650" y="4310063"/>
            <a:ext cx="7519988" cy="1855787"/>
          </a:xfrm>
          <a:prstGeom prst="roundRect">
            <a:avLst>
              <a:gd name="adj" fmla="val 16667"/>
            </a:avLst>
          </a:prstGeom>
          <a:solidFill>
            <a:srgbClr val="FFCCCC"/>
          </a:solidFill>
          <a:ln w="19050">
            <a:solidFill>
              <a:schemeClr val="tx1"/>
            </a:solidFill>
            <a:prstDash val="dash"/>
            <a:round/>
            <a:headEnd/>
            <a:tailEnd/>
          </a:ln>
        </p:spPr>
        <p:txBody>
          <a:bodyPr anchor="ctr"/>
          <a:lstStyle/>
          <a:p>
            <a:pPr marL="363538" indent="-363538"/>
            <a:r>
              <a:rPr lang="en-US" altLang="zh-TW" sz="2000"/>
              <a:t>    </a:t>
            </a:r>
            <a:r>
              <a:rPr lang="zh-TW" altLang="en-US" sz="2200"/>
              <a:t>張小姐經評估為終身無工作能力，</a:t>
            </a:r>
          </a:p>
          <a:p>
            <a:pPr marL="363538" indent="-363538"/>
            <a:r>
              <a:rPr lang="zh-TW" altLang="en-US" sz="2200">
                <a:latin typeface="新細明體" charset="-120"/>
              </a:rPr>
              <a:t>    保險年資</a:t>
            </a:r>
            <a:r>
              <a:rPr lang="en-US" altLang="zh-TW" sz="2200">
                <a:latin typeface="新細明體" charset="-120"/>
              </a:rPr>
              <a:t>20</a:t>
            </a:r>
            <a:r>
              <a:rPr lang="zh-TW" altLang="en-US" sz="2200">
                <a:latin typeface="新細明體" charset="-120"/>
              </a:rPr>
              <a:t>年又</a:t>
            </a:r>
            <a:r>
              <a:rPr lang="en-US" altLang="zh-TW" sz="2200">
                <a:latin typeface="新細明體" charset="-120"/>
              </a:rPr>
              <a:t>6</a:t>
            </a:r>
            <a:r>
              <a:rPr lang="zh-TW" altLang="en-US" sz="2200">
                <a:latin typeface="新細明體" charset="-120"/>
              </a:rPr>
              <a:t>個多月</a:t>
            </a:r>
            <a:r>
              <a:rPr lang="zh-TW" altLang="en-US" sz="2200">
                <a:latin typeface="標楷體" pitchFamily="65" charset="-120"/>
                <a:ea typeface="標楷體" pitchFamily="65" charset="-120"/>
              </a:rPr>
              <a:t>，</a:t>
            </a:r>
            <a:r>
              <a:rPr lang="zh-TW" altLang="en-US" sz="2200"/>
              <a:t>平均月投保薪資</a:t>
            </a:r>
            <a:r>
              <a:rPr lang="en-US" altLang="zh-TW" sz="2200"/>
              <a:t>32,000</a:t>
            </a:r>
            <a:r>
              <a:rPr lang="zh-TW" altLang="en-US" sz="2200"/>
              <a:t>元</a:t>
            </a:r>
            <a:r>
              <a:rPr lang="zh-TW" altLang="en-US" sz="2200">
                <a:latin typeface="標楷體" pitchFamily="65" charset="-120"/>
                <a:ea typeface="標楷體" pitchFamily="65" charset="-120"/>
              </a:rPr>
              <a:t>，</a:t>
            </a:r>
            <a:endParaRPr lang="zh-TW" altLang="en-US" sz="2200"/>
          </a:p>
          <a:p>
            <a:pPr marL="363538" indent="-363538"/>
            <a:r>
              <a:rPr lang="zh-TW" altLang="en-US" sz="2200"/>
              <a:t>    每月年金金額：</a:t>
            </a:r>
          </a:p>
          <a:p>
            <a:pPr marL="363538" indent="-363538"/>
            <a:r>
              <a:rPr lang="zh-TW" altLang="en-US" sz="2200"/>
              <a:t>    </a:t>
            </a:r>
            <a:r>
              <a:rPr lang="en-US" altLang="zh-TW" sz="2200">
                <a:solidFill>
                  <a:srgbClr val="CC0000"/>
                </a:solidFill>
              </a:rPr>
              <a:t>32,000×(20+7/12)×1.55</a:t>
            </a:r>
            <a:r>
              <a:rPr lang="zh-TW" altLang="en-US" sz="2200">
                <a:solidFill>
                  <a:srgbClr val="CC0000"/>
                </a:solidFill>
              </a:rPr>
              <a:t>％ ＝</a:t>
            </a:r>
            <a:r>
              <a:rPr lang="en-US" altLang="zh-TW" sz="2200" i="1">
                <a:solidFill>
                  <a:srgbClr val="CC0000"/>
                </a:solidFill>
              </a:rPr>
              <a:t>10,208</a:t>
            </a:r>
            <a:r>
              <a:rPr lang="zh-TW" altLang="en-US" sz="2200" i="1">
                <a:solidFill>
                  <a:srgbClr val="CC0000"/>
                </a:solidFill>
              </a:rPr>
              <a:t>元</a:t>
            </a:r>
          </a:p>
          <a:p>
            <a:pPr marL="363538" indent="-363538"/>
            <a:r>
              <a:rPr lang="zh-TW" altLang="en-US" sz="2200">
                <a:solidFill>
                  <a:srgbClr val="800080"/>
                </a:solidFill>
                <a:latin typeface="新細明體" charset="-120"/>
                <a:sym typeface="Wingdings" pitchFamily="2" charset="2"/>
              </a:rPr>
              <a:t> </a:t>
            </a:r>
            <a:r>
              <a:rPr lang="zh-TW" altLang="en-US" sz="2200">
                <a:solidFill>
                  <a:srgbClr val="800080"/>
                </a:solidFill>
                <a:latin typeface="新細明體" charset="-120"/>
              </a:rPr>
              <a:t>如其為職災事故，再加發：</a:t>
            </a:r>
            <a:r>
              <a:rPr lang="en-US" altLang="zh-TW" sz="2200">
                <a:solidFill>
                  <a:srgbClr val="800080"/>
                </a:solidFill>
                <a:latin typeface="新細明體" charset="-120"/>
                <a:sym typeface="Wingdings" pitchFamily="2" charset="2"/>
              </a:rPr>
              <a:t>32,000</a:t>
            </a:r>
            <a:r>
              <a:rPr lang="zh-TW" altLang="en-US" sz="2200">
                <a:solidFill>
                  <a:srgbClr val="800080"/>
                </a:solidFill>
                <a:latin typeface="新細明體" charset="-120"/>
                <a:sym typeface="Wingdings" pitchFamily="2" charset="2"/>
              </a:rPr>
              <a:t>元</a:t>
            </a:r>
            <a:r>
              <a:rPr lang="en-US" altLang="zh-TW" sz="2200">
                <a:solidFill>
                  <a:srgbClr val="800080"/>
                </a:solidFill>
                <a:latin typeface="新細明體" charset="-120"/>
                <a:sym typeface="Wingdings" pitchFamily="2" charset="2"/>
              </a:rPr>
              <a:t>×20</a:t>
            </a:r>
            <a:r>
              <a:rPr lang="zh-TW" altLang="en-US" sz="2200">
                <a:solidFill>
                  <a:srgbClr val="800080"/>
                </a:solidFill>
                <a:latin typeface="新細明體" charset="-120"/>
                <a:sym typeface="Wingdings" pitchFamily="2" charset="2"/>
              </a:rPr>
              <a:t>＝</a:t>
            </a:r>
            <a:r>
              <a:rPr lang="en-US" altLang="zh-TW" sz="2200">
                <a:solidFill>
                  <a:srgbClr val="800080"/>
                </a:solidFill>
                <a:latin typeface="新細明體" charset="-120"/>
                <a:sym typeface="Wingdings" pitchFamily="2" charset="2"/>
              </a:rPr>
              <a:t>64</a:t>
            </a:r>
            <a:r>
              <a:rPr lang="zh-TW" altLang="en-US" sz="2200">
                <a:solidFill>
                  <a:srgbClr val="800080"/>
                </a:solidFill>
                <a:latin typeface="新細明體" charset="-120"/>
                <a:sym typeface="Wingdings" pitchFamily="2" charset="2"/>
              </a:rPr>
              <a:t>萬元。</a:t>
            </a:r>
            <a:endParaRPr lang="zh-TW" altLang="en-US" sz="2200">
              <a:solidFill>
                <a:srgbClr val="800080"/>
              </a:solidFill>
              <a:latin typeface="新細明體" charset="-120"/>
            </a:endParaRPr>
          </a:p>
        </p:txBody>
      </p:sp>
      <p:sp>
        <p:nvSpPr>
          <p:cNvPr id="379907" name="Oval 3"/>
          <p:cNvSpPr>
            <a:spLocks noChangeArrowheads="1"/>
          </p:cNvSpPr>
          <p:nvPr/>
        </p:nvSpPr>
        <p:spPr bwMode="auto">
          <a:xfrm rot="-1430529">
            <a:off x="323850" y="4221163"/>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t>舉例</a:t>
            </a:r>
          </a:p>
        </p:txBody>
      </p:sp>
      <p:sp>
        <p:nvSpPr>
          <p:cNvPr id="61445" name="AutoShape 4"/>
          <p:cNvSpPr>
            <a:spLocks noChangeArrowheads="1"/>
          </p:cNvSpPr>
          <p:nvPr/>
        </p:nvSpPr>
        <p:spPr bwMode="auto">
          <a:xfrm>
            <a:off x="827088" y="3163888"/>
            <a:ext cx="7281862" cy="919162"/>
          </a:xfrm>
          <a:prstGeom prst="roundRect">
            <a:avLst>
              <a:gd name="adj" fmla="val 16667"/>
            </a:avLst>
          </a:prstGeom>
          <a:solidFill>
            <a:srgbClr val="FFCC66"/>
          </a:solidFill>
          <a:ln w="19050">
            <a:solidFill>
              <a:schemeClr val="tx1"/>
            </a:solidFill>
            <a:prstDash val="dash"/>
            <a:round/>
            <a:headEnd/>
            <a:tailEnd/>
          </a:ln>
        </p:spPr>
        <p:txBody>
          <a:bodyPr anchor="ctr"/>
          <a:lstStyle/>
          <a:p>
            <a:pPr marL="363538" indent="-363538">
              <a:buFont typeface="Wingdings" pitchFamily="2" charset="2"/>
              <a:buNone/>
            </a:pPr>
            <a:r>
              <a:rPr lang="en-US" altLang="zh-TW" sz="2200">
                <a:solidFill>
                  <a:srgbClr val="990033"/>
                </a:solidFill>
              </a:rPr>
              <a:t>★</a:t>
            </a:r>
            <a:r>
              <a:rPr lang="zh-TW" altLang="en-US" sz="2200">
                <a:solidFill>
                  <a:schemeClr val="accent2"/>
                </a:solidFill>
              </a:rPr>
              <a:t>發生職災經評估為終身無工作能力者，除發給年金外，</a:t>
            </a:r>
          </a:p>
          <a:p>
            <a:pPr marL="363538" indent="-363538">
              <a:buFont typeface="Wingdings" pitchFamily="2" charset="2"/>
              <a:buNone/>
            </a:pPr>
            <a:r>
              <a:rPr lang="zh-TW" altLang="en-US" sz="2200">
                <a:solidFill>
                  <a:schemeClr val="accent2"/>
                </a:solidFill>
              </a:rPr>
              <a:t>    另加發</a:t>
            </a:r>
            <a:r>
              <a:rPr lang="en-US" altLang="zh-TW" sz="2200">
                <a:solidFill>
                  <a:schemeClr val="accent2"/>
                </a:solidFill>
              </a:rPr>
              <a:t>20</a:t>
            </a:r>
            <a:r>
              <a:rPr lang="zh-TW" altLang="en-US" sz="2200">
                <a:solidFill>
                  <a:schemeClr val="accent2"/>
                </a:solidFill>
              </a:rPr>
              <a:t>個月職災失能一次金。</a:t>
            </a:r>
          </a:p>
        </p:txBody>
      </p:sp>
      <p:sp>
        <p:nvSpPr>
          <p:cNvPr id="61446" name="AutoShape 5"/>
          <p:cNvSpPr>
            <a:spLocks noChangeArrowheads="1"/>
          </p:cNvSpPr>
          <p:nvPr/>
        </p:nvSpPr>
        <p:spPr bwMode="auto">
          <a:xfrm>
            <a:off x="1331913" y="2144713"/>
            <a:ext cx="5832475" cy="863600"/>
          </a:xfrm>
          <a:prstGeom prst="foldedCorner">
            <a:avLst>
              <a:gd name="adj" fmla="val 12500"/>
            </a:avLst>
          </a:prstGeom>
          <a:solidFill>
            <a:srgbClr val="FFFFCC"/>
          </a:solidFill>
          <a:ln w="19050">
            <a:solidFill>
              <a:schemeClr val="tx1"/>
            </a:solidFill>
            <a:prstDash val="dash"/>
            <a:round/>
            <a:headEnd/>
            <a:tailEnd/>
          </a:ln>
        </p:spPr>
        <p:txBody>
          <a:bodyPr wrap="none" anchor="ctr"/>
          <a:lstStyle/>
          <a:p>
            <a:pPr marL="457200">
              <a:lnSpc>
                <a:spcPct val="110000"/>
              </a:lnSpc>
              <a:spcBef>
                <a:spcPct val="20000"/>
              </a:spcBef>
            </a:pPr>
            <a:r>
              <a:rPr lang="en-US" altLang="zh-TW" sz="2200">
                <a:latin typeface="新細明體" charset="-120"/>
              </a:rPr>
              <a:t>1</a:t>
            </a:r>
            <a:r>
              <a:rPr lang="zh-TW" altLang="en-US" sz="2200">
                <a:latin typeface="新細明體" charset="-120"/>
              </a:rPr>
              <a:t>、平均月投保薪資</a:t>
            </a:r>
            <a:r>
              <a:rPr lang="en-US" altLang="zh-TW" sz="2200">
                <a:latin typeface="新細明體" charset="-120"/>
              </a:rPr>
              <a:t>×</a:t>
            </a:r>
            <a:r>
              <a:rPr lang="zh-TW" altLang="en-US" sz="2200">
                <a:latin typeface="新細明體" charset="-120"/>
              </a:rPr>
              <a:t>年資</a:t>
            </a:r>
            <a:r>
              <a:rPr lang="en-US" altLang="zh-TW" sz="2200">
                <a:latin typeface="新細明體" charset="-120"/>
              </a:rPr>
              <a:t>× </a:t>
            </a:r>
            <a:r>
              <a:rPr lang="zh-TW" altLang="zh-TW" sz="2200">
                <a:latin typeface="新細明體" charset="-120"/>
              </a:rPr>
              <a:t>1.</a:t>
            </a:r>
            <a:r>
              <a:rPr lang="en-US" altLang="zh-TW" sz="2200">
                <a:latin typeface="新細明體" charset="-120"/>
              </a:rPr>
              <a:t>55</a:t>
            </a:r>
            <a:r>
              <a:rPr lang="zh-TW" altLang="zh-TW" sz="2200">
                <a:latin typeface="新細明體" charset="-120"/>
              </a:rPr>
              <a:t>%</a:t>
            </a:r>
            <a:endParaRPr lang="en-US" altLang="zh-TW" sz="2200">
              <a:latin typeface="新細明體" charset="-120"/>
            </a:endParaRPr>
          </a:p>
          <a:p>
            <a:pPr marL="457200">
              <a:lnSpc>
                <a:spcPct val="110000"/>
              </a:lnSpc>
            </a:pPr>
            <a:r>
              <a:rPr lang="en-US" altLang="zh-TW" sz="2200">
                <a:latin typeface="新細明體" charset="-120"/>
              </a:rPr>
              <a:t>2</a:t>
            </a:r>
            <a:r>
              <a:rPr lang="zh-TW" altLang="zh-TW" sz="2200">
                <a:latin typeface="新細明體" charset="-120"/>
              </a:rPr>
              <a:t>、</a:t>
            </a:r>
            <a:r>
              <a:rPr lang="zh-TW" altLang="en-US" sz="2200">
                <a:latin typeface="新細明體" charset="-120"/>
              </a:rPr>
              <a:t>最低保障</a:t>
            </a:r>
            <a:r>
              <a:rPr lang="en-US" altLang="zh-TW" sz="2200">
                <a:latin typeface="新細明體" charset="-120"/>
              </a:rPr>
              <a:t>4,000</a:t>
            </a:r>
            <a:r>
              <a:rPr lang="zh-TW" altLang="en-US" sz="2200">
                <a:latin typeface="新細明體" charset="-120"/>
              </a:rPr>
              <a:t>元</a:t>
            </a:r>
            <a:endParaRPr lang="zh-TW" altLang="en-US" sz="2200">
              <a:solidFill>
                <a:schemeClr val="accent2"/>
              </a:solidFill>
              <a:latin typeface="新細明體" charset="-120"/>
            </a:endParaRPr>
          </a:p>
        </p:txBody>
      </p:sp>
      <p:sp>
        <p:nvSpPr>
          <p:cNvPr id="61447" name="Rectangle 6"/>
          <p:cNvSpPr>
            <a:spLocks noChangeArrowheads="1"/>
          </p:cNvSpPr>
          <p:nvPr/>
        </p:nvSpPr>
        <p:spPr bwMode="auto">
          <a:xfrm>
            <a:off x="684213" y="1557338"/>
            <a:ext cx="1941512" cy="652462"/>
          </a:xfrm>
          <a:prstGeom prst="rect">
            <a:avLst/>
          </a:prstGeom>
          <a:noFill/>
          <a:ln w="9525">
            <a:noFill/>
            <a:miter lim="800000"/>
            <a:headEnd/>
            <a:tailEnd/>
          </a:ln>
        </p:spPr>
        <p:txBody>
          <a:bodyPr anchor="ctr"/>
          <a:lstStyle/>
          <a:p>
            <a:pPr>
              <a:buFont typeface="Wingdings" pitchFamily="2" charset="2"/>
              <a:buChar char="u"/>
            </a:pPr>
            <a:r>
              <a:rPr lang="zh-TW" altLang="en-US" sz="2400">
                <a:latin typeface="標楷體" pitchFamily="65" charset="-120"/>
                <a:ea typeface="標楷體" pitchFamily="65" charset="-120"/>
              </a:rPr>
              <a:t>給付標準</a:t>
            </a:r>
          </a:p>
        </p:txBody>
      </p:sp>
      <p:sp>
        <p:nvSpPr>
          <p:cNvPr id="379911" name="Text Box 7"/>
          <p:cNvSpPr txBox="1">
            <a:spLocks noChangeArrowheads="1"/>
          </p:cNvSpPr>
          <p:nvPr/>
        </p:nvSpPr>
        <p:spPr bwMode="auto">
          <a:xfrm>
            <a:off x="250825" y="908050"/>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1449" name="Group 8"/>
          <p:cNvGrpSpPr>
            <a:grpSpLocks/>
          </p:cNvGrpSpPr>
          <p:nvPr/>
        </p:nvGrpSpPr>
        <p:grpSpPr bwMode="auto">
          <a:xfrm>
            <a:off x="0" y="0"/>
            <a:ext cx="9144000" cy="765175"/>
            <a:chOff x="0" y="0"/>
            <a:chExt cx="5760" cy="482"/>
          </a:xfrm>
        </p:grpSpPr>
        <p:grpSp>
          <p:nvGrpSpPr>
            <p:cNvPr id="61451" name="Group 9"/>
            <p:cNvGrpSpPr>
              <a:grpSpLocks/>
            </p:cNvGrpSpPr>
            <p:nvPr/>
          </p:nvGrpSpPr>
          <p:grpSpPr bwMode="auto">
            <a:xfrm>
              <a:off x="0" y="0"/>
              <a:ext cx="5760" cy="482"/>
              <a:chOff x="0" y="0"/>
              <a:chExt cx="5760" cy="482"/>
            </a:xfrm>
          </p:grpSpPr>
          <p:sp>
            <p:nvSpPr>
              <p:cNvPr id="61453" name="Text Box 10"/>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1454" name="Line 11"/>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1452" name="Line 12"/>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1450" name="AutoShape 13"/>
          <p:cNvSpPr>
            <a:spLocks noChangeArrowheads="1"/>
          </p:cNvSpPr>
          <p:nvPr/>
        </p:nvSpPr>
        <p:spPr bwMode="auto">
          <a:xfrm>
            <a:off x="3276600" y="1412875"/>
            <a:ext cx="1871663" cy="576263"/>
          </a:xfrm>
          <a:prstGeom prst="roundRect">
            <a:avLst>
              <a:gd name="adj" fmla="val 16667"/>
            </a:avLst>
          </a:prstGeom>
          <a:noFill/>
          <a:ln w="19050">
            <a:solidFill>
              <a:srgbClr val="5F5F5F"/>
            </a:solidFill>
            <a:round/>
            <a:headEnd/>
            <a:tailEnd/>
          </a:ln>
        </p:spPr>
        <p:txBody>
          <a:bodyPr wrap="none" anchor="ctr"/>
          <a:lstStyle/>
          <a:p>
            <a:pPr marL="533400" indent="-533400" algn="ctr">
              <a:lnSpc>
                <a:spcPct val="110000"/>
              </a:lnSpc>
            </a:pPr>
            <a:r>
              <a:rPr lang="zh-TW" altLang="en-US">
                <a:solidFill>
                  <a:srgbClr val="000099"/>
                </a:solidFill>
                <a:latin typeface="新細明體" charset="-120"/>
              </a:rPr>
              <a:t>失能年金</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5"/>
          <p:cNvSpPr>
            <a:spLocks noGrp="1"/>
          </p:cNvSpPr>
          <p:nvPr>
            <p:ph type="sldNum" sz="quarter" idx="12"/>
          </p:nvPr>
        </p:nvSpPr>
        <p:spPr>
          <a:noFill/>
        </p:spPr>
        <p:txBody>
          <a:bodyPr/>
          <a:lstStyle/>
          <a:p>
            <a:fld id="{B78BC85F-75FE-44BF-8712-C183EB262BB1}" type="slidenum">
              <a:rPr lang="en-US" altLang="zh-TW" smtClean="0"/>
              <a:pPr/>
              <a:t>55</a:t>
            </a:fld>
            <a:endParaRPr lang="en-US" altLang="zh-TW" smtClean="0"/>
          </a:p>
        </p:txBody>
      </p:sp>
      <p:sp>
        <p:nvSpPr>
          <p:cNvPr id="62467" name="Rectangle 2"/>
          <p:cNvSpPr>
            <a:spLocks noChangeArrowheads="1"/>
          </p:cNvSpPr>
          <p:nvPr/>
        </p:nvSpPr>
        <p:spPr bwMode="auto">
          <a:xfrm>
            <a:off x="1331913" y="2852738"/>
            <a:ext cx="6335712" cy="965200"/>
          </a:xfrm>
          <a:prstGeom prst="rect">
            <a:avLst/>
          </a:prstGeom>
          <a:noFill/>
          <a:ln w="9525" algn="ctr">
            <a:noFill/>
            <a:miter lim="800000"/>
            <a:headEnd/>
            <a:tailEnd/>
          </a:ln>
        </p:spPr>
        <p:txBody>
          <a:bodyPr>
            <a:spAutoFit/>
          </a:bodyPr>
          <a:lstStyle/>
          <a:p>
            <a:pPr marL="533400" indent="-533400">
              <a:lnSpc>
                <a:spcPct val="110000"/>
              </a:lnSpc>
            </a:pPr>
            <a:r>
              <a:rPr lang="en-US" altLang="zh-TW" sz="2600"/>
              <a:t>   </a:t>
            </a:r>
            <a:r>
              <a:rPr lang="en-US" altLang="zh-TW" sz="2600">
                <a:solidFill>
                  <a:srgbClr val="990033"/>
                </a:solidFill>
              </a:rPr>
              <a:t>★</a:t>
            </a:r>
            <a:r>
              <a:rPr lang="zh-TW" altLang="en-US" sz="2600"/>
              <a:t>配偶或子女符合條件者，每</a:t>
            </a:r>
            <a:r>
              <a:rPr lang="en-US" altLang="zh-TW" sz="2600"/>
              <a:t>1</a:t>
            </a:r>
            <a:r>
              <a:rPr lang="zh-TW" altLang="en-US" sz="2600"/>
              <a:t>人加發</a:t>
            </a:r>
            <a:r>
              <a:rPr lang="en-US" altLang="zh-TW" sz="2600">
                <a:solidFill>
                  <a:srgbClr val="0000FF"/>
                </a:solidFill>
              </a:rPr>
              <a:t>25%</a:t>
            </a:r>
            <a:r>
              <a:rPr lang="zh-TW" altLang="en-US" sz="2600"/>
              <a:t>，最多加發</a:t>
            </a:r>
            <a:r>
              <a:rPr lang="en-US" altLang="zh-TW" sz="2600">
                <a:solidFill>
                  <a:srgbClr val="0000FF"/>
                </a:solidFill>
              </a:rPr>
              <a:t>50%</a:t>
            </a:r>
            <a:r>
              <a:rPr lang="zh-TW" altLang="en-US" sz="2600"/>
              <a:t>。</a:t>
            </a:r>
          </a:p>
        </p:txBody>
      </p:sp>
      <p:sp>
        <p:nvSpPr>
          <p:cNvPr id="62468" name="AutoShape 3"/>
          <p:cNvSpPr>
            <a:spLocks noChangeArrowheads="1"/>
          </p:cNvSpPr>
          <p:nvPr/>
        </p:nvSpPr>
        <p:spPr bwMode="auto">
          <a:xfrm>
            <a:off x="971550" y="4221163"/>
            <a:ext cx="7272338" cy="1666875"/>
          </a:xfrm>
          <a:prstGeom prst="roundRect">
            <a:avLst>
              <a:gd name="adj" fmla="val 16667"/>
            </a:avLst>
          </a:prstGeom>
          <a:solidFill>
            <a:srgbClr val="FFCCCC"/>
          </a:solidFill>
          <a:ln w="19050">
            <a:solidFill>
              <a:schemeClr val="tx1"/>
            </a:solidFill>
            <a:prstDash val="dash"/>
            <a:round/>
            <a:headEnd/>
            <a:tailEnd/>
          </a:ln>
        </p:spPr>
        <p:txBody>
          <a:bodyPr anchor="ctr"/>
          <a:lstStyle/>
          <a:p>
            <a:pPr marL="363538" indent="-363538"/>
            <a:r>
              <a:rPr lang="en-US" altLang="zh-TW" sz="2000"/>
              <a:t>    </a:t>
            </a:r>
            <a:r>
              <a:rPr lang="zh-TW" altLang="en-US" sz="2200"/>
              <a:t>張女士經評估為終身無工作能力，有眷屬</a:t>
            </a:r>
            <a:r>
              <a:rPr lang="en-US" altLang="zh-TW" sz="2200"/>
              <a:t>2</a:t>
            </a:r>
            <a:r>
              <a:rPr lang="zh-TW" altLang="en-US" sz="2200"/>
              <a:t>人，</a:t>
            </a:r>
          </a:p>
          <a:p>
            <a:pPr marL="363538" indent="-363538"/>
            <a:r>
              <a:rPr lang="zh-TW" altLang="en-US" sz="2200">
                <a:latin typeface="新細明體" charset="-120"/>
              </a:rPr>
              <a:t>保險年資</a:t>
            </a:r>
            <a:r>
              <a:rPr lang="en-US" altLang="zh-TW" sz="2200">
                <a:latin typeface="新細明體" charset="-120"/>
              </a:rPr>
              <a:t>20</a:t>
            </a:r>
            <a:r>
              <a:rPr lang="zh-TW" altLang="en-US" sz="2200">
                <a:latin typeface="新細明體" charset="-120"/>
              </a:rPr>
              <a:t>年又</a:t>
            </a:r>
            <a:r>
              <a:rPr lang="en-US" altLang="zh-TW" sz="2200">
                <a:latin typeface="新細明體" charset="-120"/>
              </a:rPr>
              <a:t>6</a:t>
            </a:r>
            <a:r>
              <a:rPr lang="zh-TW" altLang="en-US" sz="2200">
                <a:latin typeface="新細明體" charset="-120"/>
              </a:rPr>
              <a:t>個多月</a:t>
            </a:r>
            <a:r>
              <a:rPr lang="zh-TW" altLang="en-US" sz="2200">
                <a:latin typeface="標楷體" pitchFamily="65" charset="-120"/>
                <a:ea typeface="標楷體" pitchFamily="65" charset="-120"/>
              </a:rPr>
              <a:t>，</a:t>
            </a:r>
            <a:r>
              <a:rPr lang="zh-TW" altLang="en-US" sz="2200"/>
              <a:t>平均月投保薪資</a:t>
            </a:r>
            <a:r>
              <a:rPr lang="en-US" altLang="zh-TW" sz="2200"/>
              <a:t>32,000</a:t>
            </a:r>
            <a:r>
              <a:rPr lang="zh-TW" altLang="en-US" sz="2200"/>
              <a:t>元</a:t>
            </a:r>
            <a:r>
              <a:rPr lang="zh-TW" altLang="en-US" sz="2200">
                <a:latin typeface="標楷體" pitchFamily="65" charset="-120"/>
                <a:ea typeface="標楷體" pitchFamily="65" charset="-120"/>
              </a:rPr>
              <a:t>，</a:t>
            </a:r>
            <a:endParaRPr lang="zh-TW" altLang="en-US" sz="2200"/>
          </a:p>
          <a:p>
            <a:pPr marL="363538" indent="-363538"/>
            <a:r>
              <a:rPr lang="zh-TW" altLang="en-US" sz="2200"/>
              <a:t>每月年金金額：</a:t>
            </a:r>
          </a:p>
          <a:p>
            <a:pPr marL="363538" indent="-363538"/>
            <a:r>
              <a:rPr lang="en-US" altLang="zh-TW" sz="2200">
                <a:solidFill>
                  <a:srgbClr val="CC0000"/>
                </a:solidFill>
                <a:latin typeface="新細明體" charset="-120"/>
              </a:rPr>
              <a:t>32,000×(20+7/12)×1.55</a:t>
            </a:r>
            <a:r>
              <a:rPr lang="zh-TW" altLang="en-US" sz="2200">
                <a:solidFill>
                  <a:srgbClr val="CC0000"/>
                </a:solidFill>
                <a:latin typeface="新細明體" charset="-120"/>
              </a:rPr>
              <a:t>％ </a:t>
            </a:r>
            <a:r>
              <a:rPr lang="en-US" altLang="zh-TW" sz="2200">
                <a:solidFill>
                  <a:srgbClr val="CC0000"/>
                </a:solidFill>
                <a:latin typeface="新細明體" charset="-120"/>
              </a:rPr>
              <a:t>×(1</a:t>
            </a:r>
            <a:r>
              <a:rPr lang="zh-TW" altLang="en-US" sz="2200">
                <a:solidFill>
                  <a:srgbClr val="CC0000"/>
                </a:solidFill>
                <a:latin typeface="新細明體" charset="-120"/>
              </a:rPr>
              <a:t>＋</a:t>
            </a:r>
            <a:r>
              <a:rPr lang="en-US" altLang="zh-TW" sz="2200">
                <a:solidFill>
                  <a:srgbClr val="CC0000"/>
                </a:solidFill>
                <a:latin typeface="新細明體" charset="-120"/>
              </a:rPr>
              <a:t>25</a:t>
            </a:r>
            <a:r>
              <a:rPr lang="zh-TW" altLang="en-US" sz="2200">
                <a:solidFill>
                  <a:srgbClr val="CC0000"/>
                </a:solidFill>
                <a:latin typeface="新細明體" charset="-120"/>
              </a:rPr>
              <a:t>％</a:t>
            </a:r>
            <a:r>
              <a:rPr lang="en-US" altLang="en-US" sz="2200">
                <a:solidFill>
                  <a:srgbClr val="CC3300"/>
                </a:solidFill>
                <a:latin typeface="新細明體" charset="-120"/>
              </a:rPr>
              <a:t>×</a:t>
            </a:r>
            <a:r>
              <a:rPr lang="en-US" altLang="zh-TW" sz="2200">
                <a:solidFill>
                  <a:srgbClr val="CC3300"/>
                </a:solidFill>
                <a:latin typeface="新細明體" charset="-120"/>
              </a:rPr>
              <a:t>2</a:t>
            </a:r>
            <a:r>
              <a:rPr lang="en-US" altLang="zh-TW" sz="2200">
                <a:solidFill>
                  <a:srgbClr val="990000"/>
                </a:solidFill>
                <a:latin typeface="新細明體" charset="-120"/>
              </a:rPr>
              <a:t>)</a:t>
            </a:r>
            <a:r>
              <a:rPr lang="en-US" altLang="zh-TW" sz="2200">
                <a:solidFill>
                  <a:srgbClr val="CC0000"/>
                </a:solidFill>
                <a:latin typeface="新細明體" charset="-120"/>
              </a:rPr>
              <a:t> </a:t>
            </a:r>
            <a:r>
              <a:rPr lang="zh-TW" altLang="en-US" sz="2200">
                <a:solidFill>
                  <a:srgbClr val="CC0000"/>
                </a:solidFill>
                <a:latin typeface="新細明體" charset="-120"/>
              </a:rPr>
              <a:t>＝</a:t>
            </a:r>
            <a:r>
              <a:rPr lang="en-US" altLang="zh-TW" sz="2200" i="1">
                <a:solidFill>
                  <a:srgbClr val="CC0000"/>
                </a:solidFill>
                <a:latin typeface="新細明體" charset="-120"/>
              </a:rPr>
              <a:t>15,312</a:t>
            </a:r>
            <a:r>
              <a:rPr lang="zh-TW" altLang="en-US" sz="2200" i="1">
                <a:solidFill>
                  <a:srgbClr val="CC0000"/>
                </a:solidFill>
                <a:latin typeface="新細明體" charset="-120"/>
              </a:rPr>
              <a:t>元</a:t>
            </a:r>
          </a:p>
        </p:txBody>
      </p:sp>
      <p:sp>
        <p:nvSpPr>
          <p:cNvPr id="381956" name="Oval 4"/>
          <p:cNvSpPr>
            <a:spLocks noChangeArrowheads="1"/>
          </p:cNvSpPr>
          <p:nvPr/>
        </p:nvSpPr>
        <p:spPr bwMode="auto">
          <a:xfrm rot="-1430529">
            <a:off x="395288" y="3789363"/>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t>舉例</a:t>
            </a:r>
          </a:p>
        </p:txBody>
      </p:sp>
      <p:sp>
        <p:nvSpPr>
          <p:cNvPr id="62470" name="Line 5"/>
          <p:cNvSpPr>
            <a:spLocks noChangeShapeType="1"/>
          </p:cNvSpPr>
          <p:nvPr/>
        </p:nvSpPr>
        <p:spPr bwMode="auto">
          <a:xfrm>
            <a:off x="395288" y="6453188"/>
            <a:ext cx="8351837" cy="0"/>
          </a:xfrm>
          <a:prstGeom prst="line">
            <a:avLst/>
          </a:prstGeom>
          <a:noFill/>
          <a:ln w="38100">
            <a:solidFill>
              <a:schemeClr val="tx1"/>
            </a:solidFill>
            <a:prstDash val="sysDot"/>
            <a:round/>
            <a:headEnd/>
            <a:tailEnd/>
          </a:ln>
        </p:spPr>
        <p:txBody>
          <a:bodyPr wrap="none"/>
          <a:lstStyle/>
          <a:p>
            <a:endParaRPr lang="zh-TW" altLang="en-US"/>
          </a:p>
        </p:txBody>
      </p:sp>
      <p:sp>
        <p:nvSpPr>
          <p:cNvPr id="62471" name="Rectangle 6"/>
          <p:cNvSpPr>
            <a:spLocks noChangeArrowheads="1"/>
          </p:cNvSpPr>
          <p:nvPr/>
        </p:nvSpPr>
        <p:spPr bwMode="auto">
          <a:xfrm>
            <a:off x="3203575" y="2276475"/>
            <a:ext cx="2449513" cy="503238"/>
          </a:xfrm>
          <a:prstGeom prst="rect">
            <a:avLst/>
          </a:prstGeom>
          <a:noFill/>
          <a:ln w="9525">
            <a:solidFill>
              <a:schemeClr val="hlink"/>
            </a:solidFill>
            <a:miter lim="800000"/>
            <a:headEnd/>
            <a:tailEnd/>
          </a:ln>
        </p:spPr>
        <p:txBody>
          <a:bodyPr anchor="ctr"/>
          <a:lstStyle/>
          <a:p>
            <a:pPr>
              <a:lnSpc>
                <a:spcPct val="95000"/>
              </a:lnSpc>
              <a:buFont typeface="Wingdings" pitchFamily="2" charset="2"/>
              <a:buChar char="u"/>
            </a:pPr>
            <a:r>
              <a:rPr lang="zh-TW" altLang="en-US" sz="2400">
                <a:solidFill>
                  <a:schemeClr val="tx2"/>
                </a:solidFill>
              </a:rPr>
              <a:t>加發眷屬補助</a:t>
            </a:r>
          </a:p>
        </p:txBody>
      </p:sp>
      <p:sp>
        <p:nvSpPr>
          <p:cNvPr id="381959" name="Text Box 7"/>
          <p:cNvSpPr txBox="1">
            <a:spLocks noChangeArrowheads="1"/>
          </p:cNvSpPr>
          <p:nvPr/>
        </p:nvSpPr>
        <p:spPr bwMode="auto">
          <a:xfrm>
            <a:off x="250825" y="908050"/>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2473" name="Group 8"/>
          <p:cNvGrpSpPr>
            <a:grpSpLocks/>
          </p:cNvGrpSpPr>
          <p:nvPr/>
        </p:nvGrpSpPr>
        <p:grpSpPr bwMode="auto">
          <a:xfrm>
            <a:off x="0" y="0"/>
            <a:ext cx="9144000" cy="765175"/>
            <a:chOff x="0" y="0"/>
            <a:chExt cx="5760" cy="482"/>
          </a:xfrm>
        </p:grpSpPr>
        <p:grpSp>
          <p:nvGrpSpPr>
            <p:cNvPr id="62476" name="Group 9"/>
            <p:cNvGrpSpPr>
              <a:grpSpLocks/>
            </p:cNvGrpSpPr>
            <p:nvPr/>
          </p:nvGrpSpPr>
          <p:grpSpPr bwMode="auto">
            <a:xfrm>
              <a:off x="0" y="0"/>
              <a:ext cx="5760" cy="482"/>
              <a:chOff x="0" y="0"/>
              <a:chExt cx="5760" cy="482"/>
            </a:xfrm>
          </p:grpSpPr>
          <p:sp>
            <p:nvSpPr>
              <p:cNvPr id="62478" name="Text Box 10"/>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2479" name="Line 11"/>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2477" name="Line 12"/>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2474" name="AutoShape 13"/>
          <p:cNvSpPr>
            <a:spLocks noChangeArrowheads="1"/>
          </p:cNvSpPr>
          <p:nvPr/>
        </p:nvSpPr>
        <p:spPr bwMode="auto">
          <a:xfrm>
            <a:off x="3492500" y="1557338"/>
            <a:ext cx="1697038" cy="503237"/>
          </a:xfrm>
          <a:prstGeom prst="roundRect">
            <a:avLst>
              <a:gd name="adj" fmla="val 16667"/>
            </a:avLst>
          </a:prstGeom>
          <a:noFill/>
          <a:ln w="19050">
            <a:solidFill>
              <a:srgbClr val="5F5F5F"/>
            </a:solidFill>
            <a:round/>
            <a:headEnd/>
            <a:tailEnd/>
          </a:ln>
        </p:spPr>
        <p:txBody>
          <a:bodyPr wrap="none" anchor="ctr"/>
          <a:lstStyle/>
          <a:p>
            <a:pPr marL="533400" indent="-533400">
              <a:lnSpc>
                <a:spcPct val="110000"/>
              </a:lnSpc>
            </a:pPr>
            <a:r>
              <a:rPr lang="zh-TW" altLang="en-US" sz="2800">
                <a:solidFill>
                  <a:srgbClr val="000099"/>
                </a:solidFill>
                <a:latin typeface="新細明體" charset="-120"/>
              </a:rPr>
              <a:t>失能年金</a:t>
            </a:r>
          </a:p>
        </p:txBody>
      </p:sp>
      <p:sp>
        <p:nvSpPr>
          <p:cNvPr id="62475" name="Rectangle 14"/>
          <p:cNvSpPr>
            <a:spLocks noChangeArrowheads="1"/>
          </p:cNvSpPr>
          <p:nvPr/>
        </p:nvSpPr>
        <p:spPr bwMode="auto">
          <a:xfrm>
            <a:off x="684213" y="1700213"/>
            <a:ext cx="2087562" cy="652462"/>
          </a:xfrm>
          <a:prstGeom prst="rect">
            <a:avLst/>
          </a:prstGeom>
          <a:noFill/>
          <a:ln w="9525">
            <a:noFill/>
            <a:miter lim="800000"/>
            <a:headEnd/>
            <a:tailEnd/>
          </a:ln>
        </p:spPr>
        <p:txBody>
          <a:bodyPr anchor="ctr"/>
          <a:lstStyle/>
          <a:p>
            <a:pPr>
              <a:buFont typeface="Wingdings" pitchFamily="2" charset="2"/>
              <a:buChar char="u"/>
            </a:pPr>
            <a:r>
              <a:rPr lang="zh-TW" altLang="en-US" sz="2400">
                <a:latin typeface="標楷體" pitchFamily="65" charset="-120"/>
                <a:ea typeface="標楷體" pitchFamily="65" charset="-120"/>
              </a:rPr>
              <a:t>給付標準</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a:spLocks noGrp="1"/>
          </p:cNvSpPr>
          <p:nvPr>
            <p:ph type="sldNum" sz="quarter" idx="12"/>
          </p:nvPr>
        </p:nvSpPr>
        <p:spPr>
          <a:noFill/>
        </p:spPr>
        <p:txBody>
          <a:bodyPr/>
          <a:lstStyle/>
          <a:p>
            <a:fld id="{410308C2-5C45-4BA2-970D-8FD46A25196A}" type="slidenum">
              <a:rPr lang="en-US" altLang="zh-TW" smtClean="0"/>
              <a:pPr/>
              <a:t>56</a:t>
            </a:fld>
            <a:endParaRPr lang="en-US" altLang="zh-TW" smtClean="0"/>
          </a:p>
        </p:txBody>
      </p:sp>
      <p:sp>
        <p:nvSpPr>
          <p:cNvPr id="63491" name="Rectangle 2"/>
          <p:cNvSpPr>
            <a:spLocks noChangeArrowheads="1"/>
          </p:cNvSpPr>
          <p:nvPr/>
        </p:nvSpPr>
        <p:spPr bwMode="auto">
          <a:xfrm>
            <a:off x="468313" y="3357563"/>
            <a:ext cx="7864475" cy="692150"/>
          </a:xfrm>
          <a:prstGeom prst="rect">
            <a:avLst/>
          </a:prstGeom>
          <a:noFill/>
          <a:ln w="9525">
            <a:noFill/>
            <a:miter lim="800000"/>
            <a:headEnd/>
            <a:tailEnd/>
          </a:ln>
        </p:spPr>
        <p:txBody>
          <a:bodyPr wrap="none" anchor="ctr"/>
          <a:lstStyle/>
          <a:p>
            <a:pPr algn="ctr">
              <a:lnSpc>
                <a:spcPct val="110000"/>
              </a:lnSpc>
            </a:pPr>
            <a:endParaRPr lang="zh-TW" altLang="zh-TW" sz="2200">
              <a:latin typeface="標楷體" pitchFamily="65" charset="-120"/>
              <a:ea typeface="標楷體" pitchFamily="65" charset="-120"/>
            </a:endParaRPr>
          </a:p>
        </p:txBody>
      </p:sp>
      <p:sp>
        <p:nvSpPr>
          <p:cNvPr id="63492" name="AutoShape 3"/>
          <p:cNvSpPr>
            <a:spLocks noChangeArrowheads="1"/>
          </p:cNvSpPr>
          <p:nvPr/>
        </p:nvSpPr>
        <p:spPr bwMode="auto">
          <a:xfrm>
            <a:off x="1547813" y="2852738"/>
            <a:ext cx="6264275" cy="2952750"/>
          </a:xfrm>
          <a:prstGeom prst="roundRect">
            <a:avLst>
              <a:gd name="adj" fmla="val 16667"/>
            </a:avLst>
          </a:prstGeom>
          <a:noFill/>
          <a:ln w="19050">
            <a:solidFill>
              <a:schemeClr val="tx1"/>
            </a:solidFill>
            <a:prstDash val="dash"/>
            <a:round/>
            <a:headEnd/>
            <a:tailEnd/>
          </a:ln>
        </p:spPr>
        <p:txBody>
          <a:bodyPr anchor="ctr"/>
          <a:lstStyle/>
          <a:p>
            <a:pPr marL="365125" indent="-365125" algn="just">
              <a:lnSpc>
                <a:spcPct val="110000"/>
              </a:lnSpc>
              <a:spcBef>
                <a:spcPct val="10000"/>
              </a:spcBef>
            </a:pPr>
            <a:r>
              <a:rPr lang="zh-TW" altLang="en-US" sz="2400">
                <a:latin typeface="新細明體" charset="-120"/>
              </a:rPr>
              <a:t>失能等級共分</a:t>
            </a:r>
            <a:r>
              <a:rPr lang="en-US" altLang="zh-TW" sz="2400">
                <a:solidFill>
                  <a:srgbClr val="800000"/>
                </a:solidFill>
                <a:latin typeface="新細明體" charset="-120"/>
              </a:rPr>
              <a:t>1~15</a:t>
            </a:r>
            <a:r>
              <a:rPr lang="zh-TW" altLang="en-US" sz="2400">
                <a:latin typeface="新細明體" charset="-120"/>
              </a:rPr>
              <a:t>級。</a:t>
            </a:r>
          </a:p>
          <a:p>
            <a:pPr marL="365125" indent="-365125" algn="just">
              <a:lnSpc>
                <a:spcPct val="125000"/>
              </a:lnSpc>
              <a:spcBef>
                <a:spcPct val="10000"/>
              </a:spcBef>
            </a:pPr>
            <a:r>
              <a:rPr lang="zh-TW" altLang="en-US" sz="2400">
                <a:solidFill>
                  <a:srgbClr val="990033"/>
                </a:solidFill>
                <a:latin typeface="新細明體" charset="-120"/>
              </a:rPr>
              <a:t>★</a:t>
            </a:r>
            <a:r>
              <a:rPr lang="zh-TW" altLang="en-US" sz="2400">
                <a:latin typeface="新細明體" charset="-120"/>
              </a:rPr>
              <a:t>因普通傷病致失能者，最低第</a:t>
            </a:r>
            <a:r>
              <a:rPr lang="en-US" altLang="zh-TW" sz="2400">
                <a:latin typeface="新細明體" charset="-120"/>
              </a:rPr>
              <a:t>15</a:t>
            </a:r>
            <a:r>
              <a:rPr lang="zh-TW" altLang="en-US" sz="2400">
                <a:latin typeface="新細明體" charset="-120"/>
              </a:rPr>
              <a:t>級，發給</a:t>
            </a:r>
            <a:r>
              <a:rPr lang="en-US" altLang="zh-TW" sz="2400">
                <a:solidFill>
                  <a:srgbClr val="CC0000"/>
                </a:solidFill>
                <a:latin typeface="新細明體" charset="-120"/>
              </a:rPr>
              <a:t>30</a:t>
            </a:r>
            <a:r>
              <a:rPr lang="zh-TW" altLang="en-US" sz="2400">
                <a:solidFill>
                  <a:srgbClr val="CC0000"/>
                </a:solidFill>
                <a:latin typeface="新細明體" charset="-120"/>
              </a:rPr>
              <a:t>日</a:t>
            </a:r>
            <a:r>
              <a:rPr lang="zh-TW" altLang="en-US" sz="2400">
                <a:latin typeface="新細明體" charset="-120"/>
              </a:rPr>
              <a:t>，最高第</a:t>
            </a:r>
            <a:r>
              <a:rPr lang="en-US" altLang="zh-TW" sz="2400">
                <a:latin typeface="新細明體" charset="-120"/>
              </a:rPr>
              <a:t>1</a:t>
            </a:r>
            <a:r>
              <a:rPr lang="zh-TW" altLang="en-US" sz="2400">
                <a:latin typeface="新細明體" charset="-120"/>
              </a:rPr>
              <a:t>級，發給</a:t>
            </a:r>
            <a:r>
              <a:rPr lang="en-US" altLang="zh-TW" sz="2400">
                <a:solidFill>
                  <a:srgbClr val="CC0000"/>
                </a:solidFill>
                <a:latin typeface="新細明體" charset="-120"/>
              </a:rPr>
              <a:t>1,200</a:t>
            </a:r>
            <a:r>
              <a:rPr lang="zh-TW" altLang="en-US" sz="2400">
                <a:latin typeface="新細明體" charset="-120"/>
              </a:rPr>
              <a:t>日</a:t>
            </a:r>
            <a:r>
              <a:rPr lang="zh-TW" altLang="en-US" sz="2400">
                <a:latin typeface="標楷體" pitchFamily="65" charset="-120"/>
                <a:ea typeface="標楷體" pitchFamily="65" charset="-120"/>
              </a:rPr>
              <a:t>。</a:t>
            </a:r>
            <a:r>
              <a:rPr lang="zh-TW" altLang="en-US" sz="2400">
                <a:latin typeface="新細明體" charset="-120"/>
              </a:rPr>
              <a:t> </a:t>
            </a:r>
          </a:p>
          <a:p>
            <a:pPr marL="365125" indent="-365125" algn="just">
              <a:lnSpc>
                <a:spcPct val="125000"/>
              </a:lnSpc>
              <a:spcBef>
                <a:spcPct val="10000"/>
              </a:spcBef>
            </a:pPr>
            <a:r>
              <a:rPr lang="zh-TW" altLang="en-US" sz="2400">
                <a:solidFill>
                  <a:srgbClr val="990033"/>
                </a:solidFill>
                <a:latin typeface="新細明體" charset="-120"/>
              </a:rPr>
              <a:t>★</a:t>
            </a:r>
            <a:r>
              <a:rPr lang="zh-TW" altLang="en-US" sz="2400">
                <a:latin typeface="新細明體" charset="-120"/>
              </a:rPr>
              <a:t>因職災傷病致失能者，增給</a:t>
            </a:r>
            <a:r>
              <a:rPr lang="en-US" altLang="zh-TW" sz="2400">
                <a:solidFill>
                  <a:srgbClr val="CC0000"/>
                </a:solidFill>
                <a:latin typeface="新細明體" charset="-120"/>
              </a:rPr>
              <a:t>50%</a:t>
            </a:r>
            <a:r>
              <a:rPr lang="zh-TW" altLang="en-US" sz="2400">
                <a:latin typeface="新細明體" charset="-120"/>
              </a:rPr>
              <a:t>，即最低</a:t>
            </a:r>
            <a:r>
              <a:rPr lang="en-US" altLang="zh-TW" sz="2400">
                <a:solidFill>
                  <a:srgbClr val="CC3300"/>
                </a:solidFill>
                <a:latin typeface="新細明體" charset="-120"/>
              </a:rPr>
              <a:t>45</a:t>
            </a:r>
            <a:r>
              <a:rPr lang="zh-TW" altLang="en-US" sz="2400">
                <a:latin typeface="新細明體" charset="-120"/>
              </a:rPr>
              <a:t>日，最高</a:t>
            </a:r>
            <a:r>
              <a:rPr lang="en-US" altLang="zh-TW" sz="2400">
                <a:solidFill>
                  <a:srgbClr val="CC3300"/>
                </a:solidFill>
                <a:latin typeface="新細明體" charset="-120"/>
              </a:rPr>
              <a:t>1,800</a:t>
            </a:r>
            <a:r>
              <a:rPr lang="zh-TW" altLang="en-US" sz="2400">
                <a:latin typeface="新細明體" charset="-120"/>
              </a:rPr>
              <a:t>日。</a:t>
            </a:r>
          </a:p>
          <a:p>
            <a:pPr marL="365125" indent="-365125" algn="just">
              <a:lnSpc>
                <a:spcPct val="125000"/>
              </a:lnSpc>
              <a:spcBef>
                <a:spcPct val="10000"/>
              </a:spcBef>
            </a:pPr>
            <a:r>
              <a:rPr lang="zh-TW" altLang="en-US" sz="2400">
                <a:solidFill>
                  <a:srgbClr val="990033"/>
                </a:solidFill>
                <a:latin typeface="標楷體" pitchFamily="65" charset="-120"/>
                <a:ea typeface="標楷體" pitchFamily="65" charset="-120"/>
              </a:rPr>
              <a:t>★</a:t>
            </a:r>
            <a:r>
              <a:rPr lang="zh-TW" altLang="en-US" sz="2400">
                <a:latin typeface="新細明體" charset="-120"/>
              </a:rPr>
              <a:t>最高給付上限為</a:t>
            </a:r>
            <a:r>
              <a:rPr lang="zh-TW" altLang="en-US" sz="2400">
                <a:solidFill>
                  <a:srgbClr val="FF0000"/>
                </a:solidFill>
                <a:latin typeface="新細明體" charset="-120"/>
              </a:rPr>
              <a:t>第</a:t>
            </a:r>
            <a:r>
              <a:rPr lang="en-US" altLang="zh-TW" sz="2400">
                <a:solidFill>
                  <a:srgbClr val="FF0000"/>
                </a:solidFill>
                <a:latin typeface="新細明體" charset="-120"/>
              </a:rPr>
              <a:t>1</a:t>
            </a:r>
            <a:r>
              <a:rPr lang="zh-TW" altLang="en-US" sz="2400">
                <a:solidFill>
                  <a:srgbClr val="FF0000"/>
                </a:solidFill>
                <a:latin typeface="新細明體" charset="-120"/>
              </a:rPr>
              <a:t>等級</a:t>
            </a:r>
            <a:r>
              <a:rPr lang="zh-TW" altLang="en-US" sz="2400">
                <a:latin typeface="新細明體" charset="-120"/>
              </a:rPr>
              <a:t>之給付標準。</a:t>
            </a:r>
          </a:p>
        </p:txBody>
      </p:sp>
      <p:sp>
        <p:nvSpPr>
          <p:cNvPr id="63493" name="AutoShape 4"/>
          <p:cNvSpPr>
            <a:spLocks noChangeArrowheads="1"/>
          </p:cNvSpPr>
          <p:nvPr/>
        </p:nvSpPr>
        <p:spPr bwMode="auto">
          <a:xfrm>
            <a:off x="3132138" y="1989138"/>
            <a:ext cx="2160587" cy="503237"/>
          </a:xfrm>
          <a:prstGeom prst="roundRect">
            <a:avLst>
              <a:gd name="adj" fmla="val 16667"/>
            </a:avLst>
          </a:prstGeom>
          <a:noFill/>
          <a:ln w="19050">
            <a:solidFill>
              <a:srgbClr val="5F5F5F"/>
            </a:solidFill>
            <a:round/>
            <a:headEnd/>
            <a:tailEnd/>
          </a:ln>
        </p:spPr>
        <p:txBody>
          <a:bodyPr anchor="ctr"/>
          <a:lstStyle/>
          <a:p>
            <a:pPr marL="363538" indent="-363538">
              <a:buFont typeface="Wingdings" pitchFamily="2" charset="2"/>
              <a:buNone/>
            </a:pPr>
            <a:r>
              <a:rPr lang="en-US" altLang="zh-TW" sz="2400">
                <a:solidFill>
                  <a:srgbClr val="000099"/>
                </a:solidFill>
                <a:latin typeface="新細明體" charset="-120"/>
              </a:rPr>
              <a:t>   </a:t>
            </a:r>
            <a:r>
              <a:rPr lang="zh-TW" altLang="en-US" sz="2400">
                <a:solidFill>
                  <a:srgbClr val="000099"/>
                </a:solidFill>
                <a:latin typeface="新細明體" charset="-120"/>
              </a:rPr>
              <a:t>失能一次金</a:t>
            </a:r>
          </a:p>
        </p:txBody>
      </p:sp>
      <p:sp>
        <p:nvSpPr>
          <p:cNvPr id="390149" name="Text Box 5"/>
          <p:cNvSpPr txBox="1">
            <a:spLocks noChangeArrowheads="1"/>
          </p:cNvSpPr>
          <p:nvPr/>
        </p:nvSpPr>
        <p:spPr bwMode="auto">
          <a:xfrm>
            <a:off x="190500" y="919163"/>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3495" name="Group 6"/>
          <p:cNvGrpSpPr>
            <a:grpSpLocks/>
          </p:cNvGrpSpPr>
          <p:nvPr/>
        </p:nvGrpSpPr>
        <p:grpSpPr bwMode="auto">
          <a:xfrm>
            <a:off x="0" y="0"/>
            <a:ext cx="9144000" cy="765175"/>
            <a:chOff x="0" y="0"/>
            <a:chExt cx="5760" cy="482"/>
          </a:xfrm>
        </p:grpSpPr>
        <p:grpSp>
          <p:nvGrpSpPr>
            <p:cNvPr id="63498" name="Group 7"/>
            <p:cNvGrpSpPr>
              <a:grpSpLocks/>
            </p:cNvGrpSpPr>
            <p:nvPr/>
          </p:nvGrpSpPr>
          <p:grpSpPr bwMode="auto">
            <a:xfrm>
              <a:off x="0" y="0"/>
              <a:ext cx="5760" cy="482"/>
              <a:chOff x="0" y="0"/>
              <a:chExt cx="5760" cy="482"/>
            </a:xfrm>
          </p:grpSpPr>
          <p:sp>
            <p:nvSpPr>
              <p:cNvPr id="63500"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3501"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3499"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3496" name="Rectangle 11"/>
          <p:cNvSpPr>
            <a:spLocks noChangeArrowheads="1"/>
          </p:cNvSpPr>
          <p:nvPr/>
        </p:nvSpPr>
        <p:spPr bwMode="auto">
          <a:xfrm>
            <a:off x="684213" y="1628775"/>
            <a:ext cx="1941512" cy="652463"/>
          </a:xfrm>
          <a:prstGeom prst="rect">
            <a:avLst/>
          </a:prstGeom>
          <a:noFill/>
          <a:ln w="9525">
            <a:noFill/>
            <a:miter lim="800000"/>
            <a:headEnd/>
            <a:tailEnd/>
          </a:ln>
        </p:spPr>
        <p:txBody>
          <a:bodyPr anchor="ctr"/>
          <a:lstStyle/>
          <a:p>
            <a:pPr>
              <a:buFont typeface="Wingdings" pitchFamily="2" charset="2"/>
              <a:buChar char="u"/>
            </a:pPr>
            <a:r>
              <a:rPr lang="zh-TW" altLang="en-US" sz="2400">
                <a:latin typeface="標楷體" pitchFamily="65" charset="-120"/>
                <a:ea typeface="標楷體" pitchFamily="65" charset="-120"/>
              </a:rPr>
              <a:t>給付標準</a:t>
            </a:r>
          </a:p>
        </p:txBody>
      </p:sp>
      <p:sp>
        <p:nvSpPr>
          <p:cNvPr id="63497" name="Line 12"/>
          <p:cNvSpPr>
            <a:spLocks noChangeShapeType="1"/>
          </p:cNvSpPr>
          <p:nvPr/>
        </p:nvSpPr>
        <p:spPr bwMode="auto">
          <a:xfrm>
            <a:off x="315913" y="6111875"/>
            <a:ext cx="8675687" cy="0"/>
          </a:xfrm>
          <a:prstGeom prst="line">
            <a:avLst/>
          </a:prstGeom>
          <a:noFill/>
          <a:ln w="57150" cap="rnd">
            <a:solidFill>
              <a:srgbClr val="666699"/>
            </a:solidFill>
            <a:prstDash val="sysDot"/>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p:cNvSpPr>
            <a:spLocks noGrp="1"/>
          </p:cNvSpPr>
          <p:nvPr>
            <p:ph type="sldNum" sz="quarter" idx="12"/>
          </p:nvPr>
        </p:nvSpPr>
        <p:spPr>
          <a:noFill/>
        </p:spPr>
        <p:txBody>
          <a:bodyPr/>
          <a:lstStyle/>
          <a:p>
            <a:fld id="{E1D9B38B-02EE-450C-99B3-7B226241A3D7}" type="slidenum">
              <a:rPr lang="en-US" altLang="zh-TW" smtClean="0"/>
              <a:pPr/>
              <a:t>57</a:t>
            </a:fld>
            <a:endParaRPr lang="en-US" altLang="zh-TW" smtClean="0"/>
          </a:p>
        </p:txBody>
      </p:sp>
      <p:sp>
        <p:nvSpPr>
          <p:cNvPr id="392194" name="Text Box 2"/>
          <p:cNvSpPr txBox="1">
            <a:spLocks noChangeArrowheads="1"/>
          </p:cNvSpPr>
          <p:nvPr/>
        </p:nvSpPr>
        <p:spPr bwMode="auto">
          <a:xfrm>
            <a:off x="190500" y="919163"/>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4516" name="Group 3"/>
          <p:cNvGrpSpPr>
            <a:grpSpLocks/>
          </p:cNvGrpSpPr>
          <p:nvPr/>
        </p:nvGrpSpPr>
        <p:grpSpPr bwMode="auto">
          <a:xfrm>
            <a:off x="0" y="0"/>
            <a:ext cx="9144000" cy="765175"/>
            <a:chOff x="0" y="0"/>
            <a:chExt cx="5760" cy="482"/>
          </a:xfrm>
        </p:grpSpPr>
        <p:grpSp>
          <p:nvGrpSpPr>
            <p:cNvPr id="64525" name="Group 4"/>
            <p:cNvGrpSpPr>
              <a:grpSpLocks/>
            </p:cNvGrpSpPr>
            <p:nvPr/>
          </p:nvGrpSpPr>
          <p:grpSpPr bwMode="auto">
            <a:xfrm>
              <a:off x="0" y="0"/>
              <a:ext cx="5760" cy="482"/>
              <a:chOff x="0" y="0"/>
              <a:chExt cx="5760" cy="482"/>
            </a:xfrm>
          </p:grpSpPr>
          <p:sp>
            <p:nvSpPr>
              <p:cNvPr id="64527" name="Text Box 5"/>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4528" name="Line 6"/>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4526" name="Line 7"/>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4517" name="Text Box 8"/>
          <p:cNvSpPr txBox="1">
            <a:spLocks noChangeArrowheads="1"/>
          </p:cNvSpPr>
          <p:nvPr/>
        </p:nvSpPr>
        <p:spPr bwMode="auto">
          <a:xfrm>
            <a:off x="3059113" y="981075"/>
            <a:ext cx="1800225" cy="528638"/>
          </a:xfrm>
          <a:prstGeom prst="rect">
            <a:avLst/>
          </a:prstGeom>
          <a:solidFill>
            <a:srgbClr val="FF0066"/>
          </a:solidFill>
          <a:ln w="9525">
            <a:solidFill>
              <a:schemeClr val="tx1"/>
            </a:solidFill>
            <a:miter lim="800000"/>
            <a:headEnd/>
            <a:tailEnd/>
          </a:ln>
        </p:spPr>
        <p:txBody>
          <a:bodyPr>
            <a:spAutoFit/>
          </a:bodyPr>
          <a:lstStyle/>
          <a:p>
            <a:pPr algn="ctr">
              <a:spcBef>
                <a:spcPct val="50000"/>
              </a:spcBef>
            </a:pPr>
            <a:r>
              <a:rPr lang="zh-TW" altLang="en-US" sz="2800">
                <a:solidFill>
                  <a:schemeClr val="bg1"/>
                </a:solidFill>
              </a:rPr>
              <a:t>注意事項</a:t>
            </a:r>
          </a:p>
        </p:txBody>
      </p:sp>
      <p:sp>
        <p:nvSpPr>
          <p:cNvPr id="64518" name="Text Box 9"/>
          <p:cNvSpPr txBox="1">
            <a:spLocks noChangeArrowheads="1"/>
          </p:cNvSpPr>
          <p:nvPr/>
        </p:nvSpPr>
        <p:spPr bwMode="auto">
          <a:xfrm>
            <a:off x="3059113" y="1773238"/>
            <a:ext cx="2376487"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latin typeface="新細明體" charset="-120"/>
              </a:rPr>
              <a:t>欲申請失能給付</a:t>
            </a:r>
          </a:p>
        </p:txBody>
      </p:sp>
      <p:sp>
        <p:nvSpPr>
          <p:cNvPr id="64519" name="Text Box 10"/>
          <p:cNvSpPr txBox="1">
            <a:spLocks noChangeArrowheads="1"/>
          </p:cNvSpPr>
          <p:nvPr/>
        </p:nvSpPr>
        <p:spPr bwMode="auto">
          <a:xfrm>
            <a:off x="2484438" y="2781300"/>
            <a:ext cx="3887787" cy="1196975"/>
          </a:xfrm>
          <a:prstGeom prst="rect">
            <a:avLst/>
          </a:prstGeom>
          <a:noFill/>
          <a:ln w="9525" algn="ctr">
            <a:solidFill>
              <a:srgbClr val="FF0066"/>
            </a:solidFill>
            <a:miter lim="800000"/>
            <a:headEnd/>
            <a:tailEnd/>
          </a:ln>
        </p:spPr>
        <p:txBody>
          <a:bodyPr>
            <a:spAutoFit/>
          </a:bodyPr>
          <a:lstStyle/>
          <a:p>
            <a:pPr algn="ctr"/>
            <a:r>
              <a:rPr lang="zh-TW" altLang="en-US" sz="2400">
                <a:latin typeface="新細明體" charset="-120"/>
                <a:sym typeface="Webdings" pitchFamily="18" charset="2"/>
              </a:rPr>
              <a:t>洽適當層級之健保醫療院所診斷出具</a:t>
            </a:r>
          </a:p>
          <a:p>
            <a:r>
              <a:rPr lang="zh-TW" altLang="en-US" sz="2400">
                <a:latin typeface="新細明體" charset="-120"/>
                <a:sym typeface="Webdings" pitchFamily="18" charset="2"/>
              </a:rPr>
              <a:t>「勞工保險失能診斷書」</a:t>
            </a:r>
          </a:p>
        </p:txBody>
      </p:sp>
      <p:sp>
        <p:nvSpPr>
          <p:cNvPr id="64520" name="AutoShape 11"/>
          <p:cNvSpPr>
            <a:spLocks noChangeArrowheads="1"/>
          </p:cNvSpPr>
          <p:nvPr/>
        </p:nvSpPr>
        <p:spPr bwMode="auto">
          <a:xfrm>
            <a:off x="2987675" y="4149725"/>
            <a:ext cx="287338" cy="288925"/>
          </a:xfrm>
          <a:prstGeom prst="downArrow">
            <a:avLst>
              <a:gd name="adj1" fmla="val 50000"/>
              <a:gd name="adj2" fmla="val 25138"/>
            </a:avLst>
          </a:prstGeom>
          <a:solidFill>
            <a:srgbClr val="5F5F5F"/>
          </a:solidFill>
          <a:ln w="9525" algn="ctr">
            <a:solidFill>
              <a:schemeClr val="tx1"/>
            </a:solidFill>
            <a:miter lim="800000"/>
            <a:headEnd/>
            <a:tailEnd/>
          </a:ln>
        </p:spPr>
        <p:txBody>
          <a:bodyPr wrap="none" anchor="ctr"/>
          <a:lstStyle/>
          <a:p>
            <a:endParaRPr kumimoji="0" lang="zh-TW" altLang="en-US"/>
          </a:p>
        </p:txBody>
      </p:sp>
      <p:sp>
        <p:nvSpPr>
          <p:cNvPr id="64521" name="AutoShape 12"/>
          <p:cNvSpPr>
            <a:spLocks noChangeArrowheads="1"/>
          </p:cNvSpPr>
          <p:nvPr/>
        </p:nvSpPr>
        <p:spPr bwMode="auto">
          <a:xfrm>
            <a:off x="5364163" y="4149725"/>
            <a:ext cx="288925" cy="288925"/>
          </a:xfrm>
          <a:prstGeom prst="downArrow">
            <a:avLst>
              <a:gd name="adj1" fmla="val 50000"/>
              <a:gd name="adj2" fmla="val 25000"/>
            </a:avLst>
          </a:prstGeom>
          <a:solidFill>
            <a:srgbClr val="5F5F5F"/>
          </a:solidFill>
          <a:ln w="9525" algn="ctr">
            <a:solidFill>
              <a:schemeClr val="tx1"/>
            </a:solidFill>
            <a:miter lim="800000"/>
            <a:headEnd/>
            <a:tailEnd/>
          </a:ln>
        </p:spPr>
        <p:txBody>
          <a:bodyPr wrap="none" anchor="ctr"/>
          <a:lstStyle/>
          <a:p>
            <a:endParaRPr kumimoji="0" lang="zh-TW" altLang="en-US"/>
          </a:p>
        </p:txBody>
      </p:sp>
      <p:sp>
        <p:nvSpPr>
          <p:cNvPr id="64522" name="AutoShape 13"/>
          <p:cNvSpPr>
            <a:spLocks noChangeArrowheads="1"/>
          </p:cNvSpPr>
          <p:nvPr/>
        </p:nvSpPr>
        <p:spPr bwMode="auto">
          <a:xfrm>
            <a:off x="1547813" y="4581525"/>
            <a:ext cx="2592387" cy="1079500"/>
          </a:xfrm>
          <a:prstGeom prst="roundRect">
            <a:avLst>
              <a:gd name="adj" fmla="val 16667"/>
            </a:avLst>
          </a:prstGeom>
          <a:solidFill>
            <a:srgbClr val="009999">
              <a:alpha val="29019"/>
            </a:srgbClr>
          </a:solidFill>
          <a:ln w="9525" algn="ctr">
            <a:solidFill>
              <a:srgbClr val="5F5F5F"/>
            </a:solidFill>
            <a:prstDash val="dash"/>
            <a:round/>
            <a:headEnd/>
            <a:tailEnd/>
          </a:ln>
        </p:spPr>
        <p:txBody>
          <a:bodyPr lIns="54000" rIns="54000" anchor="ctr"/>
          <a:lstStyle/>
          <a:p>
            <a:pPr marL="261938" indent="-261938" algn="ctr"/>
            <a:r>
              <a:rPr lang="zh-TW" altLang="en-US" sz="2400">
                <a:latin typeface="新細明體" charset="-120"/>
                <a:sym typeface="Webdings" pitchFamily="18" charset="2"/>
              </a:rPr>
              <a:t>由醫院開具後</a:t>
            </a:r>
          </a:p>
          <a:p>
            <a:pPr marL="261938" indent="-261938"/>
            <a:r>
              <a:rPr lang="en-US" altLang="zh-TW" sz="2400">
                <a:solidFill>
                  <a:srgbClr val="FF0000"/>
                </a:solidFill>
                <a:latin typeface="新細明體" charset="-120"/>
                <a:sym typeface="Webdings" pitchFamily="18" charset="2"/>
              </a:rPr>
              <a:t>5</a:t>
            </a:r>
            <a:r>
              <a:rPr lang="zh-TW" altLang="en-US" sz="2400">
                <a:solidFill>
                  <a:srgbClr val="FF0000"/>
                </a:solidFill>
                <a:latin typeface="新細明體" charset="-120"/>
                <a:sym typeface="Webdings" pitchFamily="18" charset="2"/>
              </a:rPr>
              <a:t>日內</a:t>
            </a:r>
            <a:r>
              <a:rPr lang="zh-TW" altLang="en-US" sz="2400">
                <a:latin typeface="新細明體" charset="-120"/>
                <a:sym typeface="Webdings" pitchFamily="18" charset="2"/>
              </a:rPr>
              <a:t>逕寄勞保局</a:t>
            </a:r>
          </a:p>
        </p:txBody>
      </p:sp>
      <p:sp>
        <p:nvSpPr>
          <p:cNvPr id="64523" name="AutoShape 14"/>
          <p:cNvSpPr>
            <a:spLocks noChangeArrowheads="1"/>
          </p:cNvSpPr>
          <p:nvPr/>
        </p:nvSpPr>
        <p:spPr bwMode="auto">
          <a:xfrm>
            <a:off x="4716463" y="4581525"/>
            <a:ext cx="2592387" cy="1223963"/>
          </a:xfrm>
          <a:prstGeom prst="roundRect">
            <a:avLst>
              <a:gd name="adj" fmla="val 16667"/>
            </a:avLst>
          </a:prstGeom>
          <a:solidFill>
            <a:srgbClr val="FFCC99">
              <a:alpha val="29019"/>
            </a:srgbClr>
          </a:solidFill>
          <a:ln w="9525" algn="ctr">
            <a:solidFill>
              <a:srgbClr val="5F5F5F"/>
            </a:solidFill>
            <a:prstDash val="dash"/>
            <a:round/>
            <a:headEnd/>
            <a:tailEnd/>
          </a:ln>
        </p:spPr>
        <p:txBody>
          <a:bodyPr lIns="54000" rIns="54000" anchor="ctr"/>
          <a:lstStyle/>
          <a:p>
            <a:pPr algn="ctr"/>
            <a:r>
              <a:rPr lang="zh-TW" altLang="en-US" sz="2400">
                <a:latin typeface="新細明體" charset="-120"/>
                <a:sym typeface="Webdings" pitchFamily="18" charset="2"/>
              </a:rPr>
              <a:t>被保險人持逕寄證明書洽投保單位辦理請領手續</a:t>
            </a:r>
          </a:p>
        </p:txBody>
      </p:sp>
      <p:sp>
        <p:nvSpPr>
          <p:cNvPr id="64524" name="AutoShape 15"/>
          <p:cNvSpPr>
            <a:spLocks noChangeArrowheads="1"/>
          </p:cNvSpPr>
          <p:nvPr/>
        </p:nvSpPr>
        <p:spPr bwMode="auto">
          <a:xfrm>
            <a:off x="3924300" y="2349500"/>
            <a:ext cx="511175" cy="314325"/>
          </a:xfrm>
          <a:prstGeom prst="downArrow">
            <a:avLst>
              <a:gd name="adj1" fmla="val 50000"/>
              <a:gd name="adj2" fmla="val 25000"/>
            </a:avLst>
          </a:prstGeom>
          <a:solidFill>
            <a:srgbClr val="5F5F5F"/>
          </a:solidFill>
          <a:ln w="9525" algn="ctr">
            <a:solidFill>
              <a:schemeClr val="tx1"/>
            </a:solidFill>
            <a:miter lim="800000"/>
            <a:headEnd/>
            <a:tailEnd/>
          </a:ln>
        </p:spPr>
        <p:txBody>
          <a:bodyPr wrap="none" anchor="ctr"/>
          <a:lstStyle/>
          <a:p>
            <a:endParaRPr kumimoji="0"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p:cNvSpPr>
            <a:spLocks noGrp="1"/>
          </p:cNvSpPr>
          <p:nvPr>
            <p:ph type="sldNum" sz="quarter" idx="12"/>
          </p:nvPr>
        </p:nvSpPr>
        <p:spPr>
          <a:noFill/>
        </p:spPr>
        <p:txBody>
          <a:bodyPr/>
          <a:lstStyle/>
          <a:p>
            <a:fld id="{1E90BA60-46D9-4574-9020-EAC12776CB38}" type="slidenum">
              <a:rPr lang="en-US" altLang="zh-TW" smtClean="0"/>
              <a:pPr/>
              <a:t>58</a:t>
            </a:fld>
            <a:endParaRPr lang="en-US" altLang="zh-TW" smtClean="0"/>
          </a:p>
        </p:txBody>
      </p:sp>
      <p:sp>
        <p:nvSpPr>
          <p:cNvPr id="393218" name="Text Box 2"/>
          <p:cNvSpPr txBox="1">
            <a:spLocks noChangeArrowheads="1"/>
          </p:cNvSpPr>
          <p:nvPr/>
        </p:nvSpPr>
        <p:spPr bwMode="auto">
          <a:xfrm>
            <a:off x="190500" y="919163"/>
            <a:ext cx="2124075" cy="584200"/>
          </a:xfrm>
          <a:prstGeom prst="rect">
            <a:avLst/>
          </a:prstGeom>
          <a:gradFill rotWithShape="1">
            <a:gsLst>
              <a:gs pos="0">
                <a:srgbClr val="006666"/>
              </a:gs>
              <a:gs pos="100000">
                <a:srgbClr val="660066"/>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3200">
                <a:solidFill>
                  <a:schemeClr val="bg1"/>
                </a:solidFill>
              </a:rPr>
              <a:t>失能 給 付</a:t>
            </a:r>
          </a:p>
        </p:txBody>
      </p:sp>
      <p:grpSp>
        <p:nvGrpSpPr>
          <p:cNvPr id="65540" name="Group 3"/>
          <p:cNvGrpSpPr>
            <a:grpSpLocks/>
          </p:cNvGrpSpPr>
          <p:nvPr/>
        </p:nvGrpSpPr>
        <p:grpSpPr bwMode="auto">
          <a:xfrm>
            <a:off x="0" y="0"/>
            <a:ext cx="9144000" cy="765175"/>
            <a:chOff x="0" y="0"/>
            <a:chExt cx="5760" cy="482"/>
          </a:xfrm>
        </p:grpSpPr>
        <p:grpSp>
          <p:nvGrpSpPr>
            <p:cNvPr id="65554" name="Group 4"/>
            <p:cNvGrpSpPr>
              <a:grpSpLocks/>
            </p:cNvGrpSpPr>
            <p:nvPr/>
          </p:nvGrpSpPr>
          <p:grpSpPr bwMode="auto">
            <a:xfrm>
              <a:off x="0" y="0"/>
              <a:ext cx="5760" cy="482"/>
              <a:chOff x="0" y="0"/>
              <a:chExt cx="5760" cy="482"/>
            </a:xfrm>
          </p:grpSpPr>
          <p:sp>
            <p:nvSpPr>
              <p:cNvPr id="65556" name="Text Box 5"/>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5557" name="Line 6"/>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5555" name="Line 7"/>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5541" name="Text Box 8"/>
          <p:cNvSpPr txBox="1">
            <a:spLocks noChangeArrowheads="1"/>
          </p:cNvSpPr>
          <p:nvPr/>
        </p:nvSpPr>
        <p:spPr bwMode="auto">
          <a:xfrm>
            <a:off x="3348038" y="908050"/>
            <a:ext cx="1800225" cy="528638"/>
          </a:xfrm>
          <a:prstGeom prst="rect">
            <a:avLst/>
          </a:prstGeom>
          <a:solidFill>
            <a:srgbClr val="FF0066"/>
          </a:solidFill>
          <a:ln w="9525">
            <a:solidFill>
              <a:schemeClr val="tx1"/>
            </a:solidFill>
            <a:miter lim="800000"/>
            <a:headEnd/>
            <a:tailEnd/>
          </a:ln>
        </p:spPr>
        <p:txBody>
          <a:bodyPr>
            <a:spAutoFit/>
          </a:bodyPr>
          <a:lstStyle/>
          <a:p>
            <a:pPr algn="ctr">
              <a:spcBef>
                <a:spcPct val="50000"/>
              </a:spcBef>
            </a:pPr>
            <a:r>
              <a:rPr lang="zh-TW" altLang="en-US" sz="2800">
                <a:solidFill>
                  <a:schemeClr val="bg1"/>
                </a:solidFill>
              </a:rPr>
              <a:t>注意事項</a:t>
            </a:r>
          </a:p>
        </p:txBody>
      </p:sp>
      <p:sp>
        <p:nvSpPr>
          <p:cNvPr id="65542" name="Text Box 9"/>
          <p:cNvSpPr txBox="1">
            <a:spLocks noChangeArrowheads="1"/>
          </p:cNvSpPr>
          <p:nvPr/>
        </p:nvSpPr>
        <p:spPr bwMode="auto">
          <a:xfrm>
            <a:off x="2771775" y="1844675"/>
            <a:ext cx="27352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latin typeface="新細明體" charset="-120"/>
              </a:rPr>
              <a:t>申請失能年金給付</a:t>
            </a:r>
          </a:p>
        </p:txBody>
      </p:sp>
      <p:sp>
        <p:nvSpPr>
          <p:cNvPr id="65543" name="Text Box 10"/>
          <p:cNvSpPr txBox="1">
            <a:spLocks noChangeArrowheads="1"/>
          </p:cNvSpPr>
          <p:nvPr/>
        </p:nvSpPr>
        <p:spPr bwMode="auto">
          <a:xfrm>
            <a:off x="1417638" y="3392488"/>
            <a:ext cx="2376487" cy="466725"/>
          </a:xfrm>
          <a:prstGeom prst="rect">
            <a:avLst/>
          </a:prstGeom>
          <a:solidFill>
            <a:srgbClr val="FF6600"/>
          </a:solidFill>
          <a:ln w="9525" algn="ctr">
            <a:solidFill>
              <a:srgbClr val="5F5F5F"/>
            </a:solidFill>
            <a:miter lim="800000"/>
            <a:headEnd/>
            <a:tailEnd/>
          </a:ln>
        </p:spPr>
        <p:txBody>
          <a:bodyPr>
            <a:spAutoFit/>
          </a:bodyPr>
          <a:lstStyle/>
          <a:p>
            <a:pPr marL="261938" indent="-261938" algn="ctr"/>
            <a:r>
              <a:rPr lang="zh-TW" altLang="en-US" sz="2400">
                <a:latin typeface="新細明體" charset="-120"/>
                <a:sym typeface="Webdings" pitchFamily="18" charset="2"/>
              </a:rPr>
              <a:t>被保險人本人</a:t>
            </a:r>
          </a:p>
        </p:txBody>
      </p:sp>
      <p:sp>
        <p:nvSpPr>
          <p:cNvPr id="65544" name="AutoShape 11"/>
          <p:cNvSpPr>
            <a:spLocks noChangeArrowheads="1"/>
          </p:cNvSpPr>
          <p:nvPr/>
        </p:nvSpPr>
        <p:spPr bwMode="auto">
          <a:xfrm>
            <a:off x="2425700" y="4040188"/>
            <a:ext cx="287338" cy="288925"/>
          </a:xfrm>
          <a:prstGeom prst="downArrow">
            <a:avLst>
              <a:gd name="adj1" fmla="val 50000"/>
              <a:gd name="adj2" fmla="val 25138"/>
            </a:avLst>
          </a:prstGeom>
          <a:solidFill>
            <a:srgbClr val="5F5F5F"/>
          </a:solidFill>
          <a:ln w="9525" algn="ctr">
            <a:solidFill>
              <a:schemeClr val="tx1"/>
            </a:solidFill>
            <a:miter lim="800000"/>
            <a:headEnd/>
            <a:tailEnd/>
          </a:ln>
        </p:spPr>
        <p:txBody>
          <a:bodyPr wrap="none" anchor="ctr"/>
          <a:lstStyle/>
          <a:p>
            <a:endParaRPr kumimoji="0" lang="zh-TW" altLang="en-US"/>
          </a:p>
        </p:txBody>
      </p:sp>
      <p:sp>
        <p:nvSpPr>
          <p:cNvPr id="65545" name="AutoShape 12"/>
          <p:cNvSpPr>
            <a:spLocks noChangeArrowheads="1"/>
          </p:cNvSpPr>
          <p:nvPr/>
        </p:nvSpPr>
        <p:spPr bwMode="auto">
          <a:xfrm>
            <a:off x="5665788" y="3967163"/>
            <a:ext cx="288925" cy="288925"/>
          </a:xfrm>
          <a:prstGeom prst="downArrow">
            <a:avLst>
              <a:gd name="adj1" fmla="val 50000"/>
              <a:gd name="adj2" fmla="val 25000"/>
            </a:avLst>
          </a:prstGeom>
          <a:solidFill>
            <a:srgbClr val="5F5F5F"/>
          </a:solidFill>
          <a:ln w="9525" algn="ctr">
            <a:solidFill>
              <a:schemeClr val="tx1"/>
            </a:solidFill>
            <a:miter lim="800000"/>
            <a:headEnd/>
            <a:tailEnd/>
          </a:ln>
        </p:spPr>
        <p:txBody>
          <a:bodyPr wrap="none" anchor="ctr"/>
          <a:lstStyle/>
          <a:p>
            <a:endParaRPr kumimoji="0" lang="zh-TW" altLang="en-US"/>
          </a:p>
        </p:txBody>
      </p:sp>
      <p:sp>
        <p:nvSpPr>
          <p:cNvPr id="65546" name="AutoShape 13"/>
          <p:cNvSpPr>
            <a:spLocks noChangeArrowheads="1"/>
          </p:cNvSpPr>
          <p:nvPr/>
        </p:nvSpPr>
        <p:spPr bwMode="auto">
          <a:xfrm>
            <a:off x="1128713" y="4471988"/>
            <a:ext cx="2665412" cy="1079500"/>
          </a:xfrm>
          <a:prstGeom prst="roundRect">
            <a:avLst>
              <a:gd name="adj" fmla="val 16667"/>
            </a:avLst>
          </a:prstGeom>
          <a:solidFill>
            <a:srgbClr val="009999">
              <a:alpha val="29019"/>
            </a:srgbClr>
          </a:solidFill>
          <a:ln w="9525" algn="ctr">
            <a:solidFill>
              <a:srgbClr val="5F5F5F"/>
            </a:solidFill>
            <a:prstDash val="dash"/>
            <a:round/>
            <a:headEnd/>
            <a:tailEnd/>
          </a:ln>
        </p:spPr>
        <p:txBody>
          <a:bodyPr lIns="54000" rIns="54000" anchor="ctr"/>
          <a:lstStyle/>
          <a:p>
            <a:pPr marL="261938" indent="-261938"/>
            <a:r>
              <a:rPr lang="zh-TW" altLang="en-US" sz="2400">
                <a:latin typeface="新細明體" charset="-120"/>
                <a:sym typeface="Webdings" pitchFamily="18" charset="2"/>
              </a:rPr>
              <a:t>填具失能給付申請書及給付收據</a:t>
            </a:r>
          </a:p>
        </p:txBody>
      </p:sp>
      <p:sp>
        <p:nvSpPr>
          <p:cNvPr id="65547" name="Text Box 15"/>
          <p:cNvSpPr txBox="1">
            <a:spLocks noChangeArrowheads="1"/>
          </p:cNvSpPr>
          <p:nvPr/>
        </p:nvSpPr>
        <p:spPr bwMode="auto">
          <a:xfrm>
            <a:off x="4441825" y="3392488"/>
            <a:ext cx="2736850" cy="466725"/>
          </a:xfrm>
          <a:prstGeom prst="rect">
            <a:avLst/>
          </a:prstGeom>
          <a:solidFill>
            <a:schemeClr val="folHlink"/>
          </a:solidFill>
          <a:ln w="9525" algn="ctr">
            <a:solidFill>
              <a:srgbClr val="5F5F5F"/>
            </a:solidFill>
            <a:miter lim="800000"/>
            <a:headEnd/>
            <a:tailEnd/>
          </a:ln>
        </p:spPr>
        <p:txBody>
          <a:bodyPr>
            <a:spAutoFit/>
          </a:bodyPr>
          <a:lstStyle/>
          <a:p>
            <a:pPr marL="261938" indent="-261938" algn="ctr"/>
            <a:r>
              <a:rPr lang="zh-TW" altLang="en-US" sz="2400">
                <a:latin typeface="新細明體" charset="-120"/>
                <a:sym typeface="Webdings" pitchFamily="18" charset="2"/>
              </a:rPr>
              <a:t>申請加發眷屬補助</a:t>
            </a:r>
          </a:p>
        </p:txBody>
      </p:sp>
      <p:sp>
        <p:nvSpPr>
          <p:cNvPr id="65548" name="Line 16"/>
          <p:cNvSpPr>
            <a:spLocks noChangeShapeType="1"/>
          </p:cNvSpPr>
          <p:nvPr/>
        </p:nvSpPr>
        <p:spPr bwMode="auto">
          <a:xfrm>
            <a:off x="4081463" y="2311400"/>
            <a:ext cx="0" cy="287338"/>
          </a:xfrm>
          <a:prstGeom prst="line">
            <a:avLst/>
          </a:prstGeom>
          <a:noFill/>
          <a:ln w="57150">
            <a:solidFill>
              <a:srgbClr val="5F5F5F"/>
            </a:solidFill>
            <a:round/>
            <a:headEnd/>
            <a:tailEnd/>
          </a:ln>
        </p:spPr>
        <p:txBody>
          <a:bodyPr/>
          <a:lstStyle/>
          <a:p>
            <a:endParaRPr lang="zh-TW" altLang="en-US"/>
          </a:p>
        </p:txBody>
      </p:sp>
      <p:sp>
        <p:nvSpPr>
          <p:cNvPr id="65549" name="Line 17"/>
          <p:cNvSpPr>
            <a:spLocks noChangeShapeType="1"/>
          </p:cNvSpPr>
          <p:nvPr/>
        </p:nvSpPr>
        <p:spPr bwMode="auto">
          <a:xfrm>
            <a:off x="2641600" y="2598738"/>
            <a:ext cx="1474788" cy="0"/>
          </a:xfrm>
          <a:prstGeom prst="line">
            <a:avLst/>
          </a:prstGeom>
          <a:noFill/>
          <a:ln w="57150">
            <a:solidFill>
              <a:srgbClr val="5F5F5F"/>
            </a:solidFill>
            <a:round/>
            <a:headEnd/>
            <a:tailEnd/>
          </a:ln>
        </p:spPr>
        <p:txBody>
          <a:bodyPr/>
          <a:lstStyle/>
          <a:p>
            <a:endParaRPr lang="zh-TW" altLang="en-US"/>
          </a:p>
        </p:txBody>
      </p:sp>
      <p:sp>
        <p:nvSpPr>
          <p:cNvPr id="65550" name="Line 18"/>
          <p:cNvSpPr>
            <a:spLocks noChangeShapeType="1"/>
          </p:cNvSpPr>
          <p:nvPr/>
        </p:nvSpPr>
        <p:spPr bwMode="auto">
          <a:xfrm>
            <a:off x="2627313" y="2584450"/>
            <a:ext cx="0" cy="719138"/>
          </a:xfrm>
          <a:prstGeom prst="line">
            <a:avLst/>
          </a:prstGeom>
          <a:noFill/>
          <a:ln w="76200">
            <a:solidFill>
              <a:srgbClr val="5F5F5F"/>
            </a:solidFill>
            <a:round/>
            <a:headEnd/>
            <a:tailEnd type="triangle" w="med" len="med"/>
          </a:ln>
        </p:spPr>
        <p:txBody>
          <a:bodyPr/>
          <a:lstStyle/>
          <a:p>
            <a:endParaRPr lang="zh-TW" altLang="en-US"/>
          </a:p>
        </p:txBody>
      </p:sp>
      <p:sp>
        <p:nvSpPr>
          <p:cNvPr id="65551" name="Line 19"/>
          <p:cNvSpPr>
            <a:spLocks noChangeShapeType="1"/>
          </p:cNvSpPr>
          <p:nvPr/>
        </p:nvSpPr>
        <p:spPr bwMode="auto">
          <a:xfrm>
            <a:off x="5594350" y="2671763"/>
            <a:ext cx="0" cy="684212"/>
          </a:xfrm>
          <a:prstGeom prst="line">
            <a:avLst/>
          </a:prstGeom>
          <a:noFill/>
          <a:ln w="76200">
            <a:solidFill>
              <a:srgbClr val="5F5F5F"/>
            </a:solidFill>
            <a:prstDash val="sysDot"/>
            <a:round/>
            <a:headEnd/>
            <a:tailEnd type="triangle" w="med" len="med"/>
          </a:ln>
        </p:spPr>
        <p:txBody>
          <a:bodyPr/>
          <a:lstStyle/>
          <a:p>
            <a:endParaRPr lang="zh-TW" altLang="en-US"/>
          </a:p>
        </p:txBody>
      </p:sp>
      <p:sp>
        <p:nvSpPr>
          <p:cNvPr id="65552" name="Line 20"/>
          <p:cNvSpPr>
            <a:spLocks noChangeShapeType="1"/>
          </p:cNvSpPr>
          <p:nvPr/>
        </p:nvSpPr>
        <p:spPr bwMode="auto">
          <a:xfrm>
            <a:off x="4176713" y="2598738"/>
            <a:ext cx="1474787" cy="0"/>
          </a:xfrm>
          <a:prstGeom prst="line">
            <a:avLst/>
          </a:prstGeom>
          <a:noFill/>
          <a:ln w="76200">
            <a:solidFill>
              <a:srgbClr val="5F5F5F"/>
            </a:solidFill>
            <a:prstDash val="sysDot"/>
            <a:round/>
            <a:headEnd/>
            <a:tailEnd/>
          </a:ln>
        </p:spPr>
        <p:txBody>
          <a:bodyPr/>
          <a:lstStyle/>
          <a:p>
            <a:endParaRPr lang="zh-TW" altLang="en-US"/>
          </a:p>
        </p:txBody>
      </p:sp>
      <p:sp>
        <p:nvSpPr>
          <p:cNvPr id="65553" name="AutoShape 14"/>
          <p:cNvSpPr>
            <a:spLocks noChangeArrowheads="1"/>
          </p:cNvSpPr>
          <p:nvPr/>
        </p:nvSpPr>
        <p:spPr bwMode="auto">
          <a:xfrm>
            <a:off x="4572000" y="4327525"/>
            <a:ext cx="2736850" cy="1622425"/>
          </a:xfrm>
          <a:prstGeom prst="roundRect">
            <a:avLst>
              <a:gd name="adj" fmla="val 16667"/>
            </a:avLst>
          </a:prstGeom>
          <a:solidFill>
            <a:srgbClr val="FFCC99">
              <a:alpha val="29019"/>
            </a:srgbClr>
          </a:solidFill>
          <a:ln w="9525" algn="ctr">
            <a:solidFill>
              <a:srgbClr val="5F5F5F"/>
            </a:solidFill>
            <a:prstDash val="dash"/>
            <a:round/>
            <a:headEnd/>
            <a:tailEnd/>
          </a:ln>
        </p:spPr>
        <p:txBody>
          <a:bodyPr lIns="54000" rIns="54000" anchor="ctr"/>
          <a:lstStyle/>
          <a:p>
            <a:r>
              <a:rPr lang="zh-TW" altLang="en-US" sz="2400">
                <a:latin typeface="新細明體" charset="-120"/>
                <a:sym typeface="Webdings" pitchFamily="18" charset="2"/>
              </a:rPr>
              <a:t>填具失能年金加發眷屬補助申請書及給付收據</a:t>
            </a:r>
            <a:r>
              <a:rPr lang="zh-TW" altLang="en-US" sz="2400">
                <a:solidFill>
                  <a:srgbClr val="FF0000"/>
                </a:solidFill>
                <a:latin typeface="新細明體" charset="-120"/>
                <a:sym typeface="Webdings" pitchFamily="18" charset="2"/>
              </a:rPr>
              <a:t>，並檢具相關書據證件</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5"/>
          <p:cNvSpPr>
            <a:spLocks noGrp="1"/>
          </p:cNvSpPr>
          <p:nvPr>
            <p:ph type="sldNum" sz="quarter" idx="12"/>
          </p:nvPr>
        </p:nvSpPr>
        <p:spPr>
          <a:xfrm>
            <a:off x="6588125" y="6381750"/>
            <a:ext cx="2133600" cy="476250"/>
          </a:xfrm>
          <a:noFill/>
        </p:spPr>
        <p:txBody>
          <a:bodyPr/>
          <a:lstStyle/>
          <a:p>
            <a:fld id="{D5E695BC-D387-4E72-8B6E-B95CF9D6AD45}" type="slidenum">
              <a:rPr lang="en-US" altLang="zh-TW" smtClean="0"/>
              <a:pPr/>
              <a:t>59</a:t>
            </a:fld>
            <a:endParaRPr lang="en-US" altLang="zh-TW" smtClean="0"/>
          </a:p>
        </p:txBody>
      </p:sp>
      <p:sp>
        <p:nvSpPr>
          <p:cNvPr id="66563" name="AutoShape 2"/>
          <p:cNvSpPr>
            <a:spLocks noChangeArrowheads="1"/>
          </p:cNvSpPr>
          <p:nvPr/>
        </p:nvSpPr>
        <p:spPr bwMode="auto">
          <a:xfrm>
            <a:off x="4013200" y="2724150"/>
            <a:ext cx="1817688" cy="720725"/>
          </a:xfrm>
          <a:prstGeom prst="roundRect">
            <a:avLst>
              <a:gd name="adj" fmla="val 16667"/>
            </a:avLst>
          </a:prstGeom>
          <a:solidFill>
            <a:srgbClr val="CCFFCC"/>
          </a:solidFill>
          <a:ln w="19050">
            <a:solidFill>
              <a:schemeClr val="tx1"/>
            </a:solidFill>
            <a:prstDash val="dash"/>
            <a:round/>
            <a:headEnd/>
            <a:tailEnd/>
          </a:ln>
        </p:spPr>
        <p:txBody>
          <a:bodyPr wrap="none" anchor="ctr"/>
          <a:lstStyle/>
          <a:p>
            <a:pPr marL="533400" indent="-533400">
              <a:lnSpc>
                <a:spcPct val="110000"/>
              </a:lnSpc>
            </a:pPr>
            <a:r>
              <a:rPr lang="zh-TW" altLang="en-US" sz="2400">
                <a:latin typeface="新細明體" charset="-120"/>
              </a:rPr>
              <a:t>老年一次金</a:t>
            </a:r>
          </a:p>
        </p:txBody>
      </p:sp>
      <p:sp>
        <p:nvSpPr>
          <p:cNvPr id="66564" name="AutoShape 3"/>
          <p:cNvSpPr>
            <a:spLocks noChangeArrowheads="1"/>
          </p:cNvSpPr>
          <p:nvPr/>
        </p:nvSpPr>
        <p:spPr bwMode="auto">
          <a:xfrm>
            <a:off x="3995738" y="1773238"/>
            <a:ext cx="1728787" cy="719137"/>
          </a:xfrm>
          <a:prstGeom prst="roundRect">
            <a:avLst>
              <a:gd name="adj" fmla="val 16667"/>
            </a:avLst>
          </a:prstGeom>
          <a:solidFill>
            <a:srgbClr val="FFFF99"/>
          </a:solidFill>
          <a:ln w="19050">
            <a:solidFill>
              <a:schemeClr val="tx1"/>
            </a:solidFill>
            <a:prstDash val="dash"/>
            <a:round/>
            <a:headEnd/>
            <a:tailEnd/>
          </a:ln>
        </p:spPr>
        <p:txBody>
          <a:bodyPr wrap="none" anchor="ctr"/>
          <a:lstStyle/>
          <a:p>
            <a:pPr marL="533400" indent="-533400" algn="ctr">
              <a:lnSpc>
                <a:spcPct val="110000"/>
              </a:lnSpc>
            </a:pPr>
            <a:endParaRPr lang="en-US" altLang="zh-TW" sz="2200">
              <a:latin typeface="標楷體" pitchFamily="65" charset="-120"/>
              <a:ea typeface="標楷體" pitchFamily="65" charset="-120"/>
            </a:endParaRPr>
          </a:p>
          <a:p>
            <a:pPr marL="533400" indent="-533400" algn="ctr">
              <a:lnSpc>
                <a:spcPct val="110000"/>
              </a:lnSpc>
            </a:pPr>
            <a:r>
              <a:rPr lang="zh-TW" altLang="en-US" sz="2400">
                <a:latin typeface="新細明體" charset="-120"/>
              </a:rPr>
              <a:t>老年年金</a:t>
            </a:r>
          </a:p>
          <a:p>
            <a:pPr marL="533400" indent="-533400" algn="ctr">
              <a:lnSpc>
                <a:spcPct val="110000"/>
              </a:lnSpc>
            </a:pPr>
            <a:endParaRPr lang="en-US" altLang="zh-TW" sz="2200">
              <a:latin typeface="標楷體" pitchFamily="65" charset="-120"/>
              <a:ea typeface="標楷體" pitchFamily="65" charset="-120"/>
            </a:endParaRPr>
          </a:p>
        </p:txBody>
      </p:sp>
      <p:sp>
        <p:nvSpPr>
          <p:cNvPr id="66565" name="Text Box 4"/>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66566" name="Group 5"/>
          <p:cNvGrpSpPr>
            <a:grpSpLocks/>
          </p:cNvGrpSpPr>
          <p:nvPr/>
        </p:nvGrpSpPr>
        <p:grpSpPr bwMode="auto">
          <a:xfrm>
            <a:off x="0" y="0"/>
            <a:ext cx="9144000" cy="765175"/>
            <a:chOff x="0" y="0"/>
            <a:chExt cx="5760" cy="482"/>
          </a:xfrm>
        </p:grpSpPr>
        <p:grpSp>
          <p:nvGrpSpPr>
            <p:cNvPr id="66576" name="Group 6"/>
            <p:cNvGrpSpPr>
              <a:grpSpLocks/>
            </p:cNvGrpSpPr>
            <p:nvPr/>
          </p:nvGrpSpPr>
          <p:grpSpPr bwMode="auto">
            <a:xfrm>
              <a:off x="0" y="0"/>
              <a:ext cx="5760" cy="482"/>
              <a:chOff x="0" y="0"/>
              <a:chExt cx="5760" cy="482"/>
            </a:xfrm>
          </p:grpSpPr>
          <p:sp>
            <p:nvSpPr>
              <p:cNvPr id="66578"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6579"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6577"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6567" name="Rectangle 10"/>
          <p:cNvSpPr>
            <a:spLocks noChangeArrowheads="1"/>
          </p:cNvSpPr>
          <p:nvPr/>
        </p:nvSpPr>
        <p:spPr bwMode="auto">
          <a:xfrm>
            <a:off x="179388" y="1412875"/>
            <a:ext cx="2447925" cy="647700"/>
          </a:xfrm>
          <a:prstGeom prst="rect">
            <a:avLst/>
          </a:prstGeom>
          <a:noFill/>
          <a:ln w="9525">
            <a:noFill/>
            <a:miter lim="800000"/>
            <a:headEnd/>
            <a:tailEnd/>
          </a:ln>
        </p:spPr>
        <p:txBody>
          <a:bodyPr anchor="ctr"/>
          <a:lstStyle/>
          <a:p>
            <a:pPr marL="274638" indent="-274638" algn="ctr">
              <a:lnSpc>
                <a:spcPct val="110000"/>
              </a:lnSpc>
              <a:buFont typeface="Wingdings" pitchFamily="2" charset="2"/>
              <a:buChar char="u"/>
            </a:pPr>
            <a:r>
              <a:rPr lang="zh-TW" altLang="en-US" sz="2400">
                <a:solidFill>
                  <a:srgbClr val="660066"/>
                </a:solidFill>
              </a:rPr>
              <a:t>三種請領方式</a:t>
            </a:r>
          </a:p>
        </p:txBody>
      </p:sp>
      <p:sp>
        <p:nvSpPr>
          <p:cNvPr id="66568" name="Line 11"/>
          <p:cNvSpPr>
            <a:spLocks noChangeShapeType="1"/>
          </p:cNvSpPr>
          <p:nvPr/>
        </p:nvSpPr>
        <p:spPr bwMode="auto">
          <a:xfrm>
            <a:off x="2620963" y="2109788"/>
            <a:ext cx="6350" cy="1966912"/>
          </a:xfrm>
          <a:prstGeom prst="line">
            <a:avLst/>
          </a:prstGeom>
          <a:noFill/>
          <a:ln w="50800">
            <a:solidFill>
              <a:srgbClr val="5F5F5F"/>
            </a:solidFill>
            <a:round/>
            <a:headEnd/>
            <a:tailEnd/>
          </a:ln>
        </p:spPr>
        <p:txBody>
          <a:bodyPr/>
          <a:lstStyle/>
          <a:p>
            <a:endParaRPr lang="zh-TW" altLang="en-US"/>
          </a:p>
        </p:txBody>
      </p:sp>
      <p:sp>
        <p:nvSpPr>
          <p:cNvPr id="66569" name="Line 12"/>
          <p:cNvSpPr>
            <a:spLocks noChangeShapeType="1"/>
          </p:cNvSpPr>
          <p:nvPr/>
        </p:nvSpPr>
        <p:spPr bwMode="auto">
          <a:xfrm flipV="1">
            <a:off x="2613025" y="4040188"/>
            <a:ext cx="1374775" cy="9525"/>
          </a:xfrm>
          <a:prstGeom prst="line">
            <a:avLst/>
          </a:prstGeom>
          <a:noFill/>
          <a:ln w="57150">
            <a:solidFill>
              <a:srgbClr val="5F5F5F"/>
            </a:solidFill>
            <a:round/>
            <a:headEnd/>
            <a:tailEnd type="triangle" w="med" len="med"/>
          </a:ln>
        </p:spPr>
        <p:txBody>
          <a:bodyPr/>
          <a:lstStyle/>
          <a:p>
            <a:endParaRPr lang="zh-TW" altLang="en-US"/>
          </a:p>
        </p:txBody>
      </p:sp>
      <p:sp>
        <p:nvSpPr>
          <p:cNvPr id="66570" name="AutoShape 14"/>
          <p:cNvSpPr>
            <a:spLocks noChangeArrowheads="1"/>
          </p:cNvSpPr>
          <p:nvPr/>
        </p:nvSpPr>
        <p:spPr bwMode="auto">
          <a:xfrm>
            <a:off x="3995738" y="3644900"/>
            <a:ext cx="2722562" cy="788988"/>
          </a:xfrm>
          <a:prstGeom prst="roundRect">
            <a:avLst>
              <a:gd name="adj" fmla="val 16667"/>
            </a:avLst>
          </a:prstGeom>
          <a:solidFill>
            <a:srgbClr val="FFCC66"/>
          </a:solidFill>
          <a:ln w="19050">
            <a:solidFill>
              <a:schemeClr val="tx1"/>
            </a:solidFill>
            <a:prstDash val="dash"/>
            <a:round/>
            <a:headEnd/>
            <a:tailEnd/>
          </a:ln>
        </p:spPr>
        <p:txBody>
          <a:bodyPr anchor="ctr"/>
          <a:lstStyle/>
          <a:p>
            <a:pPr algn="ctr">
              <a:buFont typeface="Wingdings" pitchFamily="2" charset="2"/>
              <a:buNone/>
            </a:pPr>
            <a:r>
              <a:rPr lang="zh-TW" altLang="en-US" sz="2400">
                <a:latin typeface="新細明體" charset="-120"/>
              </a:rPr>
              <a:t>一次請領老年給付 </a:t>
            </a:r>
          </a:p>
        </p:txBody>
      </p:sp>
      <p:sp>
        <p:nvSpPr>
          <p:cNvPr id="66571" name="Line 15"/>
          <p:cNvSpPr>
            <a:spLocks noChangeShapeType="1"/>
          </p:cNvSpPr>
          <p:nvPr/>
        </p:nvSpPr>
        <p:spPr bwMode="auto">
          <a:xfrm>
            <a:off x="2046288" y="3065463"/>
            <a:ext cx="1949450" cy="3175"/>
          </a:xfrm>
          <a:prstGeom prst="line">
            <a:avLst/>
          </a:prstGeom>
          <a:noFill/>
          <a:ln w="57150">
            <a:solidFill>
              <a:srgbClr val="5F5F5F"/>
            </a:solidFill>
            <a:round/>
            <a:headEnd/>
            <a:tailEnd type="triangle" w="med" len="med"/>
          </a:ln>
        </p:spPr>
        <p:txBody>
          <a:bodyPr/>
          <a:lstStyle/>
          <a:p>
            <a:endParaRPr lang="zh-TW" altLang="en-US"/>
          </a:p>
        </p:txBody>
      </p:sp>
      <p:sp>
        <p:nvSpPr>
          <p:cNvPr id="66572" name="Line 17"/>
          <p:cNvSpPr>
            <a:spLocks noChangeShapeType="1"/>
          </p:cNvSpPr>
          <p:nvPr/>
        </p:nvSpPr>
        <p:spPr bwMode="auto">
          <a:xfrm>
            <a:off x="2609850" y="2124075"/>
            <a:ext cx="1385888" cy="9525"/>
          </a:xfrm>
          <a:prstGeom prst="line">
            <a:avLst/>
          </a:prstGeom>
          <a:noFill/>
          <a:ln w="57150">
            <a:solidFill>
              <a:srgbClr val="5F5F5F"/>
            </a:solidFill>
            <a:round/>
            <a:headEnd/>
            <a:tailEnd type="triangle" w="med" len="med"/>
          </a:ln>
        </p:spPr>
        <p:txBody>
          <a:bodyPr/>
          <a:lstStyle/>
          <a:p>
            <a:endParaRPr lang="zh-TW" altLang="en-US"/>
          </a:p>
        </p:txBody>
      </p:sp>
      <p:sp>
        <p:nvSpPr>
          <p:cNvPr id="66573" name="Text Box 18"/>
          <p:cNvSpPr txBox="1">
            <a:spLocks noChangeArrowheads="1"/>
          </p:cNvSpPr>
          <p:nvPr/>
        </p:nvSpPr>
        <p:spPr bwMode="auto">
          <a:xfrm>
            <a:off x="611188" y="4581525"/>
            <a:ext cx="7777162" cy="1570038"/>
          </a:xfrm>
          <a:prstGeom prst="rect">
            <a:avLst/>
          </a:prstGeom>
          <a:noFill/>
          <a:ln w="9525" algn="ctr">
            <a:noFill/>
            <a:miter lim="800000"/>
            <a:headEnd/>
            <a:tailEnd/>
          </a:ln>
        </p:spPr>
        <p:txBody>
          <a:bodyPr>
            <a:spAutoFit/>
          </a:bodyPr>
          <a:lstStyle/>
          <a:p>
            <a:pPr marL="261938" indent="-261938"/>
            <a:r>
              <a:rPr lang="en-US" altLang="zh-TW" sz="2000">
                <a:solidFill>
                  <a:srgbClr val="990033"/>
                </a:solidFill>
                <a:latin typeface="標楷體" pitchFamily="65" charset="-120"/>
                <a:ea typeface="標楷體" pitchFamily="65" charset="-120"/>
              </a:rPr>
              <a:t>★</a:t>
            </a:r>
            <a:r>
              <a:rPr kumimoji="0" lang="zh-TW" altLang="en-US" sz="2000">
                <a:solidFill>
                  <a:srgbClr val="000000"/>
                </a:solidFill>
              </a:rPr>
              <a:t>勞保年金施行前有年資，之後符合規定者，始得選擇</a:t>
            </a:r>
            <a:r>
              <a:rPr kumimoji="0" lang="zh-TW" altLang="en-US" sz="2000">
                <a:solidFill>
                  <a:srgbClr val="000000"/>
                </a:solidFill>
                <a:latin typeface="新細明體" charset="-120"/>
              </a:rPr>
              <a:t>「</a:t>
            </a:r>
            <a:r>
              <a:rPr kumimoji="0" lang="zh-TW" altLang="en-US" sz="2000">
                <a:solidFill>
                  <a:srgbClr val="000000"/>
                </a:solidFill>
              </a:rPr>
              <a:t>一次請領老年給付」。</a:t>
            </a:r>
            <a:endParaRPr kumimoji="0" lang="en-US" altLang="zh-TW" sz="2000">
              <a:solidFill>
                <a:srgbClr val="000000"/>
              </a:solidFill>
            </a:endParaRPr>
          </a:p>
          <a:p>
            <a:pPr marL="261938" indent="-261938"/>
            <a:r>
              <a:rPr lang="en-US" altLang="zh-TW" sz="2000">
                <a:solidFill>
                  <a:srgbClr val="990033"/>
                </a:solidFill>
                <a:latin typeface="標楷體" pitchFamily="65" charset="-120"/>
                <a:ea typeface="標楷體" pitchFamily="65" charset="-120"/>
              </a:rPr>
              <a:t>★</a:t>
            </a:r>
            <a:r>
              <a:rPr kumimoji="0" lang="zh-TW" altLang="en-US" sz="2000">
                <a:latin typeface="新細明體" charset="-120"/>
              </a:rPr>
              <a:t>申請老年給付不需檢附國民身分證影本，惟未於國內設有戶籍者，須檢附經我國駐外單位驗證之身分或居住相關證明文件。</a:t>
            </a:r>
            <a:endParaRPr lang="zh-TW" altLang="en-US" sz="2000">
              <a:solidFill>
                <a:srgbClr val="9900CC"/>
              </a:solidFill>
              <a:latin typeface="新細明體" charset="-120"/>
            </a:endParaRPr>
          </a:p>
        </p:txBody>
      </p:sp>
      <p:sp>
        <p:nvSpPr>
          <p:cNvPr id="66574" name="Rectangle 9"/>
          <p:cNvSpPr>
            <a:spLocks noChangeArrowheads="1"/>
          </p:cNvSpPr>
          <p:nvPr/>
        </p:nvSpPr>
        <p:spPr bwMode="auto">
          <a:xfrm>
            <a:off x="539750" y="2708275"/>
            <a:ext cx="1514475" cy="708025"/>
          </a:xfrm>
          <a:prstGeom prst="rect">
            <a:avLst/>
          </a:prstGeom>
          <a:solidFill>
            <a:srgbClr val="800080"/>
          </a:solidFill>
          <a:ln w="28575">
            <a:solidFill>
              <a:schemeClr val="bg2"/>
            </a:solidFill>
            <a:miter lim="800000"/>
            <a:headEnd/>
            <a:tailEnd/>
          </a:ln>
        </p:spPr>
        <p:txBody>
          <a:bodyPr wrap="none" anchor="ctr"/>
          <a:lstStyle/>
          <a:p>
            <a:pPr marL="261938" indent="-261938" algn="ctr">
              <a:spcBef>
                <a:spcPct val="50000"/>
              </a:spcBef>
            </a:pPr>
            <a:r>
              <a:rPr kumimoji="0" lang="zh-TW" altLang="en-US" sz="2600">
                <a:solidFill>
                  <a:schemeClr val="bg1"/>
                </a:solidFill>
                <a:latin typeface="新細明體" charset="-120"/>
              </a:rPr>
              <a:t>請領方式</a:t>
            </a:r>
          </a:p>
        </p:txBody>
      </p:sp>
      <p:sp>
        <p:nvSpPr>
          <p:cNvPr id="66575" name="AutoShape 51"/>
          <p:cNvSpPr>
            <a:spLocks noChangeArrowheads="1"/>
          </p:cNvSpPr>
          <p:nvPr/>
        </p:nvSpPr>
        <p:spPr bwMode="auto">
          <a:xfrm>
            <a:off x="6732588" y="3716338"/>
            <a:ext cx="1727200" cy="658812"/>
          </a:xfrm>
          <a:prstGeom prst="roundRect">
            <a:avLst>
              <a:gd name="adj" fmla="val 16667"/>
            </a:avLst>
          </a:prstGeom>
          <a:noFill/>
          <a:ln w="19050">
            <a:noFill/>
            <a:prstDash val="dash"/>
            <a:round/>
            <a:headEnd/>
            <a:tailEnd/>
          </a:ln>
        </p:spPr>
        <p:txBody>
          <a:bodyPr anchor="ctr"/>
          <a:lstStyle/>
          <a:p>
            <a:pPr algn="ctr"/>
            <a:r>
              <a:rPr kumimoji="0" lang="en-US" altLang="zh-TW" sz="1700">
                <a:solidFill>
                  <a:srgbClr val="990033"/>
                </a:solidFill>
                <a:latin typeface="新細明體" charset="-120"/>
              </a:rPr>
              <a:t>(98.1.1</a:t>
            </a:r>
            <a:r>
              <a:rPr kumimoji="0" lang="zh-TW" altLang="en-US" sz="1700">
                <a:solidFill>
                  <a:srgbClr val="990033"/>
                </a:solidFill>
                <a:latin typeface="新細明體" charset="-120"/>
              </a:rPr>
              <a:t>前有年資</a:t>
            </a:r>
            <a:r>
              <a:rPr kumimoji="0" lang="en-US" altLang="zh-TW" sz="1700">
                <a:solidFill>
                  <a:srgbClr val="990033"/>
                </a:solidFill>
                <a:latin typeface="新細明體" charset="-120"/>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12"/>
          </p:nvPr>
        </p:nvSpPr>
        <p:spPr>
          <a:noFill/>
        </p:spPr>
        <p:txBody>
          <a:bodyPr/>
          <a:lstStyle/>
          <a:p>
            <a:fld id="{EE230C2B-2643-47D0-B702-A19E1F447A96}" type="slidenum">
              <a:rPr lang="en-US" altLang="zh-TW" smtClean="0"/>
              <a:pPr/>
              <a:t>6</a:t>
            </a:fld>
            <a:endParaRPr lang="en-US" altLang="zh-TW" smtClean="0"/>
          </a:p>
        </p:txBody>
      </p:sp>
      <p:sp>
        <p:nvSpPr>
          <p:cNvPr id="329730" name="Rectangle 2"/>
          <p:cNvSpPr>
            <a:spLocks noChangeArrowheads="1"/>
          </p:cNvSpPr>
          <p:nvPr/>
        </p:nvSpPr>
        <p:spPr bwMode="auto">
          <a:xfrm>
            <a:off x="0" y="0"/>
            <a:ext cx="9144000" cy="571500"/>
          </a:xfrm>
          <a:prstGeom prst="rect">
            <a:avLst/>
          </a:prstGeom>
          <a:gradFill rotWithShape="0">
            <a:gsLst>
              <a:gs pos="0">
                <a:srgbClr val="990000"/>
              </a:gs>
              <a:gs pos="100000">
                <a:srgbClr val="990000">
                  <a:gamma/>
                  <a:tint val="42353"/>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加、退保申報</a:t>
            </a:r>
          </a:p>
        </p:txBody>
      </p:sp>
      <p:sp>
        <p:nvSpPr>
          <p:cNvPr id="329731" name="AutoShape 3"/>
          <p:cNvSpPr>
            <a:spLocks noChangeArrowheads="1"/>
          </p:cNvSpPr>
          <p:nvPr/>
        </p:nvSpPr>
        <p:spPr bwMode="auto">
          <a:xfrm>
            <a:off x="684213" y="1127125"/>
            <a:ext cx="7781925" cy="4333875"/>
          </a:xfrm>
          <a:prstGeom prst="foldedCorner">
            <a:avLst>
              <a:gd name="adj" fmla="val 12509"/>
            </a:avLst>
          </a:prstGeom>
          <a:solidFill>
            <a:srgbClr val="FFC1E0"/>
          </a:solidFill>
          <a:ln w="9525">
            <a:solidFill>
              <a:srgbClr val="000000"/>
            </a:solidFill>
            <a:round/>
            <a:headEnd/>
            <a:tailEnd/>
          </a:ln>
          <a:effectLst/>
        </p:spPr>
        <p:txBody>
          <a:bodyPr lIns="738000" rIns="234000" anchor="ctr">
            <a:spAutoFit/>
          </a:bodyPr>
          <a:lstStyle/>
          <a:p>
            <a:pPr>
              <a:defRPr/>
            </a:pPr>
            <a:endParaRPr lang="en-US" altLang="zh-TW" dirty="0">
              <a:solidFill>
                <a:srgbClr val="FF0066"/>
              </a:solidFill>
              <a:latin typeface="標楷體" pitchFamily="65" charset="-120"/>
              <a:ea typeface="標楷體" pitchFamily="65" charset="-120"/>
            </a:endParaRPr>
          </a:p>
          <a:p>
            <a:pPr>
              <a:defRPr/>
            </a:pPr>
            <a:r>
              <a:rPr lang="zh-TW" altLang="en-US" sz="2800" dirty="0">
                <a:solidFill>
                  <a:srgbClr val="FF0066"/>
                </a:solidFill>
                <a:latin typeface="標楷體" pitchFamily="65" charset="-120"/>
                <a:ea typeface="標楷體" pitchFamily="65" charset="-120"/>
              </a:rPr>
              <a:t>到職當日</a:t>
            </a:r>
            <a:r>
              <a:rPr lang="zh-TW" altLang="en-US" sz="2800" dirty="0">
                <a:latin typeface="標楷體" pitchFamily="65" charset="-120"/>
                <a:ea typeface="標楷體" pitchFamily="65" charset="-120"/>
              </a:rPr>
              <a:t>應填送加保表申報加保，                          </a:t>
            </a:r>
          </a:p>
          <a:p>
            <a:pPr>
              <a:defRPr/>
            </a:pPr>
            <a:r>
              <a:rPr lang="zh-TW" altLang="en-US" sz="2800" dirty="0">
                <a:latin typeface="標楷體" pitchFamily="65" charset="-120"/>
                <a:ea typeface="標楷體" pitchFamily="65" charset="-120"/>
              </a:rPr>
              <a:t>        保險效力自</a:t>
            </a:r>
            <a:r>
              <a:rPr lang="zh-TW" altLang="en-US" sz="2800" dirty="0">
                <a:solidFill>
                  <a:srgbClr val="FF0066"/>
                </a:solidFill>
                <a:latin typeface="標楷體" pitchFamily="65" charset="-120"/>
                <a:ea typeface="標楷體" pitchFamily="65" charset="-120"/>
              </a:rPr>
              <a:t>申報當日</a:t>
            </a:r>
            <a:r>
              <a:rPr lang="zh-TW" altLang="en-US" sz="2800" dirty="0">
                <a:latin typeface="標楷體" pitchFamily="65" charset="-120"/>
                <a:ea typeface="標楷體" pitchFamily="65" charset="-120"/>
              </a:rPr>
              <a:t>起算</a:t>
            </a:r>
            <a:r>
              <a:rPr lang="en-US" altLang="zh-TW" sz="2800" dirty="0">
                <a:latin typeface="標楷體" pitchFamily="65" charset="-120"/>
                <a:ea typeface="標楷體" pitchFamily="65" charset="-120"/>
              </a:rPr>
              <a:t>;             </a:t>
            </a:r>
            <a:r>
              <a:rPr lang="zh-TW" altLang="en-US" sz="2800" dirty="0">
                <a:solidFill>
                  <a:schemeClr val="accent2"/>
                </a:solidFill>
                <a:latin typeface="標楷體" pitchFamily="65" charset="-120"/>
                <a:ea typeface="標楷體" pitchFamily="65" charset="-120"/>
              </a:rPr>
              <a:t>未於到職當日申報加保者</a:t>
            </a:r>
            <a:r>
              <a:rPr lang="zh-TW" altLang="en-US" sz="2800" dirty="0">
                <a:latin typeface="標楷體" pitchFamily="65" charset="-120"/>
                <a:ea typeface="標楷體" pitchFamily="65" charset="-120"/>
              </a:rPr>
              <a:t>，</a:t>
            </a:r>
          </a:p>
          <a:p>
            <a:pPr algn="ctr">
              <a:defRPr/>
            </a:pPr>
            <a:r>
              <a:rPr lang="zh-TW" altLang="en-US" sz="2800" dirty="0">
                <a:latin typeface="標楷體" pitchFamily="65" charset="-120"/>
                <a:ea typeface="標楷體" pitchFamily="65" charset="-120"/>
              </a:rPr>
              <a:t>  </a:t>
            </a:r>
            <a:r>
              <a:rPr lang="zh-TW" altLang="en-US" sz="2800" dirty="0">
                <a:solidFill>
                  <a:schemeClr val="accent2"/>
                </a:solidFill>
                <a:latin typeface="標楷體" pitchFamily="65" charset="-120"/>
                <a:ea typeface="標楷體" pitchFamily="65" charset="-120"/>
              </a:rPr>
              <a:t>保險效力自</a:t>
            </a:r>
            <a:r>
              <a:rPr lang="zh-TW" altLang="en-US" sz="2800" dirty="0">
                <a:solidFill>
                  <a:srgbClr val="FF0066"/>
                </a:solidFill>
                <a:latin typeface="標楷體" pitchFamily="65" charset="-120"/>
                <a:ea typeface="標楷體" pitchFamily="65" charset="-120"/>
              </a:rPr>
              <a:t>申報加保之翌日</a:t>
            </a:r>
            <a:r>
              <a:rPr lang="zh-TW" altLang="en-US" sz="2800" dirty="0">
                <a:solidFill>
                  <a:schemeClr val="accent2"/>
                </a:solidFill>
                <a:latin typeface="標楷體" pitchFamily="65" charset="-120"/>
                <a:ea typeface="標楷體" pitchFamily="65" charset="-120"/>
              </a:rPr>
              <a:t>起算。</a:t>
            </a:r>
            <a:endParaRPr lang="zh-TW" altLang="en-US" sz="2800" dirty="0">
              <a:effectLst>
                <a:outerShdw blurRad="38100" dist="38100" dir="2700000" algn="tl">
                  <a:srgbClr val="FFFFFF"/>
                </a:outerShdw>
              </a:effectLst>
              <a:latin typeface="標楷體" pitchFamily="65" charset="-120"/>
              <a:ea typeface="標楷體" pitchFamily="65" charset="-120"/>
            </a:endParaRPr>
          </a:p>
          <a:p>
            <a:pPr>
              <a:defRPr/>
            </a:pPr>
            <a:r>
              <a:rPr lang="zh-TW" altLang="en-US" sz="2800" dirty="0">
                <a:solidFill>
                  <a:schemeClr val="accent2"/>
                </a:solidFill>
                <a:latin typeface="標楷體" pitchFamily="65" charset="-120"/>
                <a:ea typeface="標楷體" pitchFamily="65" charset="-120"/>
              </a:rPr>
              <a:t>離職當日</a:t>
            </a:r>
            <a:r>
              <a:rPr lang="en-US" altLang="zh-TW" sz="2800" dirty="0">
                <a:solidFill>
                  <a:schemeClr val="accent2"/>
                </a:solidFill>
                <a:latin typeface="標楷體" pitchFamily="65" charset="-120"/>
                <a:ea typeface="標楷體" pitchFamily="65" charset="-120"/>
              </a:rPr>
              <a:t>(</a:t>
            </a:r>
            <a:r>
              <a:rPr lang="zh-TW" altLang="en-US" sz="2800" dirty="0">
                <a:solidFill>
                  <a:srgbClr val="CC0099"/>
                </a:solidFill>
                <a:latin typeface="標楷體" pitchFamily="65" charset="-120"/>
                <a:ea typeface="標楷體" pitchFamily="65" charset="-120"/>
              </a:rPr>
              <a:t>指在職最後一日</a:t>
            </a:r>
            <a:r>
              <a:rPr lang="en-US" altLang="zh-TW" sz="2800" dirty="0">
                <a:solidFill>
                  <a:schemeClr val="accent2"/>
                </a:solidFill>
                <a:latin typeface="標楷體" pitchFamily="65" charset="-120"/>
                <a:ea typeface="標楷體" pitchFamily="65" charset="-120"/>
              </a:rPr>
              <a:t>)</a:t>
            </a:r>
            <a:r>
              <a:rPr lang="zh-TW" altLang="en-US" sz="2800" dirty="0">
                <a:solidFill>
                  <a:schemeClr val="accent2"/>
                </a:solidFill>
                <a:latin typeface="標楷體" pitchFamily="65" charset="-120"/>
                <a:ea typeface="標楷體" pitchFamily="65" charset="-120"/>
              </a:rPr>
              <a:t>應申報退保</a:t>
            </a:r>
            <a:r>
              <a:rPr lang="zh-TW" altLang="en-US" sz="2800" dirty="0">
                <a:effectLst>
                  <a:outerShdw blurRad="38100" dist="38100" dir="2700000" algn="tl">
                    <a:srgbClr val="FFFFFF"/>
                  </a:outerShdw>
                </a:effectLst>
                <a:latin typeface="標楷體" pitchFamily="65" charset="-120"/>
                <a:ea typeface="標楷體" pitchFamily="65" charset="-120"/>
              </a:rPr>
              <a:t>。</a:t>
            </a:r>
            <a:endParaRPr lang="zh-TW" altLang="en-US" sz="2800" dirty="0">
              <a:solidFill>
                <a:srgbClr val="000000"/>
              </a:solidFill>
              <a:effectLst>
                <a:outerShdw blurRad="38100" dist="38100" dir="2700000" algn="tl">
                  <a:srgbClr val="FFFFFF"/>
                </a:outerShdw>
              </a:effectLst>
              <a:latin typeface="標楷體" pitchFamily="65" charset="-120"/>
              <a:ea typeface="標楷體" pitchFamily="65" charset="-120"/>
            </a:endParaRPr>
          </a:p>
          <a:p>
            <a:pPr>
              <a:defRPr/>
            </a:pPr>
            <a:endParaRPr lang="en-US" altLang="zh-TW" sz="2800" dirty="0">
              <a:solidFill>
                <a:schemeClr val="accent2"/>
              </a:solidFill>
              <a:latin typeface="標楷體" pitchFamily="65" charset="-120"/>
              <a:ea typeface="標楷體" pitchFamily="65" charset="-120"/>
            </a:endParaRPr>
          </a:p>
          <a:p>
            <a:pPr>
              <a:defRPr/>
            </a:pPr>
            <a:r>
              <a:rPr lang="zh-TW" altLang="en-US" sz="2800" dirty="0">
                <a:solidFill>
                  <a:schemeClr val="accent2"/>
                </a:solidFill>
                <a:latin typeface="標楷體" pitchFamily="65" charset="-120"/>
                <a:ea typeface="標楷體" pitchFamily="65" charset="-120"/>
              </a:rPr>
              <a:t>申報資料如有疏漏遭退件者，應於文到之  </a:t>
            </a:r>
          </a:p>
          <a:p>
            <a:pPr algn="ctr">
              <a:defRPr/>
            </a:pPr>
            <a:r>
              <a:rPr lang="zh-TW" altLang="en-US" sz="2800" dirty="0">
                <a:solidFill>
                  <a:schemeClr val="accent2"/>
                </a:solidFill>
                <a:latin typeface="標楷體" pitchFamily="65" charset="-120"/>
                <a:ea typeface="標楷體" pitchFamily="65" charset="-120"/>
              </a:rPr>
              <a:t>   翌日起</a:t>
            </a:r>
            <a:r>
              <a:rPr lang="en-US" altLang="zh-TW" sz="2800" dirty="0">
                <a:solidFill>
                  <a:srgbClr val="CC0099"/>
                </a:solidFill>
                <a:latin typeface="標楷體" pitchFamily="65" charset="-120"/>
                <a:ea typeface="標楷體" pitchFamily="65" charset="-120"/>
              </a:rPr>
              <a:t>10</a:t>
            </a:r>
            <a:r>
              <a:rPr lang="zh-TW" altLang="en-US" sz="2800" dirty="0">
                <a:solidFill>
                  <a:srgbClr val="CC0099"/>
                </a:solidFill>
                <a:latin typeface="標楷體" pitchFamily="65" charset="-120"/>
                <a:ea typeface="標楷體" pitchFamily="65" charset="-120"/>
              </a:rPr>
              <a:t>日內補正</a:t>
            </a:r>
            <a:endParaRPr lang="zh-TW" altLang="en-US" sz="2800" dirty="0">
              <a:effectLst>
                <a:outerShdw blurRad="38100" dist="38100" dir="2700000" algn="tl">
                  <a:srgbClr val="FFFFFF"/>
                </a:outerShdw>
              </a:effectLst>
              <a:latin typeface="標楷體" pitchFamily="65" charset="-120"/>
              <a:ea typeface="標楷體" pitchFamily="65" charset="-120"/>
            </a:endParaRPr>
          </a:p>
        </p:txBody>
      </p:sp>
      <p:sp>
        <p:nvSpPr>
          <p:cNvPr id="329732" name="AutoShape 4"/>
          <p:cNvSpPr>
            <a:spLocks noChangeArrowheads="1"/>
          </p:cNvSpPr>
          <p:nvPr/>
        </p:nvSpPr>
        <p:spPr bwMode="auto">
          <a:xfrm>
            <a:off x="179388" y="620713"/>
            <a:ext cx="3324225" cy="647700"/>
          </a:xfrm>
          <a:prstGeom prst="homePlate">
            <a:avLst>
              <a:gd name="adj" fmla="val 128309"/>
            </a:avLst>
          </a:prstGeom>
          <a:solidFill>
            <a:srgbClr val="800000"/>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dirty="0">
                <a:solidFill>
                  <a:schemeClr val="bg1"/>
                </a:solidFill>
                <a:effectLst>
                  <a:outerShdw blurRad="38100" dist="38100" dir="2700000" algn="tl">
                    <a:srgbClr val="000000"/>
                  </a:outerShdw>
                </a:effectLst>
                <a:latin typeface="Times New Roman" pitchFamily="18" charset="0"/>
                <a:ea typeface="標楷體" pitchFamily="65" charset="-120"/>
              </a:rPr>
              <a:t>保險效力</a:t>
            </a:r>
          </a:p>
        </p:txBody>
      </p:sp>
      <p:sp>
        <p:nvSpPr>
          <p:cNvPr id="329733" name="AutoShape 5"/>
          <p:cNvSpPr>
            <a:spLocks noChangeArrowheads="1"/>
          </p:cNvSpPr>
          <p:nvPr/>
        </p:nvSpPr>
        <p:spPr bwMode="auto">
          <a:xfrm>
            <a:off x="1116013" y="1557338"/>
            <a:ext cx="204787"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29734" name="AutoShape 6"/>
          <p:cNvSpPr>
            <a:spLocks noChangeArrowheads="1"/>
          </p:cNvSpPr>
          <p:nvPr/>
        </p:nvSpPr>
        <p:spPr bwMode="auto">
          <a:xfrm>
            <a:off x="1116013" y="3284538"/>
            <a:ext cx="204787"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329735" name="AutoShape 7"/>
          <p:cNvSpPr>
            <a:spLocks noChangeArrowheads="1"/>
          </p:cNvSpPr>
          <p:nvPr/>
        </p:nvSpPr>
        <p:spPr bwMode="auto">
          <a:xfrm>
            <a:off x="1116013" y="4149725"/>
            <a:ext cx="204787"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9" name="AutoShape 5"/>
          <p:cNvSpPr>
            <a:spLocks noChangeArrowheads="1"/>
          </p:cNvSpPr>
          <p:nvPr/>
        </p:nvSpPr>
        <p:spPr bwMode="auto">
          <a:xfrm>
            <a:off x="1116013" y="2420938"/>
            <a:ext cx="204787"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p:cNvSpPr>
            <a:spLocks noGrp="1"/>
          </p:cNvSpPr>
          <p:nvPr>
            <p:ph type="sldNum" sz="quarter" idx="12"/>
          </p:nvPr>
        </p:nvSpPr>
        <p:spPr>
          <a:noFill/>
        </p:spPr>
        <p:txBody>
          <a:bodyPr/>
          <a:lstStyle/>
          <a:p>
            <a:fld id="{033ED002-0528-49D8-BF70-087E060DC430}" type="slidenum">
              <a:rPr lang="en-US" altLang="zh-TW" smtClean="0"/>
              <a:pPr/>
              <a:t>60</a:t>
            </a:fld>
            <a:endParaRPr lang="en-US" altLang="zh-TW" smtClean="0"/>
          </a:p>
        </p:txBody>
      </p:sp>
      <p:sp>
        <p:nvSpPr>
          <p:cNvPr id="67587"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9BFE752-B1C5-40E2-80BE-92BAAAC01F84}" type="slidenum">
              <a:rPr lang="en-US" altLang="zh-TW" sz="1400"/>
              <a:pPr algn="r"/>
              <a:t>60</a:t>
            </a:fld>
            <a:endParaRPr lang="en-US" altLang="zh-TW" sz="1400"/>
          </a:p>
        </p:txBody>
      </p:sp>
      <p:sp>
        <p:nvSpPr>
          <p:cNvPr id="396290" name="AutoShape 2"/>
          <p:cNvSpPr>
            <a:spLocks noChangeArrowheads="1"/>
          </p:cNvSpPr>
          <p:nvPr/>
        </p:nvSpPr>
        <p:spPr bwMode="auto">
          <a:xfrm>
            <a:off x="684213" y="1989138"/>
            <a:ext cx="7632700" cy="2592387"/>
          </a:xfrm>
          <a:prstGeom prst="roundRect">
            <a:avLst>
              <a:gd name="adj" fmla="val 16667"/>
            </a:avLst>
          </a:prstGeom>
          <a:solidFill>
            <a:srgbClr val="FFFFCC"/>
          </a:solidFill>
          <a:ln w="19050">
            <a:solidFill>
              <a:schemeClr val="tx1"/>
            </a:solidFill>
            <a:prstDash val="dash"/>
            <a:round/>
            <a:headEnd/>
            <a:tailEnd/>
          </a:ln>
          <a:effectLst/>
          <a:extLst/>
        </p:spPr>
        <p:txBody>
          <a:bodyPr anchor="ctr"/>
          <a:lstStyle/>
          <a:p>
            <a:pPr marL="361950" indent="-361950">
              <a:spcBef>
                <a:spcPct val="30000"/>
              </a:spcBef>
              <a:defRPr/>
            </a:pPr>
            <a:r>
              <a:rPr lang="en-US" altLang="zh-TW" sz="2200" dirty="0">
                <a:solidFill>
                  <a:schemeClr val="accent2"/>
                </a:solidFill>
                <a:latin typeface="新細明體" pitchFamily="18" charset="-120"/>
                <a:ea typeface="新細明體" pitchFamily="18" charset="-120"/>
              </a:rPr>
              <a:t>1</a:t>
            </a:r>
            <a:r>
              <a:rPr lang="zh-TW" altLang="en-US" sz="2200" dirty="0">
                <a:solidFill>
                  <a:schemeClr val="accent2"/>
                </a:solidFill>
                <a:latin typeface="新細明體" pitchFamily="18" charset="-120"/>
                <a:ea typeface="新細明體" pitchFamily="18" charset="-120"/>
              </a:rPr>
              <a:t>、年滿</a:t>
            </a:r>
            <a:r>
              <a:rPr lang="en-US" altLang="zh-TW" sz="2200" dirty="0">
                <a:solidFill>
                  <a:schemeClr val="accent2"/>
                </a:solidFill>
                <a:latin typeface="新細明體" pitchFamily="18" charset="-120"/>
                <a:ea typeface="新細明體" pitchFamily="18" charset="-120"/>
              </a:rPr>
              <a:t>60</a:t>
            </a:r>
            <a:r>
              <a:rPr lang="zh-TW" altLang="en-US" sz="2200" dirty="0">
                <a:solidFill>
                  <a:schemeClr val="accent2"/>
                </a:solidFill>
                <a:latin typeface="新細明體" pitchFamily="18" charset="-120"/>
                <a:ea typeface="新細明體" pitchFamily="18" charset="-120"/>
              </a:rPr>
              <a:t>歲，保險年資合計滿</a:t>
            </a:r>
            <a:r>
              <a:rPr lang="en-US" altLang="zh-TW" sz="2200" dirty="0">
                <a:solidFill>
                  <a:schemeClr val="accent2"/>
                </a:solidFill>
                <a:latin typeface="新細明體" pitchFamily="18" charset="-120"/>
                <a:ea typeface="新細明體" pitchFamily="18" charset="-120"/>
              </a:rPr>
              <a:t>15</a:t>
            </a:r>
            <a:r>
              <a:rPr lang="zh-TW" altLang="en-US" sz="2200" dirty="0">
                <a:solidFill>
                  <a:schemeClr val="accent2"/>
                </a:solidFill>
                <a:latin typeface="新細明體" pitchFamily="18" charset="-120"/>
                <a:ea typeface="新細明體" pitchFamily="18" charset="-120"/>
              </a:rPr>
              <a:t>年者</a:t>
            </a:r>
            <a:r>
              <a:rPr kumimoji="0" lang="en-US" altLang="zh-TW" sz="2200" dirty="0">
                <a:solidFill>
                  <a:srgbClr val="990000"/>
                </a:solidFill>
                <a:ea typeface="新細明體" pitchFamily="18" charset="-120"/>
              </a:rPr>
              <a:t>(</a:t>
            </a:r>
            <a:r>
              <a:rPr kumimoji="0" lang="zh-TW" altLang="en-US" sz="2200" dirty="0">
                <a:solidFill>
                  <a:srgbClr val="990000"/>
                </a:solidFill>
                <a:ea typeface="新細明體" pitchFamily="18" charset="-120"/>
              </a:rPr>
              <a:t>請領年齡自民國</a:t>
            </a:r>
            <a:r>
              <a:rPr kumimoji="0" lang="en-US" altLang="zh-TW" sz="2200" dirty="0">
                <a:solidFill>
                  <a:srgbClr val="990000"/>
                </a:solidFill>
                <a:ea typeface="新細明體" pitchFamily="18" charset="-120"/>
              </a:rPr>
              <a:t>107</a:t>
            </a:r>
            <a:r>
              <a:rPr kumimoji="0" lang="zh-TW" altLang="en-US" sz="2200" dirty="0">
                <a:solidFill>
                  <a:srgbClr val="990000"/>
                </a:solidFill>
                <a:ea typeface="新細明體" pitchFamily="18" charset="-120"/>
              </a:rPr>
              <a:t>年起逐步提高到</a:t>
            </a:r>
            <a:r>
              <a:rPr kumimoji="0" lang="en-US" altLang="zh-TW" sz="2200" dirty="0">
                <a:solidFill>
                  <a:srgbClr val="990000"/>
                </a:solidFill>
                <a:ea typeface="新細明體" pitchFamily="18" charset="-120"/>
              </a:rPr>
              <a:t>65</a:t>
            </a:r>
            <a:r>
              <a:rPr kumimoji="0" lang="zh-TW" altLang="en-US" sz="2200" dirty="0">
                <a:solidFill>
                  <a:srgbClr val="990000"/>
                </a:solidFill>
                <a:ea typeface="新細明體" pitchFamily="18" charset="-120"/>
              </a:rPr>
              <a:t>歲，而且有展延及減給規定</a:t>
            </a:r>
            <a:r>
              <a:rPr kumimoji="0" lang="en-US" altLang="zh-TW" sz="2200" dirty="0">
                <a:solidFill>
                  <a:srgbClr val="990000"/>
                </a:solidFill>
                <a:ea typeface="新細明體" pitchFamily="18" charset="-120"/>
              </a:rPr>
              <a:t>) </a:t>
            </a:r>
            <a:r>
              <a:rPr lang="zh-TW" altLang="en-US" sz="2200" dirty="0">
                <a:solidFill>
                  <a:schemeClr val="accent2"/>
                </a:solidFill>
                <a:latin typeface="新細明體" pitchFamily="18" charset="-120"/>
                <a:ea typeface="新細明體" pitchFamily="18" charset="-120"/>
              </a:rPr>
              <a:t>。</a:t>
            </a:r>
            <a:endParaRPr lang="zh-TW" altLang="en-US" sz="2200" dirty="0">
              <a:solidFill>
                <a:schemeClr val="accent2"/>
              </a:solidFill>
              <a:effectLst>
                <a:outerShdw blurRad="38100" dist="38100" dir="2700000" algn="tl">
                  <a:srgbClr val="000000"/>
                </a:outerShdw>
              </a:effectLst>
              <a:latin typeface="新細明體" pitchFamily="18" charset="-120"/>
              <a:ea typeface="新細明體" pitchFamily="18" charset="-120"/>
            </a:endParaRPr>
          </a:p>
          <a:p>
            <a:pPr marL="361950" indent="-361950">
              <a:defRPr/>
            </a:pPr>
            <a:r>
              <a:rPr lang="en-US" altLang="zh-TW" sz="2200" dirty="0">
                <a:solidFill>
                  <a:schemeClr val="accent2"/>
                </a:solidFill>
                <a:latin typeface="新細明體" pitchFamily="18" charset="-120"/>
                <a:ea typeface="新細明體" pitchFamily="18" charset="-120"/>
              </a:rPr>
              <a:t>2</a:t>
            </a:r>
            <a:r>
              <a:rPr lang="zh-TW" altLang="en-US" sz="2200" dirty="0">
                <a:solidFill>
                  <a:schemeClr val="accent2"/>
                </a:solidFill>
                <a:latin typeface="新細明體" pitchFamily="18" charset="-120"/>
                <a:ea typeface="新細明體" pitchFamily="18" charset="-120"/>
              </a:rPr>
              <a:t>、擔任具有危險、堅強體力等特殊性質之工作合計滿</a:t>
            </a:r>
            <a:r>
              <a:rPr lang="en-US" altLang="zh-TW" sz="2200" dirty="0">
                <a:solidFill>
                  <a:schemeClr val="accent2"/>
                </a:solidFill>
                <a:latin typeface="新細明體" pitchFamily="18" charset="-120"/>
                <a:ea typeface="新細明體" pitchFamily="18" charset="-120"/>
              </a:rPr>
              <a:t>15</a:t>
            </a:r>
            <a:r>
              <a:rPr lang="zh-TW" altLang="en-US" sz="2200" dirty="0">
                <a:solidFill>
                  <a:schemeClr val="accent2"/>
                </a:solidFill>
                <a:latin typeface="新細明體" pitchFamily="18" charset="-120"/>
                <a:ea typeface="新細明體" pitchFamily="18" charset="-120"/>
              </a:rPr>
              <a:t>年，年滿</a:t>
            </a:r>
            <a:r>
              <a:rPr lang="en-US" altLang="zh-TW" sz="2200" dirty="0">
                <a:solidFill>
                  <a:schemeClr val="accent2"/>
                </a:solidFill>
                <a:latin typeface="新細明體" pitchFamily="18" charset="-120"/>
                <a:ea typeface="新細明體" pitchFamily="18" charset="-120"/>
              </a:rPr>
              <a:t>55</a:t>
            </a:r>
            <a:r>
              <a:rPr lang="zh-TW" altLang="en-US" sz="2200" dirty="0">
                <a:solidFill>
                  <a:schemeClr val="accent2"/>
                </a:solidFill>
                <a:latin typeface="新細明體" pitchFamily="18" charset="-120"/>
                <a:ea typeface="新細明體" pitchFamily="18" charset="-120"/>
              </a:rPr>
              <a:t>歲，並辦理離職退保者（指從事符合異常氣壓危害預防標準規定之高壓室內作業或潛水作業者</a:t>
            </a:r>
            <a:r>
              <a:rPr lang="zh-TW" altLang="en-US" sz="2200" dirty="0">
                <a:solidFill>
                  <a:schemeClr val="accent2"/>
                </a:solidFill>
                <a:latin typeface="新細明體"/>
                <a:ea typeface="新細明體"/>
              </a:rPr>
              <a:t>，</a:t>
            </a:r>
            <a:r>
              <a:rPr kumimoji="0" lang="zh-TW" altLang="en-US" sz="2200" dirty="0">
                <a:solidFill>
                  <a:srgbClr val="990000"/>
                </a:solidFill>
                <a:ea typeface="新細明體" pitchFamily="18" charset="-120"/>
              </a:rPr>
              <a:t>不適用請領年齡逐步提高、展延及減給規定</a:t>
            </a:r>
            <a:r>
              <a:rPr lang="zh-TW" altLang="en-US" sz="2200" dirty="0">
                <a:solidFill>
                  <a:schemeClr val="accent2"/>
                </a:solidFill>
                <a:latin typeface="新細明體" pitchFamily="18" charset="-120"/>
                <a:ea typeface="新細明體" pitchFamily="18" charset="-120"/>
              </a:rPr>
              <a:t>）。</a:t>
            </a:r>
            <a:endParaRPr lang="zh-TW" altLang="en-US" sz="2200" dirty="0">
              <a:latin typeface="新細明體" pitchFamily="18" charset="-120"/>
              <a:ea typeface="新細明體" pitchFamily="18" charset="-120"/>
            </a:endParaRPr>
          </a:p>
        </p:txBody>
      </p:sp>
      <p:sp>
        <p:nvSpPr>
          <p:cNvPr id="67589" name="Rectangle 3"/>
          <p:cNvSpPr>
            <a:spLocks noChangeArrowheads="1"/>
          </p:cNvSpPr>
          <p:nvPr/>
        </p:nvSpPr>
        <p:spPr bwMode="auto">
          <a:xfrm>
            <a:off x="611188" y="1268413"/>
            <a:ext cx="1898650" cy="584200"/>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400">
                <a:solidFill>
                  <a:srgbClr val="660066"/>
                </a:solidFill>
              </a:rPr>
              <a:t>請領資格</a:t>
            </a:r>
          </a:p>
        </p:txBody>
      </p:sp>
      <p:sp>
        <p:nvSpPr>
          <p:cNvPr id="67590" name="AutoShape 4"/>
          <p:cNvSpPr>
            <a:spLocks noChangeArrowheads="1"/>
          </p:cNvSpPr>
          <p:nvPr/>
        </p:nvSpPr>
        <p:spPr bwMode="auto">
          <a:xfrm>
            <a:off x="3419475" y="1125538"/>
            <a:ext cx="1697038" cy="636587"/>
          </a:xfrm>
          <a:prstGeom prst="roundRect">
            <a:avLst>
              <a:gd name="adj" fmla="val 16667"/>
            </a:avLst>
          </a:prstGeom>
          <a:noFill/>
          <a:ln w="19050">
            <a:solidFill>
              <a:srgbClr val="5F5F5F"/>
            </a:solidFill>
            <a:round/>
            <a:headEnd/>
            <a:tailEnd/>
          </a:ln>
        </p:spPr>
        <p:txBody>
          <a:bodyPr wrap="none" anchor="ctr"/>
          <a:lstStyle/>
          <a:p>
            <a:pPr marL="533400" indent="-533400" algn="ctr">
              <a:lnSpc>
                <a:spcPct val="110000"/>
              </a:lnSpc>
            </a:pPr>
            <a:endParaRPr lang="en-US" altLang="zh-TW" sz="2400" b="1">
              <a:solidFill>
                <a:srgbClr val="000099"/>
              </a:solidFill>
              <a:latin typeface="標楷體" pitchFamily="65" charset="-120"/>
              <a:ea typeface="標楷體" pitchFamily="65" charset="-120"/>
            </a:endParaRPr>
          </a:p>
          <a:p>
            <a:pPr marL="533400" indent="-533400" algn="ctr">
              <a:lnSpc>
                <a:spcPct val="110000"/>
              </a:lnSpc>
            </a:pPr>
            <a:r>
              <a:rPr lang="zh-TW" altLang="en-US" sz="2400" b="1">
                <a:solidFill>
                  <a:srgbClr val="000099"/>
                </a:solidFill>
                <a:latin typeface="新細明體" charset="-120"/>
              </a:rPr>
              <a:t>老年年金</a:t>
            </a:r>
          </a:p>
          <a:p>
            <a:pPr marL="533400" indent="-533400" algn="ctr">
              <a:lnSpc>
                <a:spcPct val="110000"/>
              </a:lnSpc>
            </a:pPr>
            <a:endParaRPr lang="en-US" altLang="zh-TW" sz="2400" b="1">
              <a:solidFill>
                <a:srgbClr val="000099"/>
              </a:solidFill>
              <a:latin typeface="標楷體" pitchFamily="65" charset="-120"/>
              <a:ea typeface="標楷體" pitchFamily="65" charset="-120"/>
            </a:endParaRPr>
          </a:p>
        </p:txBody>
      </p:sp>
      <p:sp>
        <p:nvSpPr>
          <p:cNvPr id="67591" name="Text Box 5"/>
          <p:cNvSpPr txBox="1">
            <a:spLocks noChangeArrowheads="1"/>
          </p:cNvSpPr>
          <p:nvPr/>
        </p:nvSpPr>
        <p:spPr bwMode="auto">
          <a:xfrm>
            <a:off x="190500" y="71596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67592" name="Group 6"/>
          <p:cNvGrpSpPr>
            <a:grpSpLocks/>
          </p:cNvGrpSpPr>
          <p:nvPr/>
        </p:nvGrpSpPr>
        <p:grpSpPr bwMode="auto">
          <a:xfrm>
            <a:off x="0" y="0"/>
            <a:ext cx="9144000" cy="765175"/>
            <a:chOff x="0" y="0"/>
            <a:chExt cx="5760" cy="482"/>
          </a:xfrm>
        </p:grpSpPr>
        <p:grpSp>
          <p:nvGrpSpPr>
            <p:cNvPr id="67595" name="Group 7"/>
            <p:cNvGrpSpPr>
              <a:grpSpLocks/>
            </p:cNvGrpSpPr>
            <p:nvPr/>
          </p:nvGrpSpPr>
          <p:grpSpPr bwMode="auto">
            <a:xfrm>
              <a:off x="0" y="0"/>
              <a:ext cx="5760" cy="482"/>
              <a:chOff x="0" y="0"/>
              <a:chExt cx="5760" cy="482"/>
            </a:xfrm>
          </p:grpSpPr>
          <p:sp>
            <p:nvSpPr>
              <p:cNvPr id="67597"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7598"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7596"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396299" name="Rectangle 11"/>
          <p:cNvSpPr>
            <a:spLocks noChangeArrowheads="1"/>
          </p:cNvSpPr>
          <p:nvPr/>
        </p:nvSpPr>
        <p:spPr bwMode="auto">
          <a:xfrm>
            <a:off x="468313" y="4868863"/>
            <a:ext cx="8351837" cy="1295400"/>
          </a:xfrm>
          <a:prstGeom prst="rect">
            <a:avLst/>
          </a:prstGeom>
          <a:noFill/>
          <a:ln>
            <a:noFill/>
          </a:ln>
          <a:effectLst/>
          <a:extLst/>
        </p:spPr>
        <p:txBody>
          <a:bodyPr anchor="ctr"/>
          <a:lstStyle/>
          <a:p>
            <a:pPr marL="274638" indent="-274638">
              <a:defRPr/>
            </a:pPr>
            <a:r>
              <a:rPr lang="en-US" altLang="zh-TW" sz="2000" dirty="0">
                <a:solidFill>
                  <a:srgbClr val="990033"/>
                </a:solidFill>
                <a:ea typeface="新細明體" pitchFamily="18" charset="-120"/>
              </a:rPr>
              <a:t>★</a:t>
            </a:r>
            <a:r>
              <a:rPr lang="zh-TW" altLang="en-US" sz="2000" dirty="0">
                <a:effectLst>
                  <a:outerShdw blurRad="38100" dist="38100" dir="2700000" algn="tl">
                    <a:srgbClr val="C0C0C0"/>
                  </a:outerShdw>
                </a:effectLst>
                <a:latin typeface="新細明體" pitchFamily="18" charset="-120"/>
                <a:ea typeface="新細明體" pitchFamily="18" charset="-120"/>
              </a:rPr>
              <a:t>請領年齡</a:t>
            </a:r>
            <a:r>
              <a:rPr kumimoji="0" lang="zh-TW" altLang="en-US" sz="2000" dirty="0">
                <a:effectLst>
                  <a:outerShdw blurRad="38100" dist="38100" dir="2700000" algn="tl">
                    <a:srgbClr val="FFFFFF"/>
                  </a:outerShdw>
                </a:effectLst>
                <a:latin typeface="新細明體" pitchFamily="18" charset="-120"/>
                <a:ea typeface="新細明體" pitchFamily="18" charset="-120"/>
              </a:rPr>
              <a:t>自民國</a:t>
            </a:r>
            <a:r>
              <a:rPr kumimoji="0" lang="en-US" altLang="zh-TW" sz="2000" dirty="0">
                <a:effectLst>
                  <a:outerShdw blurRad="38100" dist="38100" dir="2700000" algn="tl">
                    <a:srgbClr val="FFFFFF"/>
                  </a:outerShdw>
                </a:effectLst>
                <a:latin typeface="新細明體" pitchFamily="18" charset="-120"/>
                <a:ea typeface="新細明體" pitchFamily="18" charset="-120"/>
              </a:rPr>
              <a:t>107</a:t>
            </a:r>
            <a:r>
              <a:rPr kumimoji="0" lang="zh-TW" altLang="en-US" sz="2000" dirty="0">
                <a:effectLst>
                  <a:outerShdw blurRad="38100" dist="38100" dir="2700000" algn="tl">
                    <a:srgbClr val="FFFFFF"/>
                  </a:outerShdw>
                </a:effectLst>
                <a:latin typeface="新細明體" pitchFamily="18" charset="-120"/>
                <a:ea typeface="新細明體" pitchFamily="18" charset="-120"/>
              </a:rPr>
              <a:t>年起逐步提高</a:t>
            </a:r>
            <a:r>
              <a:rPr lang="zh-TW" altLang="en-US" sz="2000" dirty="0">
                <a:effectLst>
                  <a:outerShdw blurRad="38100" dist="38100" dir="2700000" algn="tl">
                    <a:srgbClr val="C0C0C0"/>
                  </a:outerShdw>
                </a:effectLst>
                <a:latin typeface="新細明體" pitchFamily="18" charset="-120"/>
                <a:ea typeface="新細明體" pitchFamily="18" charset="-120"/>
              </a:rPr>
              <a:t>：</a:t>
            </a:r>
          </a:p>
          <a:p>
            <a:pPr marL="274638" indent="-274638">
              <a:defRPr/>
            </a:pPr>
            <a:r>
              <a:rPr lang="zh-TW" altLang="en-US" sz="2000" dirty="0">
                <a:effectLst>
                  <a:outerShdw blurRad="38100" dist="38100" dir="2700000" algn="tl">
                    <a:srgbClr val="C0C0C0"/>
                  </a:outerShdw>
                </a:effectLst>
                <a:latin typeface="新細明體" pitchFamily="18" charset="-120"/>
                <a:ea typeface="新細明體" pitchFamily="18" charset="-120"/>
              </a:rPr>
              <a:t>   </a:t>
            </a:r>
            <a:r>
              <a:rPr lang="en-US" altLang="zh-TW" sz="2000" dirty="0">
                <a:effectLst>
                  <a:outerShdw blurRad="38100" dist="38100" dir="2700000" algn="tl">
                    <a:srgbClr val="C0C0C0"/>
                  </a:outerShdw>
                </a:effectLst>
                <a:latin typeface="新細明體" pitchFamily="18" charset="-120"/>
                <a:ea typeface="新細明體" pitchFamily="18" charset="-120"/>
              </a:rPr>
              <a:t> </a:t>
            </a:r>
            <a:r>
              <a:rPr kumimoji="0" lang="zh-TW" altLang="en-US" sz="2000" dirty="0">
                <a:effectLst>
                  <a:outerShdw blurRad="38100" dist="38100" dir="2700000" algn="tl">
                    <a:srgbClr val="FFFFFF"/>
                  </a:outerShdw>
                </a:effectLst>
                <a:latin typeface="新細明體" pitchFamily="18" charset="-120"/>
                <a:ea typeface="新細明體" pitchFamily="18" charset="-120"/>
              </a:rPr>
              <a:t>自勞保年金施行之日起，</a:t>
            </a:r>
            <a:r>
              <a:rPr kumimoji="0" lang="zh-TW" altLang="en-US" sz="2000" dirty="0">
                <a:solidFill>
                  <a:srgbClr val="CC0000"/>
                </a:solidFill>
                <a:latin typeface="新細明體" pitchFamily="18" charset="-120"/>
                <a:ea typeface="新細明體" pitchFamily="18" charset="-120"/>
              </a:rPr>
              <a:t>第</a:t>
            </a:r>
            <a:r>
              <a:rPr kumimoji="0" lang="en-US" altLang="zh-TW" sz="2000" dirty="0">
                <a:solidFill>
                  <a:srgbClr val="CC0000"/>
                </a:solidFill>
                <a:latin typeface="新細明體" pitchFamily="18" charset="-120"/>
                <a:ea typeface="新細明體" pitchFamily="18" charset="-120"/>
              </a:rPr>
              <a:t>10</a:t>
            </a:r>
            <a:r>
              <a:rPr kumimoji="0" lang="zh-TW" altLang="en-US" sz="2000" dirty="0">
                <a:solidFill>
                  <a:srgbClr val="CC0000"/>
                </a:solidFill>
                <a:latin typeface="新細明體" pitchFamily="18" charset="-120"/>
                <a:ea typeface="新細明體" pitchFamily="18" charset="-120"/>
              </a:rPr>
              <a:t>年</a:t>
            </a:r>
            <a:r>
              <a:rPr kumimoji="0" lang="zh-TW" altLang="en-US" sz="2000" dirty="0">
                <a:effectLst>
                  <a:outerShdw blurRad="38100" dist="38100" dir="2700000" algn="tl">
                    <a:srgbClr val="FFFFFF"/>
                  </a:outerShdw>
                </a:effectLst>
                <a:latin typeface="新細明體" pitchFamily="18" charset="-120"/>
                <a:ea typeface="新細明體" pitchFamily="18" charset="-120"/>
              </a:rPr>
              <a:t>提高</a:t>
            </a:r>
            <a:r>
              <a:rPr kumimoji="0" lang="en-US" altLang="zh-TW" sz="2000" dirty="0">
                <a:effectLst>
                  <a:outerShdw blurRad="38100" dist="38100" dir="2700000" algn="tl">
                    <a:srgbClr val="FFFFFF"/>
                  </a:outerShdw>
                </a:effectLst>
                <a:latin typeface="新細明體" pitchFamily="18" charset="-120"/>
                <a:ea typeface="新細明體" pitchFamily="18" charset="-120"/>
              </a:rPr>
              <a:t>1</a:t>
            </a:r>
            <a:r>
              <a:rPr kumimoji="0" lang="zh-TW" altLang="en-US" sz="2000" dirty="0">
                <a:effectLst>
                  <a:outerShdw blurRad="38100" dist="38100" dir="2700000" algn="tl">
                    <a:srgbClr val="FFFFFF"/>
                  </a:outerShdw>
                </a:effectLst>
                <a:latin typeface="新細明體" pitchFamily="18" charset="-120"/>
                <a:ea typeface="新細明體" pitchFamily="18" charset="-120"/>
              </a:rPr>
              <a:t>歲，其後</a:t>
            </a:r>
            <a:r>
              <a:rPr kumimoji="0" lang="zh-TW" altLang="en-US" sz="2000" dirty="0">
                <a:solidFill>
                  <a:srgbClr val="CC0000"/>
                </a:solidFill>
                <a:latin typeface="新細明體" pitchFamily="18" charset="-120"/>
                <a:ea typeface="新細明體" pitchFamily="18" charset="-120"/>
              </a:rPr>
              <a:t>每</a:t>
            </a:r>
            <a:r>
              <a:rPr kumimoji="0" lang="en-US" altLang="zh-TW" sz="2000" dirty="0">
                <a:solidFill>
                  <a:srgbClr val="CC0000"/>
                </a:solidFill>
                <a:latin typeface="新細明體" pitchFamily="18" charset="-120"/>
                <a:ea typeface="新細明體" pitchFamily="18" charset="-120"/>
              </a:rPr>
              <a:t>2</a:t>
            </a:r>
            <a:r>
              <a:rPr kumimoji="0" lang="zh-TW" altLang="en-US" sz="2000" dirty="0">
                <a:solidFill>
                  <a:srgbClr val="CC0000"/>
                </a:solidFill>
                <a:latin typeface="新細明體" pitchFamily="18" charset="-120"/>
                <a:ea typeface="新細明體" pitchFamily="18" charset="-120"/>
              </a:rPr>
              <a:t>年</a:t>
            </a:r>
            <a:r>
              <a:rPr kumimoji="0" lang="zh-TW" altLang="en-US" sz="2000" dirty="0">
                <a:effectLst>
                  <a:outerShdw blurRad="38100" dist="38100" dir="2700000" algn="tl">
                    <a:srgbClr val="FFFFFF"/>
                  </a:outerShdw>
                </a:effectLst>
                <a:latin typeface="新細明體" pitchFamily="18" charset="-120"/>
                <a:ea typeface="新細明體" pitchFamily="18" charset="-120"/>
              </a:rPr>
              <a:t>提高</a:t>
            </a:r>
            <a:r>
              <a:rPr kumimoji="0" lang="en-US" altLang="zh-TW" sz="2000" dirty="0">
                <a:effectLst>
                  <a:outerShdw blurRad="38100" dist="38100" dir="2700000" algn="tl">
                    <a:srgbClr val="FFFFFF"/>
                  </a:outerShdw>
                </a:effectLst>
                <a:latin typeface="新細明體" pitchFamily="18" charset="-120"/>
                <a:ea typeface="新細明體" pitchFamily="18" charset="-120"/>
              </a:rPr>
              <a:t>1</a:t>
            </a:r>
            <a:r>
              <a:rPr kumimoji="0" lang="zh-TW" altLang="en-US" sz="2000" dirty="0">
                <a:effectLst>
                  <a:outerShdw blurRad="38100" dist="38100" dir="2700000" algn="tl">
                    <a:srgbClr val="FFFFFF"/>
                  </a:outerShdw>
                </a:effectLst>
                <a:latin typeface="新細明體" pitchFamily="18" charset="-120"/>
                <a:ea typeface="新細明體" pitchFamily="18" charset="-120"/>
              </a:rPr>
              <a:t>歲至</a:t>
            </a:r>
            <a:r>
              <a:rPr kumimoji="0" lang="en-US" altLang="zh-TW" sz="2000" dirty="0">
                <a:effectLst>
                  <a:outerShdw blurRad="38100" dist="38100" dir="2700000" algn="tl">
                    <a:srgbClr val="FFFFFF"/>
                  </a:outerShdw>
                </a:effectLst>
                <a:latin typeface="新細明體" pitchFamily="18" charset="-120"/>
                <a:ea typeface="新細明體" pitchFamily="18" charset="-120"/>
              </a:rPr>
              <a:t>65</a:t>
            </a:r>
            <a:r>
              <a:rPr kumimoji="0" lang="zh-TW" altLang="en-US" sz="2000" dirty="0">
                <a:effectLst>
                  <a:outerShdw blurRad="38100" dist="38100" dir="2700000" algn="tl">
                    <a:srgbClr val="FFFFFF"/>
                  </a:outerShdw>
                </a:effectLst>
                <a:latin typeface="新細明體" pitchFamily="18" charset="-120"/>
                <a:ea typeface="新細明體" pitchFamily="18" charset="-120"/>
              </a:rPr>
              <a:t>歲為限。</a:t>
            </a:r>
          </a:p>
        </p:txBody>
      </p:sp>
      <p:sp>
        <p:nvSpPr>
          <p:cNvPr id="67594" name="Line 12"/>
          <p:cNvSpPr>
            <a:spLocks noChangeShapeType="1"/>
          </p:cNvSpPr>
          <p:nvPr/>
        </p:nvSpPr>
        <p:spPr bwMode="auto">
          <a:xfrm>
            <a:off x="323850" y="4797425"/>
            <a:ext cx="8064500"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2"/>
          </p:nvPr>
        </p:nvSpPr>
        <p:spPr>
          <a:noFill/>
        </p:spPr>
        <p:txBody>
          <a:bodyPr/>
          <a:lstStyle/>
          <a:p>
            <a:fld id="{D25345A6-1835-49C8-AC76-6109E6251875}" type="slidenum">
              <a:rPr lang="en-US" altLang="zh-TW" smtClean="0"/>
              <a:pPr/>
              <a:t>61</a:t>
            </a:fld>
            <a:endParaRPr lang="en-US" altLang="zh-TW" smtClean="0"/>
          </a:p>
        </p:txBody>
      </p:sp>
      <p:sp>
        <p:nvSpPr>
          <p:cNvPr id="68611"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ABC3237-F19C-4682-99F4-BB6A6F3E3F84}" type="slidenum">
              <a:rPr lang="en-US" altLang="zh-TW" sz="1400"/>
              <a:pPr algn="r"/>
              <a:t>61</a:t>
            </a:fld>
            <a:endParaRPr lang="en-US" altLang="zh-TW" sz="1400"/>
          </a:p>
        </p:txBody>
      </p:sp>
      <p:sp>
        <p:nvSpPr>
          <p:cNvPr id="68612" name="AutoShape 2"/>
          <p:cNvSpPr>
            <a:spLocks noChangeArrowheads="1"/>
          </p:cNvSpPr>
          <p:nvPr/>
        </p:nvSpPr>
        <p:spPr bwMode="auto">
          <a:xfrm>
            <a:off x="1258888" y="2781300"/>
            <a:ext cx="6729412" cy="1079500"/>
          </a:xfrm>
          <a:prstGeom prst="roundRect">
            <a:avLst>
              <a:gd name="adj" fmla="val 16667"/>
            </a:avLst>
          </a:prstGeom>
          <a:gradFill rotWithShape="1">
            <a:gsLst>
              <a:gs pos="0">
                <a:srgbClr val="CCFFCC"/>
              </a:gs>
              <a:gs pos="100000">
                <a:srgbClr val="EDFFED"/>
              </a:gs>
            </a:gsLst>
            <a:lin ang="5400000" scaled="1"/>
          </a:gradFill>
          <a:ln w="19050">
            <a:solidFill>
              <a:schemeClr val="tx1"/>
            </a:solidFill>
            <a:prstDash val="dash"/>
            <a:round/>
            <a:headEnd/>
            <a:tailEnd/>
          </a:ln>
        </p:spPr>
        <p:txBody>
          <a:bodyPr wrap="none" anchor="ctr"/>
          <a:lstStyle/>
          <a:p>
            <a:pPr algn="ctr">
              <a:lnSpc>
                <a:spcPct val="135000"/>
              </a:lnSpc>
            </a:pPr>
            <a:r>
              <a:rPr lang="zh-TW" altLang="en-US" sz="2400">
                <a:latin typeface="新細明體" charset="-120"/>
              </a:rPr>
              <a:t>年滿</a:t>
            </a:r>
            <a:r>
              <a:rPr lang="en-US" altLang="zh-TW" sz="2400">
                <a:latin typeface="新細明體" charset="-120"/>
              </a:rPr>
              <a:t>60</a:t>
            </a:r>
            <a:r>
              <a:rPr lang="zh-TW" altLang="en-US" sz="2400">
                <a:latin typeface="新細明體" charset="-120"/>
              </a:rPr>
              <a:t>歲，保險年資合計未滿</a:t>
            </a:r>
            <a:r>
              <a:rPr lang="en-US" altLang="zh-TW" sz="2400">
                <a:latin typeface="新細明體" charset="-120"/>
              </a:rPr>
              <a:t>15</a:t>
            </a:r>
            <a:r>
              <a:rPr lang="zh-TW" altLang="en-US" sz="2400">
                <a:latin typeface="新細明體" charset="-120"/>
              </a:rPr>
              <a:t>年者。</a:t>
            </a:r>
            <a:endParaRPr lang="zh-TW" altLang="en-US" sz="2400">
              <a:solidFill>
                <a:srgbClr val="9900CC"/>
              </a:solidFill>
              <a:latin typeface="新細明體" charset="-120"/>
            </a:endParaRPr>
          </a:p>
        </p:txBody>
      </p:sp>
      <p:sp>
        <p:nvSpPr>
          <p:cNvPr id="68613" name="Rectangle 3"/>
          <p:cNvSpPr>
            <a:spLocks noChangeArrowheads="1"/>
          </p:cNvSpPr>
          <p:nvPr/>
        </p:nvSpPr>
        <p:spPr bwMode="auto">
          <a:xfrm>
            <a:off x="468313" y="4652963"/>
            <a:ext cx="8351837" cy="1295400"/>
          </a:xfrm>
          <a:prstGeom prst="rect">
            <a:avLst/>
          </a:prstGeom>
          <a:noFill/>
          <a:ln w="9525">
            <a:noFill/>
            <a:miter lim="800000"/>
            <a:headEnd/>
            <a:tailEnd/>
          </a:ln>
        </p:spPr>
        <p:txBody>
          <a:bodyPr anchor="ctr"/>
          <a:lstStyle/>
          <a:p>
            <a:pPr marL="274638" indent="-274638"/>
            <a:r>
              <a:rPr lang="en-US" altLang="zh-TW" sz="2200">
                <a:solidFill>
                  <a:srgbClr val="990033"/>
                </a:solidFill>
              </a:rPr>
              <a:t>★</a:t>
            </a:r>
            <a:r>
              <a:rPr lang="zh-TW" altLang="en-US" sz="2200">
                <a:latin typeface="新細明體" charset="-120"/>
              </a:rPr>
              <a:t>請領年齡</a:t>
            </a:r>
            <a:r>
              <a:rPr kumimoji="0" lang="zh-TW" altLang="en-US" sz="2200">
                <a:solidFill>
                  <a:srgbClr val="000000"/>
                </a:solidFill>
              </a:rPr>
              <a:t>自民國</a:t>
            </a:r>
            <a:r>
              <a:rPr kumimoji="0" lang="en-US" altLang="zh-TW" sz="2200">
                <a:solidFill>
                  <a:srgbClr val="000000"/>
                </a:solidFill>
              </a:rPr>
              <a:t>107</a:t>
            </a:r>
            <a:r>
              <a:rPr kumimoji="0" lang="zh-TW" altLang="en-US" sz="2200">
                <a:solidFill>
                  <a:srgbClr val="000000"/>
                </a:solidFill>
              </a:rPr>
              <a:t>年起</a:t>
            </a:r>
            <a:r>
              <a:rPr lang="zh-TW" altLang="en-US" sz="2200">
                <a:latin typeface="新細明體" charset="-120"/>
              </a:rPr>
              <a:t>逐步提高：</a:t>
            </a:r>
          </a:p>
          <a:p>
            <a:pPr marL="274638" indent="-274638"/>
            <a:r>
              <a:rPr lang="zh-TW" altLang="en-US" sz="2200">
                <a:latin typeface="新細明體" charset="-120"/>
              </a:rPr>
              <a:t>   自</a:t>
            </a:r>
            <a:r>
              <a:rPr kumimoji="0" lang="zh-TW" altLang="en-US" sz="2200">
                <a:latin typeface="新細明體" charset="-120"/>
              </a:rPr>
              <a:t>勞保</a:t>
            </a:r>
            <a:r>
              <a:rPr lang="zh-TW" altLang="en-US" sz="2200">
                <a:latin typeface="新細明體" charset="-120"/>
              </a:rPr>
              <a:t>年金施行之日起，</a:t>
            </a:r>
            <a:r>
              <a:rPr lang="zh-TW" altLang="en-US" sz="2200">
                <a:solidFill>
                  <a:srgbClr val="CC0000"/>
                </a:solidFill>
                <a:latin typeface="新細明體" charset="-120"/>
              </a:rPr>
              <a:t>第</a:t>
            </a:r>
            <a:r>
              <a:rPr lang="en-US" altLang="zh-TW" sz="2200">
                <a:solidFill>
                  <a:srgbClr val="CC0000"/>
                </a:solidFill>
                <a:latin typeface="新細明體" charset="-120"/>
              </a:rPr>
              <a:t>10</a:t>
            </a:r>
            <a:r>
              <a:rPr lang="zh-TW" altLang="en-US" sz="2200">
                <a:solidFill>
                  <a:srgbClr val="CC0000"/>
                </a:solidFill>
                <a:latin typeface="新細明體" charset="-120"/>
              </a:rPr>
              <a:t>年</a:t>
            </a:r>
            <a:r>
              <a:rPr lang="zh-TW" altLang="en-US" sz="2200">
                <a:latin typeface="新細明體" charset="-120"/>
              </a:rPr>
              <a:t>提高</a:t>
            </a:r>
            <a:r>
              <a:rPr lang="en-US" altLang="zh-TW" sz="2200">
                <a:latin typeface="新細明體" charset="-120"/>
              </a:rPr>
              <a:t>1</a:t>
            </a:r>
            <a:r>
              <a:rPr lang="zh-TW" altLang="en-US" sz="2200">
                <a:latin typeface="新細明體" charset="-120"/>
              </a:rPr>
              <a:t>歲，其後</a:t>
            </a:r>
            <a:r>
              <a:rPr lang="zh-TW" altLang="en-US" sz="2200">
                <a:solidFill>
                  <a:srgbClr val="CC0000"/>
                </a:solidFill>
                <a:latin typeface="新細明體" charset="-120"/>
              </a:rPr>
              <a:t>每</a:t>
            </a:r>
            <a:r>
              <a:rPr lang="en-US" altLang="zh-TW" sz="2200">
                <a:solidFill>
                  <a:srgbClr val="CC0000"/>
                </a:solidFill>
                <a:latin typeface="新細明體" charset="-120"/>
              </a:rPr>
              <a:t>2</a:t>
            </a:r>
            <a:r>
              <a:rPr lang="zh-TW" altLang="en-US" sz="2200">
                <a:solidFill>
                  <a:srgbClr val="CC0000"/>
                </a:solidFill>
                <a:latin typeface="新細明體" charset="-120"/>
              </a:rPr>
              <a:t>年</a:t>
            </a:r>
            <a:r>
              <a:rPr lang="zh-TW" altLang="en-US" sz="2200">
                <a:latin typeface="新細明體" charset="-120"/>
              </a:rPr>
              <a:t>提高</a:t>
            </a:r>
            <a:r>
              <a:rPr lang="en-US" altLang="zh-TW" sz="2200">
                <a:latin typeface="新細明體" charset="-120"/>
              </a:rPr>
              <a:t>1</a:t>
            </a:r>
            <a:r>
              <a:rPr lang="zh-TW" altLang="en-US" sz="2200">
                <a:latin typeface="新細明體" charset="-120"/>
              </a:rPr>
              <a:t>歲至</a:t>
            </a:r>
            <a:r>
              <a:rPr lang="en-US" altLang="zh-TW" sz="2200">
                <a:latin typeface="新細明體" charset="-120"/>
              </a:rPr>
              <a:t>65</a:t>
            </a:r>
            <a:r>
              <a:rPr lang="zh-TW" altLang="en-US" sz="2200">
                <a:latin typeface="新細明體" charset="-120"/>
              </a:rPr>
              <a:t>歲為限。</a:t>
            </a:r>
          </a:p>
        </p:txBody>
      </p:sp>
      <p:sp>
        <p:nvSpPr>
          <p:cNvPr id="68614" name="AutoShape 4"/>
          <p:cNvSpPr>
            <a:spLocks noChangeArrowheads="1"/>
          </p:cNvSpPr>
          <p:nvPr/>
        </p:nvSpPr>
        <p:spPr bwMode="auto">
          <a:xfrm>
            <a:off x="3348038" y="1628775"/>
            <a:ext cx="1871662" cy="647700"/>
          </a:xfrm>
          <a:prstGeom prst="roundRect">
            <a:avLst>
              <a:gd name="adj" fmla="val 16667"/>
            </a:avLst>
          </a:prstGeom>
          <a:noFill/>
          <a:ln w="19050">
            <a:solidFill>
              <a:srgbClr val="5F5F5F"/>
            </a:solidFill>
            <a:round/>
            <a:headEnd/>
            <a:tailEnd/>
          </a:ln>
        </p:spPr>
        <p:txBody>
          <a:bodyPr wrap="none" anchor="ctr"/>
          <a:lstStyle/>
          <a:p>
            <a:pPr marL="533400" indent="-533400">
              <a:lnSpc>
                <a:spcPct val="110000"/>
              </a:lnSpc>
            </a:pPr>
            <a:r>
              <a:rPr lang="zh-TW" altLang="en-US" sz="2400">
                <a:solidFill>
                  <a:srgbClr val="000099"/>
                </a:solidFill>
                <a:latin typeface="新細明體" charset="-120"/>
              </a:rPr>
              <a:t>老年一次金</a:t>
            </a:r>
          </a:p>
        </p:txBody>
      </p:sp>
      <p:sp>
        <p:nvSpPr>
          <p:cNvPr id="68615" name="Text Box 5"/>
          <p:cNvSpPr txBox="1">
            <a:spLocks noChangeArrowheads="1"/>
          </p:cNvSpPr>
          <p:nvPr/>
        </p:nvSpPr>
        <p:spPr bwMode="auto">
          <a:xfrm>
            <a:off x="228600" y="9001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68616" name="Group 6"/>
          <p:cNvGrpSpPr>
            <a:grpSpLocks/>
          </p:cNvGrpSpPr>
          <p:nvPr/>
        </p:nvGrpSpPr>
        <p:grpSpPr bwMode="auto">
          <a:xfrm>
            <a:off x="0" y="0"/>
            <a:ext cx="9144000" cy="765175"/>
            <a:chOff x="0" y="0"/>
            <a:chExt cx="5760" cy="482"/>
          </a:xfrm>
        </p:grpSpPr>
        <p:grpSp>
          <p:nvGrpSpPr>
            <p:cNvPr id="68619" name="Group 7"/>
            <p:cNvGrpSpPr>
              <a:grpSpLocks/>
            </p:cNvGrpSpPr>
            <p:nvPr/>
          </p:nvGrpSpPr>
          <p:grpSpPr bwMode="auto">
            <a:xfrm>
              <a:off x="0" y="0"/>
              <a:ext cx="5760" cy="482"/>
              <a:chOff x="0" y="0"/>
              <a:chExt cx="5760" cy="482"/>
            </a:xfrm>
          </p:grpSpPr>
          <p:sp>
            <p:nvSpPr>
              <p:cNvPr id="68621"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8622"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8620"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8617" name="Rectangle 11"/>
          <p:cNvSpPr>
            <a:spLocks noChangeArrowheads="1"/>
          </p:cNvSpPr>
          <p:nvPr/>
        </p:nvSpPr>
        <p:spPr bwMode="auto">
          <a:xfrm>
            <a:off x="611188" y="1628775"/>
            <a:ext cx="1898650" cy="584200"/>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400">
                <a:solidFill>
                  <a:srgbClr val="660066"/>
                </a:solidFill>
              </a:rPr>
              <a:t>請領資格</a:t>
            </a:r>
          </a:p>
        </p:txBody>
      </p:sp>
      <p:sp>
        <p:nvSpPr>
          <p:cNvPr id="68618" name="Line 12"/>
          <p:cNvSpPr>
            <a:spLocks noChangeShapeType="1"/>
          </p:cNvSpPr>
          <p:nvPr/>
        </p:nvSpPr>
        <p:spPr bwMode="auto">
          <a:xfrm>
            <a:off x="611188" y="4292600"/>
            <a:ext cx="8064500"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投影片編號版面配置區 5"/>
          <p:cNvSpPr>
            <a:spLocks noGrp="1"/>
          </p:cNvSpPr>
          <p:nvPr>
            <p:ph type="sldNum" sz="quarter" idx="12"/>
          </p:nvPr>
        </p:nvSpPr>
        <p:spPr>
          <a:noFill/>
        </p:spPr>
        <p:txBody>
          <a:bodyPr/>
          <a:lstStyle/>
          <a:p>
            <a:fld id="{643C6F71-CE28-4719-B8C7-39EDB39EBBC4}" type="slidenum">
              <a:rPr lang="en-US" altLang="zh-TW" smtClean="0"/>
              <a:pPr/>
              <a:t>62</a:t>
            </a:fld>
            <a:endParaRPr lang="en-US" altLang="zh-TW" smtClean="0"/>
          </a:p>
        </p:txBody>
      </p:sp>
      <p:sp>
        <p:nvSpPr>
          <p:cNvPr id="1028" name="Text Box 6"/>
          <p:cNvSpPr txBox="1">
            <a:spLocks noChangeArrowheads="1"/>
          </p:cNvSpPr>
          <p:nvPr/>
        </p:nvSpPr>
        <p:spPr bwMode="auto">
          <a:xfrm>
            <a:off x="323850"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1029" name="Group 7"/>
          <p:cNvGrpSpPr>
            <a:grpSpLocks/>
          </p:cNvGrpSpPr>
          <p:nvPr/>
        </p:nvGrpSpPr>
        <p:grpSpPr bwMode="auto">
          <a:xfrm>
            <a:off x="0" y="0"/>
            <a:ext cx="9144000" cy="765175"/>
            <a:chOff x="0" y="0"/>
            <a:chExt cx="5760" cy="482"/>
          </a:xfrm>
        </p:grpSpPr>
        <p:grpSp>
          <p:nvGrpSpPr>
            <p:cNvPr id="1038" name="Group 8"/>
            <p:cNvGrpSpPr>
              <a:grpSpLocks/>
            </p:cNvGrpSpPr>
            <p:nvPr/>
          </p:nvGrpSpPr>
          <p:grpSpPr bwMode="auto">
            <a:xfrm>
              <a:off x="0" y="0"/>
              <a:ext cx="5760" cy="482"/>
              <a:chOff x="0" y="0"/>
              <a:chExt cx="5760" cy="482"/>
            </a:xfrm>
          </p:grpSpPr>
          <p:sp>
            <p:nvSpPr>
              <p:cNvPr id="1040" name="Text Box 9"/>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1041"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1039"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30" name="Rectangle 12"/>
          <p:cNvSpPr>
            <a:spLocks noChangeArrowheads="1"/>
          </p:cNvSpPr>
          <p:nvPr/>
        </p:nvSpPr>
        <p:spPr bwMode="auto">
          <a:xfrm>
            <a:off x="3492500" y="836613"/>
            <a:ext cx="1939925" cy="560387"/>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標楷體" pitchFamily="65" charset="-120"/>
                <a:ea typeface="標楷體" pitchFamily="65" charset="-120"/>
              </a:rPr>
              <a:t>請領年齡</a:t>
            </a:r>
          </a:p>
        </p:txBody>
      </p:sp>
      <p:graphicFrame>
        <p:nvGraphicFramePr>
          <p:cNvPr id="1026" name="物件 2"/>
          <p:cNvGraphicFramePr>
            <a:graphicFrameLocks noChangeAspect="1"/>
          </p:cNvGraphicFramePr>
          <p:nvPr/>
        </p:nvGraphicFramePr>
        <p:xfrm>
          <a:off x="400050" y="1485900"/>
          <a:ext cx="7124700" cy="4967288"/>
        </p:xfrm>
        <a:graphic>
          <a:graphicData uri="http://schemas.openxmlformats.org/presentationml/2006/ole">
            <p:oleObj spid="_x0000_s1026" name="工作表" r:id="rId4" imgW="4486234" imgH="4200525" progId="Excel.Sheet.8">
              <p:embed/>
            </p:oleObj>
          </a:graphicData>
        </a:graphic>
      </p:graphicFrame>
      <p:sp>
        <p:nvSpPr>
          <p:cNvPr id="16" name="Text Box 9"/>
          <p:cNvSpPr txBox="1">
            <a:spLocks noChangeArrowheads="1"/>
          </p:cNvSpPr>
          <p:nvPr/>
        </p:nvSpPr>
        <p:spPr bwMode="auto">
          <a:xfrm>
            <a:off x="7673975" y="1341438"/>
            <a:ext cx="504825" cy="5111750"/>
          </a:xfrm>
          <a:prstGeom prst="rect">
            <a:avLst/>
          </a:prstGeom>
          <a:noFill/>
          <a:ln>
            <a:noFill/>
          </a:ln>
          <a:effectLst/>
          <a:extLst/>
        </p:spPr>
        <p:txBody>
          <a:bodyPr>
            <a:normAutofit lnSpcReduction="10000"/>
          </a:bodyPr>
          <a:lstStyle>
            <a:lvl1pPr eaLnBrk="0" hangingPunct="0">
              <a:defRPr kumimoji="1" sz="2400" b="1">
                <a:solidFill>
                  <a:srgbClr val="9900CC"/>
                </a:solidFill>
                <a:latin typeface="標楷體" pitchFamily="65" charset="-120"/>
                <a:ea typeface="標楷體" pitchFamily="65" charset="-120"/>
              </a:defRPr>
            </a:lvl1pPr>
            <a:lvl2pPr marL="742950" indent="-285750" eaLnBrk="0" hangingPunct="0">
              <a:defRPr kumimoji="1" sz="2400" b="1">
                <a:solidFill>
                  <a:srgbClr val="9900CC"/>
                </a:solidFill>
                <a:latin typeface="標楷體" pitchFamily="65" charset="-120"/>
                <a:ea typeface="標楷體" pitchFamily="65" charset="-120"/>
              </a:defRPr>
            </a:lvl2pPr>
            <a:lvl3pPr marL="1143000" indent="-228600" eaLnBrk="0" hangingPunct="0">
              <a:defRPr kumimoji="1" sz="2400" b="1">
                <a:solidFill>
                  <a:srgbClr val="9900CC"/>
                </a:solidFill>
                <a:latin typeface="標楷體" pitchFamily="65" charset="-120"/>
                <a:ea typeface="標楷體" pitchFamily="65" charset="-120"/>
              </a:defRPr>
            </a:lvl3pPr>
            <a:lvl4pPr marL="1600200" indent="-228600" eaLnBrk="0" hangingPunct="0">
              <a:defRPr kumimoji="1" sz="2400" b="1">
                <a:solidFill>
                  <a:srgbClr val="9900CC"/>
                </a:solidFill>
                <a:latin typeface="標楷體" pitchFamily="65" charset="-120"/>
                <a:ea typeface="標楷體" pitchFamily="65" charset="-120"/>
              </a:defRPr>
            </a:lvl4pPr>
            <a:lvl5pPr marL="2057400" indent="-228600" eaLnBrk="0" hangingPunct="0">
              <a:defRPr kumimoji="1" sz="2400" b="1">
                <a:solidFill>
                  <a:srgbClr val="9900CC"/>
                </a:solidFill>
                <a:latin typeface="標楷體" pitchFamily="65" charset="-120"/>
                <a:ea typeface="標楷體" pitchFamily="65" charset="-120"/>
              </a:defRPr>
            </a:lvl5pPr>
            <a:lvl6pPr marL="2514600" indent="-228600" algn="ctr" eaLnBrk="0" fontAlgn="base" hangingPunct="0">
              <a:spcBef>
                <a:spcPct val="0"/>
              </a:spcBef>
              <a:spcAft>
                <a:spcPct val="0"/>
              </a:spcAft>
              <a:defRPr kumimoji="1" sz="2400" b="1">
                <a:solidFill>
                  <a:srgbClr val="9900CC"/>
                </a:solidFill>
                <a:latin typeface="標楷體" pitchFamily="65" charset="-120"/>
                <a:ea typeface="標楷體" pitchFamily="65" charset="-120"/>
              </a:defRPr>
            </a:lvl6pPr>
            <a:lvl7pPr marL="2971800" indent="-228600" algn="ctr" eaLnBrk="0" fontAlgn="base" hangingPunct="0">
              <a:spcBef>
                <a:spcPct val="0"/>
              </a:spcBef>
              <a:spcAft>
                <a:spcPct val="0"/>
              </a:spcAft>
              <a:defRPr kumimoji="1" sz="2400" b="1">
                <a:solidFill>
                  <a:srgbClr val="9900CC"/>
                </a:solidFill>
                <a:latin typeface="標楷體" pitchFamily="65" charset="-120"/>
                <a:ea typeface="標楷體" pitchFamily="65" charset="-120"/>
              </a:defRPr>
            </a:lvl7pPr>
            <a:lvl8pPr marL="3429000" indent="-228600" algn="ctr" eaLnBrk="0" fontAlgn="base" hangingPunct="0">
              <a:spcBef>
                <a:spcPct val="0"/>
              </a:spcBef>
              <a:spcAft>
                <a:spcPct val="0"/>
              </a:spcAft>
              <a:defRPr kumimoji="1" sz="2400" b="1">
                <a:solidFill>
                  <a:srgbClr val="9900CC"/>
                </a:solidFill>
                <a:latin typeface="標楷體" pitchFamily="65" charset="-120"/>
                <a:ea typeface="標楷體" pitchFamily="65" charset="-120"/>
              </a:defRPr>
            </a:lvl8pPr>
            <a:lvl9pPr marL="3886200" indent="-228600" algn="ctr" eaLnBrk="0" fontAlgn="base" hangingPunct="0">
              <a:spcBef>
                <a:spcPct val="0"/>
              </a:spcBef>
              <a:spcAft>
                <a:spcPct val="0"/>
              </a:spcAft>
              <a:defRPr kumimoji="1" sz="2400" b="1">
                <a:solidFill>
                  <a:srgbClr val="9900CC"/>
                </a:solidFill>
                <a:latin typeface="標楷體" pitchFamily="65" charset="-120"/>
                <a:ea typeface="標楷體" pitchFamily="65" charset="-120"/>
              </a:defRPr>
            </a:lvl9pPr>
          </a:lstStyle>
          <a:p>
            <a:pPr eaLnBrk="1" hangingPunct="1">
              <a:spcBef>
                <a:spcPct val="50000"/>
              </a:spcBef>
              <a:defRPr/>
            </a:pPr>
            <a:r>
              <a:rPr lang="zh-TW" altLang="en-US" sz="2000" dirty="0" smtClean="0">
                <a:solidFill>
                  <a:schemeClr val="tx1"/>
                </a:solidFill>
                <a:latin typeface="Arial" charset="0"/>
                <a:ea typeface="新細明體" pitchFamily="18" charset="-120"/>
              </a:rPr>
              <a:t>以被保險人本身符合法定退休年齡而定</a:t>
            </a:r>
          </a:p>
        </p:txBody>
      </p:sp>
      <p:grpSp>
        <p:nvGrpSpPr>
          <p:cNvPr id="1032" name="Group 6"/>
          <p:cNvGrpSpPr>
            <a:grpSpLocks/>
          </p:cNvGrpSpPr>
          <p:nvPr/>
        </p:nvGrpSpPr>
        <p:grpSpPr bwMode="auto">
          <a:xfrm>
            <a:off x="8545513" y="1817688"/>
            <a:ext cx="533400" cy="4249737"/>
            <a:chOff x="4989" y="1230"/>
            <a:chExt cx="336" cy="2677"/>
          </a:xfrm>
        </p:grpSpPr>
        <p:sp>
          <p:nvSpPr>
            <p:cNvPr id="1036" name="Text Box 7"/>
            <p:cNvSpPr txBox="1">
              <a:spLocks noChangeArrowheads="1"/>
            </p:cNvSpPr>
            <p:nvPr/>
          </p:nvSpPr>
          <p:spPr bwMode="auto">
            <a:xfrm>
              <a:off x="4989" y="1230"/>
              <a:ext cx="254" cy="276"/>
            </a:xfrm>
            <a:prstGeom prst="rect">
              <a:avLst/>
            </a:prstGeom>
            <a:solidFill>
              <a:srgbClr val="CC66FF"/>
            </a:solidFill>
            <a:ln w="9525">
              <a:noFill/>
              <a:miter lim="800000"/>
              <a:headEnd/>
              <a:tailEnd/>
            </a:ln>
          </p:spPr>
          <p:txBody>
            <a:bodyPr lIns="36000" tIns="36000" rIns="36000" bIns="36000"/>
            <a:lstStyle/>
            <a:p>
              <a:pPr>
                <a:spcBef>
                  <a:spcPct val="50000"/>
                </a:spcBef>
              </a:pPr>
              <a:endParaRPr lang="zh-TW" altLang="zh-TW" sz="2400" b="1">
                <a:solidFill>
                  <a:schemeClr val="bg1"/>
                </a:solidFill>
              </a:endParaRPr>
            </a:p>
          </p:txBody>
        </p:sp>
        <p:sp>
          <p:nvSpPr>
            <p:cNvPr id="1037" name="Text Box 8"/>
            <p:cNvSpPr txBox="1">
              <a:spLocks noChangeArrowheads="1"/>
            </p:cNvSpPr>
            <p:nvPr/>
          </p:nvSpPr>
          <p:spPr bwMode="auto">
            <a:xfrm>
              <a:off x="5007" y="1545"/>
              <a:ext cx="318" cy="2362"/>
            </a:xfrm>
            <a:prstGeom prst="rect">
              <a:avLst/>
            </a:prstGeom>
            <a:noFill/>
            <a:ln w="9525">
              <a:noFill/>
              <a:miter lim="800000"/>
              <a:headEnd/>
              <a:tailEnd/>
            </a:ln>
          </p:spPr>
          <p:txBody>
            <a:bodyPr/>
            <a:lstStyle/>
            <a:p>
              <a:pPr>
                <a:spcBef>
                  <a:spcPct val="50000"/>
                </a:spcBef>
              </a:pPr>
              <a:r>
                <a:rPr lang="zh-TW" altLang="en-US" sz="2000" b="1"/>
                <a:t>代表得請領</a:t>
              </a:r>
              <a:r>
                <a:rPr lang="zh-TW" altLang="en-US" sz="2000" b="1">
                  <a:solidFill>
                    <a:srgbClr val="800000"/>
                  </a:solidFill>
                </a:rPr>
                <a:t>減給年金</a:t>
              </a:r>
              <a:r>
                <a:rPr lang="zh-TW" altLang="en-US" sz="2000" b="1"/>
                <a:t>之年齡</a:t>
              </a:r>
            </a:p>
          </p:txBody>
        </p:sp>
      </p:grpSp>
      <p:grpSp>
        <p:nvGrpSpPr>
          <p:cNvPr id="1033" name="Group 3"/>
          <p:cNvGrpSpPr>
            <a:grpSpLocks/>
          </p:cNvGrpSpPr>
          <p:nvPr/>
        </p:nvGrpSpPr>
        <p:grpSpPr bwMode="auto">
          <a:xfrm>
            <a:off x="8075613" y="1819275"/>
            <a:ext cx="504825" cy="4271963"/>
            <a:chOff x="4663" y="1207"/>
            <a:chExt cx="318" cy="2691"/>
          </a:xfrm>
        </p:grpSpPr>
        <p:sp>
          <p:nvSpPr>
            <p:cNvPr id="1034" name="Text Box 4"/>
            <p:cNvSpPr txBox="1">
              <a:spLocks noChangeArrowheads="1"/>
            </p:cNvSpPr>
            <p:nvPr/>
          </p:nvSpPr>
          <p:spPr bwMode="auto">
            <a:xfrm>
              <a:off x="4679" y="1207"/>
              <a:ext cx="254" cy="276"/>
            </a:xfrm>
            <a:prstGeom prst="rect">
              <a:avLst/>
            </a:prstGeom>
            <a:solidFill>
              <a:srgbClr val="FFFF00"/>
            </a:solidFill>
            <a:ln w="9525">
              <a:noFill/>
              <a:miter lim="800000"/>
              <a:headEnd/>
              <a:tailEnd/>
            </a:ln>
          </p:spPr>
          <p:txBody>
            <a:bodyPr lIns="36000" tIns="36000" rIns="36000" bIns="36000">
              <a:spAutoFit/>
            </a:bodyPr>
            <a:lstStyle/>
            <a:p>
              <a:pPr>
                <a:spcBef>
                  <a:spcPct val="50000"/>
                </a:spcBef>
              </a:pPr>
              <a:endParaRPr lang="zh-TW" altLang="zh-TW" sz="2400">
                <a:solidFill>
                  <a:schemeClr val="bg1"/>
                </a:solidFill>
              </a:endParaRPr>
            </a:p>
          </p:txBody>
        </p:sp>
        <p:sp>
          <p:nvSpPr>
            <p:cNvPr id="1035" name="Text Box 5"/>
            <p:cNvSpPr txBox="1">
              <a:spLocks noChangeArrowheads="1"/>
            </p:cNvSpPr>
            <p:nvPr/>
          </p:nvSpPr>
          <p:spPr bwMode="auto">
            <a:xfrm>
              <a:off x="4663" y="1536"/>
              <a:ext cx="318" cy="2362"/>
            </a:xfrm>
            <a:prstGeom prst="rect">
              <a:avLst/>
            </a:prstGeom>
            <a:noFill/>
            <a:ln w="9525">
              <a:noFill/>
              <a:miter lim="800000"/>
              <a:headEnd/>
              <a:tailEnd/>
            </a:ln>
          </p:spPr>
          <p:txBody>
            <a:bodyPr/>
            <a:lstStyle/>
            <a:p>
              <a:pPr>
                <a:spcBef>
                  <a:spcPct val="50000"/>
                </a:spcBef>
              </a:pPr>
              <a:r>
                <a:rPr lang="zh-TW" altLang="en-US" sz="2000" b="1"/>
                <a:t>代表得請領</a:t>
              </a:r>
              <a:r>
                <a:rPr lang="zh-TW" altLang="en-US" sz="2000" b="1">
                  <a:solidFill>
                    <a:srgbClr val="800000"/>
                  </a:solidFill>
                </a:rPr>
                <a:t>老年年金</a:t>
              </a:r>
              <a:r>
                <a:rPr lang="zh-TW" altLang="en-US" sz="2000" b="1"/>
                <a:t>之年齡</a:t>
              </a:r>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5"/>
          <p:cNvSpPr>
            <a:spLocks noGrp="1"/>
          </p:cNvSpPr>
          <p:nvPr>
            <p:ph type="sldNum" sz="quarter" idx="12"/>
          </p:nvPr>
        </p:nvSpPr>
        <p:spPr>
          <a:xfrm>
            <a:off x="6588125" y="6381750"/>
            <a:ext cx="2133600" cy="476250"/>
          </a:xfrm>
          <a:noFill/>
        </p:spPr>
        <p:txBody>
          <a:bodyPr/>
          <a:lstStyle/>
          <a:p>
            <a:fld id="{D9E644D8-3930-4752-A7C8-101F7C76802B}" type="slidenum">
              <a:rPr lang="en-US" altLang="zh-TW" smtClean="0"/>
              <a:pPr/>
              <a:t>63</a:t>
            </a:fld>
            <a:endParaRPr lang="en-US" altLang="zh-TW" smtClean="0"/>
          </a:p>
        </p:txBody>
      </p:sp>
      <p:sp>
        <p:nvSpPr>
          <p:cNvPr id="69635" name="AutoShape 2"/>
          <p:cNvSpPr>
            <a:spLocks noChangeArrowheads="1"/>
          </p:cNvSpPr>
          <p:nvPr/>
        </p:nvSpPr>
        <p:spPr bwMode="auto">
          <a:xfrm>
            <a:off x="539750" y="2133600"/>
            <a:ext cx="8135938" cy="4032250"/>
          </a:xfrm>
          <a:prstGeom prst="roundRect">
            <a:avLst>
              <a:gd name="adj" fmla="val 16667"/>
            </a:avLst>
          </a:prstGeom>
          <a:solidFill>
            <a:schemeClr val="bg1"/>
          </a:solidFill>
          <a:ln w="19050">
            <a:solidFill>
              <a:schemeClr val="tx1"/>
            </a:solidFill>
            <a:prstDash val="dash"/>
            <a:round/>
            <a:headEnd/>
            <a:tailEnd/>
          </a:ln>
        </p:spPr>
        <p:txBody>
          <a:bodyPr lIns="18000" rIns="18000" anchor="ctr"/>
          <a:lstStyle/>
          <a:p>
            <a:pPr marL="533400" indent="-533400">
              <a:lnSpc>
                <a:spcPct val="110000"/>
              </a:lnSpc>
            </a:pPr>
            <a:r>
              <a:rPr lang="en-US" altLang="zh-TW" sz="2200">
                <a:solidFill>
                  <a:srgbClr val="800000"/>
                </a:solidFill>
                <a:latin typeface="新細明體" charset="-120"/>
              </a:rPr>
              <a:t>98</a:t>
            </a:r>
            <a:r>
              <a:rPr lang="zh-TW" altLang="en-US" sz="2200">
                <a:solidFill>
                  <a:srgbClr val="800000"/>
                </a:solidFill>
                <a:latin typeface="新細明體" charset="-120"/>
              </a:rPr>
              <a:t>年年金施行前有保險年資，其後退職符合下列規定者：</a:t>
            </a:r>
          </a:p>
          <a:p>
            <a:pPr marL="533400" indent="-533400" algn="dist">
              <a:lnSpc>
                <a:spcPct val="110000"/>
              </a:lnSpc>
            </a:pPr>
            <a:r>
              <a:rPr lang="en-US" altLang="zh-TW" sz="2200">
                <a:latin typeface="新細明體" charset="-120"/>
              </a:rPr>
              <a:t>1</a:t>
            </a:r>
            <a:r>
              <a:rPr lang="zh-TW" altLang="en-US" sz="2200">
                <a:latin typeface="新細明體" charset="-120"/>
              </a:rPr>
              <a:t>、年資合計滿</a:t>
            </a:r>
            <a:r>
              <a:rPr lang="en-US" altLang="zh-TW" sz="2200">
                <a:latin typeface="新細明體" charset="-120"/>
              </a:rPr>
              <a:t>1</a:t>
            </a:r>
            <a:r>
              <a:rPr lang="zh-TW" altLang="en-US" sz="2200">
                <a:latin typeface="新細明體" charset="-120"/>
              </a:rPr>
              <a:t>年，男性年滿</a:t>
            </a:r>
            <a:r>
              <a:rPr lang="en-US" altLang="zh-TW" sz="2200">
                <a:latin typeface="新細明體" charset="-120"/>
              </a:rPr>
              <a:t>60</a:t>
            </a:r>
            <a:r>
              <a:rPr lang="zh-TW" altLang="en-US" sz="2200">
                <a:latin typeface="新細明體" charset="-120"/>
              </a:rPr>
              <a:t>歲或女性年滿</a:t>
            </a:r>
            <a:r>
              <a:rPr lang="en-US" altLang="zh-TW" sz="2200">
                <a:latin typeface="新細明體" charset="-120"/>
              </a:rPr>
              <a:t>55</a:t>
            </a:r>
            <a:r>
              <a:rPr lang="zh-TW" altLang="en-US" sz="2200">
                <a:latin typeface="新細明體" charset="-120"/>
              </a:rPr>
              <a:t>歲退職 </a:t>
            </a:r>
          </a:p>
          <a:p>
            <a:pPr marL="533400" indent="-533400">
              <a:lnSpc>
                <a:spcPct val="110000"/>
              </a:lnSpc>
            </a:pPr>
            <a:r>
              <a:rPr lang="zh-TW" altLang="en-US" sz="2200">
                <a:latin typeface="新細明體" charset="-120"/>
              </a:rPr>
              <a:t>       者。</a:t>
            </a:r>
          </a:p>
          <a:p>
            <a:pPr marL="533400" indent="-533400">
              <a:lnSpc>
                <a:spcPct val="110000"/>
              </a:lnSpc>
            </a:pPr>
            <a:r>
              <a:rPr lang="en-US" altLang="zh-TW" sz="2200">
                <a:latin typeface="新細明體" charset="-120"/>
              </a:rPr>
              <a:t>2</a:t>
            </a:r>
            <a:r>
              <a:rPr lang="zh-TW" altLang="en-US" sz="2200">
                <a:latin typeface="新細明體" charset="-120"/>
              </a:rPr>
              <a:t>、年資合計滿</a:t>
            </a:r>
            <a:r>
              <a:rPr lang="en-US" altLang="zh-TW" sz="2200">
                <a:latin typeface="新細明體" charset="-120"/>
              </a:rPr>
              <a:t>15</a:t>
            </a:r>
            <a:r>
              <a:rPr lang="zh-TW" altLang="en-US" sz="2200">
                <a:latin typeface="新細明體" charset="-120"/>
              </a:rPr>
              <a:t>年，年滿</a:t>
            </a:r>
            <a:r>
              <a:rPr lang="en-US" altLang="zh-TW" sz="2200">
                <a:latin typeface="新細明體" charset="-120"/>
              </a:rPr>
              <a:t>55</a:t>
            </a:r>
            <a:r>
              <a:rPr lang="zh-TW" altLang="en-US" sz="2200">
                <a:latin typeface="新細明體" charset="-120"/>
              </a:rPr>
              <a:t>歲退職者。</a:t>
            </a:r>
          </a:p>
          <a:p>
            <a:pPr marL="533400" indent="-533400">
              <a:lnSpc>
                <a:spcPct val="110000"/>
              </a:lnSpc>
            </a:pPr>
            <a:r>
              <a:rPr lang="en-US" altLang="zh-TW" sz="2200">
                <a:latin typeface="新細明體" charset="-120"/>
              </a:rPr>
              <a:t>3</a:t>
            </a:r>
            <a:r>
              <a:rPr lang="zh-TW" altLang="en-US" sz="2200">
                <a:latin typeface="新細明體" charset="-120"/>
              </a:rPr>
              <a:t>、在同一投保單位參加保險之年資合計滿</a:t>
            </a:r>
            <a:r>
              <a:rPr lang="en-US" altLang="zh-TW" sz="2200">
                <a:latin typeface="新細明體" charset="-120"/>
              </a:rPr>
              <a:t>25</a:t>
            </a:r>
            <a:r>
              <a:rPr lang="zh-TW" altLang="en-US" sz="2200">
                <a:latin typeface="新細明體" charset="-120"/>
              </a:rPr>
              <a:t>年退職者。</a:t>
            </a:r>
          </a:p>
          <a:p>
            <a:pPr marL="533400" indent="-533400" algn="dist">
              <a:lnSpc>
                <a:spcPct val="110000"/>
              </a:lnSpc>
            </a:pPr>
            <a:r>
              <a:rPr lang="en-US" altLang="zh-TW" sz="2200">
                <a:latin typeface="新細明體" charset="-120"/>
              </a:rPr>
              <a:t>4</a:t>
            </a:r>
            <a:r>
              <a:rPr lang="zh-TW" altLang="en-US" sz="2200">
                <a:latin typeface="新細明體" charset="-120"/>
              </a:rPr>
              <a:t>、年資合計滿</a:t>
            </a:r>
            <a:r>
              <a:rPr lang="en-US" altLang="zh-TW" sz="2200">
                <a:latin typeface="新細明體" charset="-120"/>
              </a:rPr>
              <a:t>25</a:t>
            </a:r>
            <a:r>
              <a:rPr lang="zh-TW" altLang="en-US" sz="2200">
                <a:latin typeface="新細明體" charset="-120"/>
              </a:rPr>
              <a:t>年，年滿</a:t>
            </a:r>
            <a:r>
              <a:rPr lang="en-US" altLang="zh-TW" sz="2200">
                <a:latin typeface="新細明體" charset="-120"/>
              </a:rPr>
              <a:t>50</a:t>
            </a:r>
            <a:r>
              <a:rPr lang="zh-TW" altLang="en-US" sz="2200">
                <a:latin typeface="新細明體" charset="-120"/>
              </a:rPr>
              <a:t>歲退職者</a:t>
            </a:r>
            <a:r>
              <a:rPr lang="zh-TW" altLang="en-US">
                <a:solidFill>
                  <a:srgbClr val="0000FF"/>
                </a:solidFill>
                <a:latin typeface="新細明體" charset="-120"/>
              </a:rPr>
              <a:t>（不必在同一投保</a:t>
            </a:r>
          </a:p>
          <a:p>
            <a:pPr marL="533400" indent="-533400">
              <a:lnSpc>
                <a:spcPct val="110000"/>
              </a:lnSpc>
            </a:pPr>
            <a:r>
              <a:rPr lang="zh-TW" altLang="en-US">
                <a:solidFill>
                  <a:srgbClr val="0000FF"/>
                </a:solidFill>
                <a:latin typeface="新細明體" charset="-120"/>
              </a:rPr>
              <a:t>      單位）</a:t>
            </a:r>
            <a:r>
              <a:rPr lang="zh-TW" altLang="en-US" sz="2200">
                <a:latin typeface="新細明體" charset="-120"/>
              </a:rPr>
              <a:t>。</a:t>
            </a:r>
          </a:p>
          <a:p>
            <a:pPr marL="533400" indent="-533400">
              <a:lnSpc>
                <a:spcPct val="110000"/>
              </a:lnSpc>
            </a:pPr>
            <a:r>
              <a:rPr lang="en-US" altLang="zh-TW" sz="2200">
                <a:latin typeface="新細明體" charset="-120"/>
              </a:rPr>
              <a:t>5</a:t>
            </a:r>
            <a:r>
              <a:rPr lang="zh-TW" altLang="en-US" sz="2200">
                <a:latin typeface="新細明體" charset="-120"/>
              </a:rPr>
              <a:t>、擔任具有危險、堅強體力等特殊性質之工作合計滿</a:t>
            </a:r>
            <a:r>
              <a:rPr lang="en-US" altLang="zh-TW" sz="2200">
                <a:latin typeface="新細明體" charset="-120"/>
              </a:rPr>
              <a:t>5</a:t>
            </a:r>
            <a:r>
              <a:rPr lang="zh-TW" altLang="en-US" sz="2200">
                <a:latin typeface="新細明體" charset="-120"/>
              </a:rPr>
              <a:t>年，年</a:t>
            </a:r>
            <a:endParaRPr lang="en-US" altLang="zh-TW" sz="2200">
              <a:latin typeface="新細明體" charset="-120"/>
            </a:endParaRPr>
          </a:p>
          <a:p>
            <a:pPr marL="533400" indent="-533400">
              <a:lnSpc>
                <a:spcPct val="110000"/>
              </a:lnSpc>
            </a:pPr>
            <a:r>
              <a:rPr lang="zh-TW" altLang="en-US" sz="2200">
                <a:latin typeface="新細明體" charset="-120"/>
              </a:rPr>
              <a:t>      滿</a:t>
            </a:r>
            <a:r>
              <a:rPr lang="en-US" altLang="zh-TW" sz="2200">
                <a:latin typeface="新細明體" charset="-120"/>
              </a:rPr>
              <a:t>55</a:t>
            </a:r>
            <a:r>
              <a:rPr lang="zh-TW" altLang="en-US" sz="2200">
                <a:latin typeface="新細明體" charset="-120"/>
              </a:rPr>
              <a:t>歲退職者。</a:t>
            </a:r>
            <a:r>
              <a:rPr lang="zh-TW" altLang="en-US">
                <a:solidFill>
                  <a:srgbClr val="0000FF"/>
                </a:solidFill>
                <a:latin typeface="新細明體" charset="-120"/>
              </a:rPr>
              <a:t>（指從事符合異常氣壓危害預防標準規定之高壓室內</a:t>
            </a:r>
            <a:endParaRPr lang="en-US" altLang="zh-TW">
              <a:solidFill>
                <a:srgbClr val="0000FF"/>
              </a:solidFill>
              <a:latin typeface="新細明體" charset="-120"/>
            </a:endParaRPr>
          </a:p>
          <a:p>
            <a:pPr marL="533400" indent="-533400">
              <a:lnSpc>
                <a:spcPct val="110000"/>
              </a:lnSpc>
            </a:pPr>
            <a:r>
              <a:rPr lang="zh-TW" altLang="en-US">
                <a:solidFill>
                  <a:srgbClr val="0000FF"/>
                </a:solidFill>
                <a:latin typeface="新細明體" charset="-120"/>
              </a:rPr>
              <a:t>       作業或潛水作業者）</a:t>
            </a:r>
          </a:p>
        </p:txBody>
      </p:sp>
      <p:sp>
        <p:nvSpPr>
          <p:cNvPr id="69636" name="AutoShape 3"/>
          <p:cNvSpPr>
            <a:spLocks noChangeArrowheads="1"/>
          </p:cNvSpPr>
          <p:nvPr/>
        </p:nvSpPr>
        <p:spPr bwMode="auto">
          <a:xfrm>
            <a:off x="2987675" y="1412875"/>
            <a:ext cx="2736850" cy="576263"/>
          </a:xfrm>
          <a:prstGeom prst="roundRect">
            <a:avLst>
              <a:gd name="adj" fmla="val 16667"/>
            </a:avLst>
          </a:prstGeom>
          <a:noFill/>
          <a:ln w="19050">
            <a:solidFill>
              <a:srgbClr val="5F5F5F"/>
            </a:solidFill>
            <a:round/>
            <a:headEnd/>
            <a:tailEnd/>
          </a:ln>
        </p:spPr>
        <p:txBody>
          <a:bodyPr anchor="ctr"/>
          <a:lstStyle/>
          <a:p>
            <a:pPr marL="363538" indent="-363538">
              <a:buFont typeface="Wingdings" pitchFamily="2" charset="2"/>
              <a:buNone/>
            </a:pPr>
            <a:r>
              <a:rPr lang="zh-TW" altLang="en-US" sz="2400">
                <a:solidFill>
                  <a:srgbClr val="000099"/>
                </a:solidFill>
                <a:latin typeface="新細明體" charset="-120"/>
              </a:rPr>
              <a:t>一次請領老年給付</a:t>
            </a:r>
          </a:p>
        </p:txBody>
      </p:sp>
      <p:sp>
        <p:nvSpPr>
          <p:cNvPr id="69637" name="Text Box 4"/>
          <p:cNvSpPr txBox="1">
            <a:spLocks noChangeArrowheads="1"/>
          </p:cNvSpPr>
          <p:nvPr/>
        </p:nvSpPr>
        <p:spPr bwMode="auto">
          <a:xfrm>
            <a:off x="190500" y="88106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69638" name="Group 5"/>
          <p:cNvGrpSpPr>
            <a:grpSpLocks/>
          </p:cNvGrpSpPr>
          <p:nvPr/>
        </p:nvGrpSpPr>
        <p:grpSpPr bwMode="auto">
          <a:xfrm>
            <a:off x="0" y="0"/>
            <a:ext cx="9144000" cy="765175"/>
            <a:chOff x="0" y="0"/>
            <a:chExt cx="5760" cy="482"/>
          </a:xfrm>
        </p:grpSpPr>
        <p:grpSp>
          <p:nvGrpSpPr>
            <p:cNvPr id="69640" name="Group 6"/>
            <p:cNvGrpSpPr>
              <a:grpSpLocks/>
            </p:cNvGrpSpPr>
            <p:nvPr/>
          </p:nvGrpSpPr>
          <p:grpSpPr bwMode="auto">
            <a:xfrm>
              <a:off x="0" y="0"/>
              <a:ext cx="5760" cy="482"/>
              <a:chOff x="0" y="0"/>
              <a:chExt cx="5760" cy="482"/>
            </a:xfrm>
          </p:grpSpPr>
          <p:sp>
            <p:nvSpPr>
              <p:cNvPr id="69642"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69643"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69641"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69639" name="Rectangle 10"/>
          <p:cNvSpPr>
            <a:spLocks noChangeArrowheads="1"/>
          </p:cNvSpPr>
          <p:nvPr/>
        </p:nvSpPr>
        <p:spPr bwMode="auto">
          <a:xfrm>
            <a:off x="611188" y="1484313"/>
            <a:ext cx="1898650" cy="584200"/>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400">
                <a:solidFill>
                  <a:srgbClr val="660066"/>
                </a:solidFill>
              </a:rPr>
              <a:t>請領資格</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auto">
          <a:xfrm>
            <a:off x="539750" y="4221163"/>
            <a:ext cx="7761288" cy="1944687"/>
          </a:xfrm>
          <a:prstGeom prst="roundRect">
            <a:avLst>
              <a:gd name="adj" fmla="val 16667"/>
            </a:avLst>
          </a:prstGeom>
          <a:solidFill>
            <a:srgbClr val="FFCCCC"/>
          </a:solidFill>
          <a:ln w="19050">
            <a:solidFill>
              <a:schemeClr val="tx1"/>
            </a:solidFill>
            <a:prstDash val="dash"/>
            <a:round/>
            <a:headEnd/>
            <a:tailEnd/>
          </a:ln>
          <a:effectLst/>
        </p:spPr>
        <p:txBody>
          <a:bodyPr wrap="none" anchor="ctr"/>
          <a:lstStyle/>
          <a:p>
            <a:pPr marL="171450" indent="11113">
              <a:lnSpc>
                <a:spcPts val="2800"/>
              </a:lnSpc>
              <a:defRPr/>
            </a:pPr>
            <a:r>
              <a:rPr kumimoji="0" lang="zh-TW" altLang="en-US" sz="2200" dirty="0">
                <a:latin typeface="新細明體" pitchFamily="18" charset="-120"/>
                <a:ea typeface="新細明體" pitchFamily="18" charset="-120"/>
              </a:rPr>
              <a:t>陳先生為</a:t>
            </a:r>
            <a:r>
              <a:rPr kumimoji="0" lang="en-US" altLang="zh-TW" sz="2200" dirty="0">
                <a:latin typeface="新細明體" pitchFamily="18" charset="-120"/>
                <a:ea typeface="新細明體" pitchFamily="18" charset="-120"/>
              </a:rPr>
              <a:t>40</a:t>
            </a:r>
            <a:r>
              <a:rPr kumimoji="0" lang="zh-TW" altLang="en-US" sz="2200" dirty="0">
                <a:latin typeface="新細明體" pitchFamily="18" charset="-120"/>
                <a:ea typeface="新細明體" pitchFamily="18" charset="-120"/>
              </a:rPr>
              <a:t>年出生</a:t>
            </a:r>
            <a:r>
              <a:rPr kumimoji="0" lang="en-US" altLang="en-US" sz="2200" dirty="0">
                <a:latin typeface="新細明體" pitchFamily="18" charset="-120"/>
                <a:ea typeface="新細明體" pitchFamily="18" charset="-120"/>
              </a:rPr>
              <a:t>，</a:t>
            </a:r>
            <a:r>
              <a:rPr kumimoji="0" lang="en-US" altLang="zh-TW" sz="2200" dirty="0">
                <a:latin typeface="新細明體" pitchFamily="18" charset="-120"/>
                <a:ea typeface="新細明體" pitchFamily="18" charset="-120"/>
              </a:rPr>
              <a:t>60</a:t>
            </a:r>
            <a:r>
              <a:rPr kumimoji="0" lang="zh-TW" altLang="en-US" sz="2200" dirty="0">
                <a:latin typeface="新細明體" pitchFamily="18" charset="-120"/>
                <a:ea typeface="新細明體" pitchFamily="18" charset="-120"/>
              </a:rPr>
              <a:t>歲退休時，保險年資</a:t>
            </a:r>
            <a:r>
              <a:rPr kumimoji="0" lang="en-US" altLang="zh-TW" sz="2200" dirty="0">
                <a:latin typeface="新細明體" pitchFamily="18" charset="-120"/>
                <a:ea typeface="新細明體" pitchFamily="18" charset="-120"/>
              </a:rPr>
              <a:t>35</a:t>
            </a:r>
            <a:r>
              <a:rPr kumimoji="0" lang="zh-TW" altLang="en-US" sz="2200" dirty="0">
                <a:latin typeface="新細明體" pitchFamily="18" charset="-120"/>
                <a:ea typeface="新細明體" pitchFamily="18" charset="-120"/>
              </a:rPr>
              <a:t>年又</a:t>
            </a:r>
            <a:r>
              <a:rPr kumimoji="0" lang="en-US" altLang="zh-TW" sz="2200" dirty="0">
                <a:latin typeface="新細明體" pitchFamily="18" charset="-120"/>
                <a:ea typeface="新細明體" pitchFamily="18" charset="-120"/>
              </a:rPr>
              <a:t>5</a:t>
            </a:r>
            <a:r>
              <a:rPr kumimoji="0" lang="zh-TW" altLang="en-US" sz="2200" dirty="0">
                <a:latin typeface="新細明體" pitchFamily="18" charset="-120"/>
                <a:ea typeface="新細明體" pitchFamily="18" charset="-120"/>
              </a:rPr>
              <a:t>個多月，</a:t>
            </a:r>
            <a:endParaRPr kumimoji="0" lang="en-US" altLang="zh-TW" sz="2200" dirty="0">
              <a:latin typeface="新細明體" pitchFamily="18" charset="-120"/>
              <a:ea typeface="新細明體" pitchFamily="18" charset="-120"/>
            </a:endParaRPr>
          </a:p>
          <a:p>
            <a:pPr marL="171450" indent="11113">
              <a:lnSpc>
                <a:spcPts val="2800"/>
              </a:lnSpc>
              <a:defRPr/>
            </a:pPr>
            <a:r>
              <a:rPr kumimoji="0" lang="zh-TW" altLang="en-US" sz="2200" dirty="0">
                <a:latin typeface="新細明體" pitchFamily="18" charset="-120"/>
                <a:ea typeface="新細明體" pitchFamily="18" charset="-120"/>
              </a:rPr>
              <a:t>平均月投保薪資</a:t>
            </a:r>
            <a:r>
              <a:rPr kumimoji="0" lang="en-US" altLang="zh-TW" sz="2200" dirty="0">
                <a:latin typeface="新細明體" pitchFamily="18" charset="-120"/>
                <a:ea typeface="新細明體" pitchFamily="18" charset="-120"/>
              </a:rPr>
              <a:t>32,000</a:t>
            </a:r>
            <a:r>
              <a:rPr kumimoji="0" lang="zh-TW" altLang="en-US" sz="2200" dirty="0">
                <a:latin typeface="新細明體" pitchFamily="18" charset="-120"/>
                <a:ea typeface="新細明體" pitchFamily="18" charset="-120"/>
              </a:rPr>
              <a:t>元。</a:t>
            </a:r>
          </a:p>
          <a:p>
            <a:pPr>
              <a:lnSpc>
                <a:spcPts val="2800"/>
              </a:lnSpc>
              <a:defRPr/>
            </a:pPr>
            <a:r>
              <a:rPr kumimoji="0" lang="zh-TW" altLang="en-US" sz="2200" dirty="0">
                <a:latin typeface="新細明體" pitchFamily="18" charset="-120"/>
                <a:ea typeface="新細明體" pitchFamily="18" charset="-120"/>
              </a:rPr>
              <a:t>  每月年金金額：</a:t>
            </a:r>
          </a:p>
          <a:p>
            <a:pPr>
              <a:lnSpc>
                <a:spcPts val="2800"/>
              </a:lnSpc>
              <a:defRPr/>
            </a:pPr>
            <a:r>
              <a:rPr kumimoji="0" lang="zh-TW" altLang="en-US" sz="2200" dirty="0">
                <a:latin typeface="新細明體" pitchFamily="18" charset="-120"/>
                <a:ea typeface="新細明體" pitchFamily="18" charset="-120"/>
              </a:rPr>
              <a:t>  第</a:t>
            </a:r>
            <a:r>
              <a:rPr kumimoji="0" lang="en-US" altLang="zh-TW" sz="2200" dirty="0">
                <a:latin typeface="新細明體" pitchFamily="18" charset="-120"/>
                <a:ea typeface="新細明體" pitchFamily="18" charset="-120"/>
              </a:rPr>
              <a:t>1</a:t>
            </a:r>
            <a:r>
              <a:rPr kumimoji="0" lang="zh-TW" altLang="en-US" sz="2200" dirty="0">
                <a:latin typeface="新細明體" pitchFamily="18" charset="-120"/>
                <a:ea typeface="新細明體" pitchFamily="18" charset="-120"/>
              </a:rPr>
              <a:t>式</a:t>
            </a:r>
            <a:r>
              <a:rPr kumimoji="0" lang="en-US" altLang="zh-TW" sz="2200" dirty="0">
                <a:latin typeface="新細明體" pitchFamily="18" charset="-120"/>
                <a:ea typeface="新細明體" pitchFamily="18" charset="-120"/>
              </a:rPr>
              <a:t>--【32,000 x (35</a:t>
            </a:r>
            <a:r>
              <a:rPr kumimoji="0" lang="en-US" altLang="en-US" sz="2200" dirty="0">
                <a:latin typeface="新細明體" pitchFamily="18" charset="-120"/>
                <a:ea typeface="新細明體" pitchFamily="18" charset="-120"/>
              </a:rPr>
              <a:t>＋</a:t>
            </a:r>
            <a:r>
              <a:rPr kumimoji="0" lang="en-US" altLang="zh-TW" sz="2200" dirty="0">
                <a:latin typeface="新細明體" pitchFamily="18" charset="-120"/>
                <a:ea typeface="新細明體" pitchFamily="18" charset="-120"/>
              </a:rPr>
              <a:t>6/12) × 0.775</a:t>
            </a:r>
            <a:r>
              <a:rPr kumimoji="0" lang="zh-TW" altLang="en-US" sz="2200" dirty="0">
                <a:latin typeface="新細明體" pitchFamily="18" charset="-120"/>
                <a:ea typeface="新細明體" pitchFamily="18" charset="-120"/>
              </a:rPr>
              <a:t>％</a:t>
            </a:r>
            <a:r>
              <a:rPr kumimoji="0" lang="en-US" altLang="zh-TW" sz="2200" dirty="0">
                <a:latin typeface="新細明體" pitchFamily="18" charset="-120"/>
                <a:ea typeface="新細明體" pitchFamily="18" charset="-120"/>
              </a:rPr>
              <a:t>】+3000</a:t>
            </a:r>
            <a:r>
              <a:rPr kumimoji="0" lang="zh-TW" altLang="en-US" sz="2200" dirty="0">
                <a:latin typeface="新細明體" pitchFamily="18" charset="-120"/>
                <a:ea typeface="新細明體" pitchFamily="18" charset="-120"/>
              </a:rPr>
              <a:t>元 ＝ </a:t>
            </a:r>
            <a:r>
              <a:rPr kumimoji="0" lang="en-US" altLang="zh-TW" sz="2200" i="1" dirty="0">
                <a:latin typeface="新細明體" pitchFamily="18" charset="-120"/>
                <a:ea typeface="新細明體" pitchFamily="18" charset="-120"/>
              </a:rPr>
              <a:t>11,804</a:t>
            </a:r>
            <a:r>
              <a:rPr kumimoji="0" lang="zh-TW" altLang="en-US" sz="2200" i="1" dirty="0">
                <a:latin typeface="新細明體" pitchFamily="18" charset="-120"/>
                <a:ea typeface="新細明體" pitchFamily="18" charset="-120"/>
              </a:rPr>
              <a:t>元</a:t>
            </a:r>
            <a:endParaRPr kumimoji="0" lang="en-US" altLang="zh-TW" sz="2200" i="1" dirty="0">
              <a:latin typeface="新細明體" pitchFamily="18" charset="-120"/>
              <a:ea typeface="新細明體" pitchFamily="18" charset="-120"/>
            </a:endParaRPr>
          </a:p>
          <a:p>
            <a:pPr>
              <a:lnSpc>
                <a:spcPts val="2800"/>
              </a:lnSpc>
              <a:defRPr/>
            </a:pPr>
            <a:r>
              <a:rPr kumimoji="0" lang="zh-TW" altLang="en-US" sz="2200" dirty="0">
                <a:latin typeface="新細明體" pitchFamily="18" charset="-120"/>
                <a:ea typeface="新細明體" pitchFamily="18" charset="-120"/>
              </a:rPr>
              <a:t>  第</a:t>
            </a:r>
            <a:r>
              <a:rPr kumimoji="0" lang="en-US" altLang="zh-TW" sz="2200" dirty="0">
                <a:latin typeface="新細明體" pitchFamily="18" charset="-120"/>
                <a:ea typeface="新細明體" pitchFamily="18" charset="-120"/>
              </a:rPr>
              <a:t>2</a:t>
            </a:r>
            <a:r>
              <a:rPr kumimoji="0" lang="zh-TW" altLang="en-US" sz="2200" dirty="0">
                <a:latin typeface="新細明體" pitchFamily="18" charset="-120"/>
                <a:ea typeface="新細明體" pitchFamily="18" charset="-120"/>
              </a:rPr>
              <a:t>式</a:t>
            </a:r>
            <a:r>
              <a:rPr kumimoji="0" lang="en-US" altLang="zh-TW" sz="2200" dirty="0">
                <a:latin typeface="新細明體" pitchFamily="18" charset="-120"/>
                <a:ea typeface="新細明體" pitchFamily="18" charset="-120"/>
              </a:rPr>
              <a:t>-- 32,000 x (35</a:t>
            </a:r>
            <a:r>
              <a:rPr kumimoji="0" lang="en-US" altLang="en-US" sz="2200" dirty="0">
                <a:latin typeface="新細明體" pitchFamily="18" charset="-120"/>
                <a:ea typeface="新細明體" pitchFamily="18" charset="-120"/>
              </a:rPr>
              <a:t>＋</a:t>
            </a:r>
            <a:r>
              <a:rPr kumimoji="0" lang="en-US" altLang="zh-TW" sz="2200" dirty="0">
                <a:latin typeface="新細明體" pitchFamily="18" charset="-120"/>
                <a:ea typeface="新細明體" pitchFamily="18" charset="-120"/>
              </a:rPr>
              <a:t>6/12) × 1.55</a:t>
            </a:r>
            <a:r>
              <a:rPr kumimoji="0" lang="zh-TW" altLang="en-US" sz="2200" dirty="0">
                <a:latin typeface="新細明體" pitchFamily="18" charset="-120"/>
                <a:ea typeface="新細明體" pitchFamily="18" charset="-120"/>
              </a:rPr>
              <a:t>％＝ </a:t>
            </a:r>
            <a:r>
              <a:rPr kumimoji="0" lang="en-US" altLang="zh-TW" sz="2200" i="1" dirty="0">
                <a:latin typeface="新細明體" pitchFamily="18" charset="-120"/>
                <a:ea typeface="新細明體" pitchFamily="18" charset="-120"/>
              </a:rPr>
              <a:t>17,608</a:t>
            </a:r>
            <a:r>
              <a:rPr kumimoji="0" lang="zh-TW" altLang="en-US" sz="2200" i="1" dirty="0">
                <a:latin typeface="新細明體" pitchFamily="18" charset="-120"/>
                <a:ea typeface="新細明體" pitchFamily="18" charset="-120"/>
              </a:rPr>
              <a:t>元</a:t>
            </a:r>
            <a:r>
              <a:rPr kumimoji="0" lang="zh-TW" altLang="en-US" sz="2200" dirty="0">
                <a:latin typeface="新細明體" pitchFamily="18" charset="-120"/>
                <a:ea typeface="新細明體" pitchFamily="18" charset="-120"/>
              </a:rPr>
              <a:t> </a:t>
            </a:r>
            <a:r>
              <a:rPr kumimoji="0" lang="en-US" altLang="zh-TW" sz="2200" i="1" dirty="0">
                <a:solidFill>
                  <a:srgbClr val="FF0000"/>
                </a:solidFill>
                <a:ea typeface="新細明體" pitchFamily="18" charset="-120"/>
              </a:rPr>
              <a:t>(</a:t>
            </a:r>
            <a:r>
              <a:rPr kumimoji="0" lang="zh-TW" altLang="en-US" sz="2200" i="1" dirty="0">
                <a:solidFill>
                  <a:srgbClr val="FF0000"/>
                </a:solidFill>
                <a:ea typeface="新細明體" pitchFamily="18" charset="-120"/>
              </a:rPr>
              <a:t>擇優發給</a:t>
            </a:r>
            <a:r>
              <a:rPr kumimoji="0" lang="en-US" altLang="zh-TW" sz="2200" i="1" dirty="0">
                <a:solidFill>
                  <a:srgbClr val="FF0000"/>
                </a:solidFill>
                <a:ea typeface="新細明體" pitchFamily="18" charset="-120"/>
              </a:rPr>
              <a:t>)</a:t>
            </a:r>
          </a:p>
        </p:txBody>
      </p:sp>
      <p:sp>
        <p:nvSpPr>
          <p:cNvPr id="70659" name="投影片編號版面配置區 5"/>
          <p:cNvSpPr>
            <a:spLocks noGrp="1"/>
          </p:cNvSpPr>
          <p:nvPr>
            <p:ph type="sldNum" sz="quarter" idx="12"/>
          </p:nvPr>
        </p:nvSpPr>
        <p:spPr>
          <a:noFill/>
        </p:spPr>
        <p:txBody>
          <a:bodyPr/>
          <a:lstStyle/>
          <a:p>
            <a:fld id="{B1D8C880-D6A7-4B64-970D-1D5499F5F2C4}" type="slidenum">
              <a:rPr lang="en-US" altLang="zh-TW" smtClean="0"/>
              <a:pPr/>
              <a:t>64</a:t>
            </a:fld>
            <a:endParaRPr lang="en-US" altLang="zh-TW" smtClean="0"/>
          </a:p>
        </p:txBody>
      </p:sp>
      <p:sp>
        <p:nvSpPr>
          <p:cNvPr id="70660" name="Rectangle 2"/>
          <p:cNvSpPr>
            <a:spLocks noGrp="1" noChangeArrowheads="1"/>
          </p:cNvSpPr>
          <p:nvPr>
            <p:ph type="title"/>
          </p:nvPr>
        </p:nvSpPr>
        <p:spPr>
          <a:xfrm>
            <a:off x="792163" y="1387475"/>
            <a:ext cx="1941512" cy="652463"/>
          </a:xfrm>
        </p:spPr>
        <p:txBody>
          <a:bodyPr/>
          <a:lstStyle/>
          <a:p>
            <a:pPr eaLnBrk="1" hangingPunct="1">
              <a:buFont typeface="Wingdings" pitchFamily="2" charset="2"/>
              <a:buChar char="u"/>
            </a:pPr>
            <a:r>
              <a:rPr lang="zh-TW" altLang="en-US" sz="2400" b="1" smtClean="0">
                <a:solidFill>
                  <a:srgbClr val="660066"/>
                </a:solidFill>
                <a:latin typeface="標楷體" pitchFamily="65" charset="-120"/>
                <a:ea typeface="標楷體" pitchFamily="65" charset="-120"/>
              </a:rPr>
              <a:t>給付標準</a:t>
            </a:r>
          </a:p>
        </p:txBody>
      </p:sp>
      <p:sp>
        <p:nvSpPr>
          <p:cNvPr id="70661" name="AutoShape 3"/>
          <p:cNvSpPr>
            <a:spLocks noChangeArrowheads="1"/>
          </p:cNvSpPr>
          <p:nvPr/>
        </p:nvSpPr>
        <p:spPr bwMode="auto">
          <a:xfrm>
            <a:off x="539750" y="1989138"/>
            <a:ext cx="7704138" cy="1392237"/>
          </a:xfrm>
          <a:prstGeom prst="foldedCorner">
            <a:avLst>
              <a:gd name="adj" fmla="val 12500"/>
            </a:avLst>
          </a:prstGeom>
          <a:solidFill>
            <a:srgbClr val="FFFFCC"/>
          </a:solidFill>
          <a:ln w="19050">
            <a:solidFill>
              <a:schemeClr val="tx1"/>
            </a:solidFill>
            <a:prstDash val="dash"/>
            <a:round/>
            <a:headEnd/>
            <a:tailEnd/>
          </a:ln>
        </p:spPr>
        <p:txBody>
          <a:bodyPr tIns="180000" bIns="46800" anchor="ctr"/>
          <a:lstStyle/>
          <a:p>
            <a:pPr marL="457200">
              <a:spcBef>
                <a:spcPct val="20000"/>
              </a:spcBef>
            </a:pPr>
            <a:r>
              <a:rPr lang="zh-TW" altLang="en-US" sz="2400">
                <a:latin typeface="新細明體" charset="-120"/>
              </a:rPr>
              <a:t>依下列二種方式</a:t>
            </a:r>
            <a:r>
              <a:rPr kumimoji="0" lang="zh-TW" altLang="en-US" sz="2400">
                <a:solidFill>
                  <a:srgbClr val="000000"/>
                </a:solidFill>
              </a:rPr>
              <a:t>計算後</a:t>
            </a:r>
            <a:r>
              <a:rPr kumimoji="0" lang="zh-TW" altLang="en-US" sz="2400">
                <a:solidFill>
                  <a:srgbClr val="000000"/>
                </a:solidFill>
                <a:latin typeface="新細明體" charset="-120"/>
              </a:rPr>
              <a:t>，</a:t>
            </a:r>
            <a:r>
              <a:rPr lang="zh-TW" altLang="en-US" sz="2400">
                <a:latin typeface="新細明體" charset="-120"/>
              </a:rPr>
              <a:t>由勞保局</a:t>
            </a:r>
            <a:r>
              <a:rPr lang="zh-TW" altLang="zh-TW" sz="2400">
                <a:latin typeface="新細明體" charset="-120"/>
              </a:rPr>
              <a:t>擇優發給</a:t>
            </a:r>
            <a:r>
              <a:rPr lang="zh-TW" altLang="en-US" sz="2400">
                <a:latin typeface="新細明體" charset="-120"/>
              </a:rPr>
              <a:t>：</a:t>
            </a:r>
          </a:p>
          <a:p>
            <a:pPr marL="457200"/>
            <a:r>
              <a:rPr lang="en-US" altLang="zh-TW" sz="2400">
                <a:latin typeface="新細明體" charset="-120"/>
              </a:rPr>
              <a:t>1</a:t>
            </a:r>
            <a:r>
              <a:rPr lang="zh-TW" altLang="en-US" sz="2400">
                <a:latin typeface="新細明體" charset="-120"/>
              </a:rPr>
              <a:t>、平均月投保薪資</a:t>
            </a:r>
            <a:r>
              <a:rPr lang="en-US" altLang="zh-TW" sz="2400">
                <a:latin typeface="新細明體" charset="-120"/>
              </a:rPr>
              <a:t>×</a:t>
            </a:r>
            <a:r>
              <a:rPr lang="zh-TW" altLang="en-US" sz="2400">
                <a:latin typeface="新細明體" charset="-120"/>
              </a:rPr>
              <a:t>年資</a:t>
            </a:r>
            <a:r>
              <a:rPr lang="en-US" altLang="zh-TW" sz="2400">
                <a:latin typeface="新細明體" charset="-120"/>
              </a:rPr>
              <a:t>×0.775 </a:t>
            </a:r>
            <a:r>
              <a:rPr lang="en-US" altLang="en-US" sz="2400">
                <a:latin typeface="標楷體" pitchFamily="65" charset="-120"/>
                <a:ea typeface="標楷體" pitchFamily="65" charset="-120"/>
              </a:rPr>
              <a:t>％</a:t>
            </a:r>
            <a:r>
              <a:rPr lang="zh-TW" altLang="en-US" sz="2400">
                <a:solidFill>
                  <a:srgbClr val="9900CC"/>
                </a:solidFill>
                <a:latin typeface="標楷體" pitchFamily="65" charset="-120"/>
                <a:ea typeface="標楷體" pitchFamily="65" charset="-120"/>
              </a:rPr>
              <a:t> </a:t>
            </a:r>
            <a:r>
              <a:rPr lang="en-US" altLang="zh-TW" sz="2400">
                <a:latin typeface="新細明體" charset="-120"/>
              </a:rPr>
              <a:t>+ 3,000</a:t>
            </a:r>
            <a:r>
              <a:rPr lang="zh-TW" altLang="en-US" sz="2400">
                <a:latin typeface="新細明體" charset="-120"/>
              </a:rPr>
              <a:t>元</a:t>
            </a:r>
          </a:p>
          <a:p>
            <a:pPr marL="457200"/>
            <a:r>
              <a:rPr lang="en-US" altLang="zh-TW" sz="2400">
                <a:latin typeface="新細明體" charset="-120"/>
              </a:rPr>
              <a:t>2</a:t>
            </a:r>
            <a:r>
              <a:rPr lang="zh-TW" altLang="zh-TW" sz="2400">
                <a:latin typeface="新細明體" charset="-120"/>
              </a:rPr>
              <a:t>、</a:t>
            </a:r>
            <a:r>
              <a:rPr lang="zh-TW" altLang="en-US" sz="2400">
                <a:latin typeface="新細明體" charset="-120"/>
              </a:rPr>
              <a:t>平均月</a:t>
            </a:r>
            <a:r>
              <a:rPr lang="zh-TW" altLang="zh-TW" sz="2400">
                <a:latin typeface="新細明體" charset="-120"/>
              </a:rPr>
              <a:t>投保薪資</a:t>
            </a:r>
            <a:r>
              <a:rPr lang="en-US" altLang="zh-TW" sz="2400">
                <a:latin typeface="新細明體" charset="-120"/>
              </a:rPr>
              <a:t>×</a:t>
            </a:r>
            <a:r>
              <a:rPr lang="zh-TW" altLang="zh-TW" sz="2400">
                <a:latin typeface="新細明體" charset="-120"/>
              </a:rPr>
              <a:t>年資</a:t>
            </a:r>
            <a:r>
              <a:rPr lang="en-US" altLang="zh-TW" sz="2400">
                <a:latin typeface="新細明體" charset="-120"/>
              </a:rPr>
              <a:t>×</a:t>
            </a:r>
            <a:r>
              <a:rPr lang="zh-TW" altLang="zh-TW" sz="2400">
                <a:latin typeface="新細明體" charset="-120"/>
              </a:rPr>
              <a:t> 1.</a:t>
            </a:r>
            <a:r>
              <a:rPr lang="en-US" altLang="zh-TW" sz="2400">
                <a:latin typeface="新細明體" charset="-120"/>
              </a:rPr>
              <a:t>55</a:t>
            </a:r>
            <a:r>
              <a:rPr lang="en-US" altLang="en-US" sz="2400">
                <a:latin typeface="標楷體" pitchFamily="65" charset="-120"/>
                <a:ea typeface="標楷體" pitchFamily="65" charset="-120"/>
              </a:rPr>
              <a:t>％</a:t>
            </a:r>
            <a:endParaRPr lang="zh-TW" altLang="en-US" sz="2400">
              <a:solidFill>
                <a:schemeClr val="accent2"/>
              </a:solidFill>
            </a:endParaRPr>
          </a:p>
        </p:txBody>
      </p:sp>
      <p:sp>
        <p:nvSpPr>
          <p:cNvPr id="77830" name="Oval 5"/>
          <p:cNvSpPr>
            <a:spLocks noChangeArrowheads="1"/>
          </p:cNvSpPr>
          <p:nvPr/>
        </p:nvSpPr>
        <p:spPr bwMode="auto">
          <a:xfrm rot="20169471">
            <a:off x="85725" y="4000500"/>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400" dirty="0">
                <a:ea typeface="新細明體" pitchFamily="18" charset="-120"/>
              </a:rPr>
              <a:t>舉例</a:t>
            </a:r>
          </a:p>
        </p:txBody>
      </p:sp>
      <p:sp>
        <p:nvSpPr>
          <p:cNvPr id="70663" name="AutoShape 6"/>
          <p:cNvSpPr>
            <a:spLocks noChangeArrowheads="1"/>
          </p:cNvSpPr>
          <p:nvPr/>
        </p:nvSpPr>
        <p:spPr bwMode="auto">
          <a:xfrm>
            <a:off x="3635375" y="1144588"/>
            <a:ext cx="1697038" cy="638175"/>
          </a:xfrm>
          <a:prstGeom prst="roundRect">
            <a:avLst>
              <a:gd name="adj" fmla="val 16667"/>
            </a:avLst>
          </a:prstGeom>
          <a:noFill/>
          <a:ln w="19050">
            <a:solidFill>
              <a:srgbClr val="5F5F5F"/>
            </a:solidFill>
            <a:round/>
            <a:headEnd/>
            <a:tailEnd/>
          </a:ln>
        </p:spPr>
        <p:txBody>
          <a:bodyPr wrap="none" anchor="ctr"/>
          <a:lstStyle/>
          <a:p>
            <a:pPr marL="533400" indent="-533400" algn="ctr">
              <a:lnSpc>
                <a:spcPct val="110000"/>
              </a:lnSpc>
            </a:pPr>
            <a:r>
              <a:rPr lang="zh-TW" altLang="en-US" sz="2400">
                <a:solidFill>
                  <a:srgbClr val="000066"/>
                </a:solidFill>
                <a:latin typeface="新細明體" charset="-120"/>
              </a:rPr>
              <a:t>老年年金</a:t>
            </a:r>
          </a:p>
        </p:txBody>
      </p:sp>
      <p:sp>
        <p:nvSpPr>
          <p:cNvPr id="70664" name="Text Box 7"/>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70665" name="Group 8"/>
          <p:cNvGrpSpPr>
            <a:grpSpLocks/>
          </p:cNvGrpSpPr>
          <p:nvPr/>
        </p:nvGrpSpPr>
        <p:grpSpPr bwMode="auto">
          <a:xfrm>
            <a:off x="0" y="0"/>
            <a:ext cx="9144000" cy="765175"/>
            <a:chOff x="0" y="0"/>
            <a:chExt cx="5760" cy="482"/>
          </a:xfrm>
        </p:grpSpPr>
        <p:grpSp>
          <p:nvGrpSpPr>
            <p:cNvPr id="70667" name="Group 9"/>
            <p:cNvGrpSpPr>
              <a:grpSpLocks/>
            </p:cNvGrpSpPr>
            <p:nvPr/>
          </p:nvGrpSpPr>
          <p:grpSpPr bwMode="auto">
            <a:xfrm>
              <a:off x="0" y="0"/>
              <a:ext cx="5760" cy="482"/>
              <a:chOff x="0" y="0"/>
              <a:chExt cx="5760" cy="482"/>
            </a:xfrm>
          </p:grpSpPr>
          <p:sp>
            <p:nvSpPr>
              <p:cNvPr id="70669" name="Text Box 10"/>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0670" name="Line 11"/>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0668" name="Line 12"/>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0666" name="AutoShape 4"/>
          <p:cNvSpPr>
            <a:spLocks noChangeArrowheads="1"/>
          </p:cNvSpPr>
          <p:nvPr/>
        </p:nvSpPr>
        <p:spPr bwMode="auto">
          <a:xfrm>
            <a:off x="611188" y="3573463"/>
            <a:ext cx="7705725" cy="360362"/>
          </a:xfrm>
          <a:prstGeom prst="roundRect">
            <a:avLst>
              <a:gd name="adj" fmla="val 16667"/>
            </a:avLst>
          </a:prstGeom>
          <a:solidFill>
            <a:schemeClr val="bg1"/>
          </a:solidFill>
          <a:ln w="19050">
            <a:solidFill>
              <a:schemeClr val="tx1"/>
            </a:solidFill>
            <a:prstDash val="dash"/>
            <a:round/>
            <a:headEnd/>
            <a:tailEnd/>
          </a:ln>
        </p:spPr>
        <p:txBody>
          <a:bodyPr lIns="0" anchor="ctr"/>
          <a:lstStyle/>
          <a:p>
            <a:pPr marL="171450" indent="11113" algn="ctr"/>
            <a:r>
              <a:rPr lang="en-US" altLang="zh-TW" sz="2200">
                <a:solidFill>
                  <a:srgbClr val="FF0000"/>
                </a:solidFill>
                <a:latin typeface="新細明體" charset="-120"/>
              </a:rPr>
              <a:t>★</a:t>
            </a:r>
            <a:r>
              <a:rPr lang="zh-TW" altLang="en-US" sz="2200">
                <a:solidFill>
                  <a:srgbClr val="FF0000"/>
                </a:solidFill>
                <a:latin typeface="新細明體" charset="-120"/>
              </a:rPr>
              <a:t>提醒：老年年金給付之勞保年資全程計算，不受年齡限制</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5"/>
          <p:cNvSpPr>
            <a:spLocks noGrp="1"/>
          </p:cNvSpPr>
          <p:nvPr>
            <p:ph type="sldNum" sz="quarter" idx="12"/>
          </p:nvPr>
        </p:nvSpPr>
        <p:spPr>
          <a:noFill/>
        </p:spPr>
        <p:txBody>
          <a:bodyPr/>
          <a:lstStyle/>
          <a:p>
            <a:fld id="{9B508FB8-A56A-4D39-9DD2-7B920B9F833B}" type="slidenum">
              <a:rPr lang="en-US" altLang="zh-TW" smtClean="0"/>
              <a:pPr/>
              <a:t>65</a:t>
            </a:fld>
            <a:endParaRPr lang="en-US" altLang="zh-TW" smtClean="0"/>
          </a:p>
        </p:txBody>
      </p:sp>
      <p:sp>
        <p:nvSpPr>
          <p:cNvPr id="71683" name="Rectangle 2"/>
          <p:cNvSpPr>
            <a:spLocks noGrp="1" noChangeArrowheads="1"/>
          </p:cNvSpPr>
          <p:nvPr>
            <p:ph type="title"/>
          </p:nvPr>
        </p:nvSpPr>
        <p:spPr>
          <a:xfrm>
            <a:off x="3492500" y="1341438"/>
            <a:ext cx="1728788" cy="504825"/>
          </a:xfrm>
          <a:ln>
            <a:solidFill>
              <a:schemeClr val="hlink"/>
            </a:solidFill>
          </a:ln>
        </p:spPr>
        <p:txBody>
          <a:bodyPr/>
          <a:lstStyle/>
          <a:p>
            <a:pPr eaLnBrk="1" hangingPunct="1">
              <a:buFont typeface="Wingdings" pitchFamily="2" charset="2"/>
              <a:buNone/>
            </a:pPr>
            <a:r>
              <a:rPr lang="zh-TW" altLang="en-US" sz="2400" b="1" smtClean="0">
                <a:solidFill>
                  <a:srgbClr val="000066"/>
                </a:solidFill>
                <a:latin typeface="標楷體" pitchFamily="65" charset="-120"/>
                <a:ea typeface="標楷體" pitchFamily="65" charset="-120"/>
              </a:rPr>
              <a:t>展延年金</a:t>
            </a:r>
          </a:p>
        </p:txBody>
      </p:sp>
      <p:sp>
        <p:nvSpPr>
          <p:cNvPr id="71684" name="AutoShape 3"/>
          <p:cNvSpPr>
            <a:spLocks noChangeArrowheads="1"/>
          </p:cNvSpPr>
          <p:nvPr/>
        </p:nvSpPr>
        <p:spPr bwMode="auto">
          <a:xfrm>
            <a:off x="827088" y="2009775"/>
            <a:ext cx="7918450" cy="1941513"/>
          </a:xfrm>
          <a:prstGeom prst="roundRect">
            <a:avLst>
              <a:gd name="adj" fmla="val 16667"/>
            </a:avLst>
          </a:prstGeom>
          <a:noFill/>
          <a:ln w="19050">
            <a:noFill/>
            <a:prstDash val="dash"/>
            <a:round/>
            <a:headEnd/>
            <a:tailEnd/>
          </a:ln>
        </p:spPr>
        <p:txBody>
          <a:bodyPr wrap="none" lIns="18000" rIns="18000" anchor="ctr"/>
          <a:lstStyle/>
          <a:p>
            <a:pPr>
              <a:lnSpc>
                <a:spcPct val="110000"/>
              </a:lnSpc>
            </a:pPr>
            <a:r>
              <a:rPr lang="zh-TW" altLang="en-US" sz="2200">
                <a:solidFill>
                  <a:schemeClr val="accent2"/>
                </a:solidFill>
                <a:latin typeface="新細明體" charset="-120"/>
              </a:rPr>
              <a:t>每延後</a:t>
            </a:r>
            <a:r>
              <a:rPr lang="en-US" altLang="zh-TW" sz="2200">
                <a:solidFill>
                  <a:schemeClr val="accent2"/>
                </a:solidFill>
                <a:latin typeface="新細明體" charset="-120"/>
              </a:rPr>
              <a:t>1</a:t>
            </a:r>
            <a:r>
              <a:rPr lang="zh-TW" altLang="en-US" sz="2200">
                <a:solidFill>
                  <a:schemeClr val="accent2"/>
                </a:solidFill>
                <a:latin typeface="新細明體" charset="-120"/>
              </a:rPr>
              <a:t>年請領</a:t>
            </a:r>
            <a:r>
              <a:rPr lang="zh-TW" altLang="en-US" sz="2200">
                <a:latin typeface="新細明體" charset="-120"/>
              </a:rPr>
              <a:t>，</a:t>
            </a:r>
            <a:r>
              <a:rPr lang="zh-TW" altLang="en-US" sz="2200">
                <a:solidFill>
                  <a:schemeClr val="accent2"/>
                </a:solidFill>
                <a:latin typeface="新細明體" charset="-120"/>
              </a:rPr>
              <a:t>依原計算金額增給</a:t>
            </a:r>
            <a:r>
              <a:rPr lang="en-US" altLang="zh-TW" sz="2200">
                <a:solidFill>
                  <a:schemeClr val="accent2"/>
                </a:solidFill>
                <a:latin typeface="新細明體" charset="-120"/>
              </a:rPr>
              <a:t>4</a:t>
            </a:r>
            <a:r>
              <a:rPr lang="zh-TW" altLang="en-US" sz="2200">
                <a:solidFill>
                  <a:schemeClr val="accent2"/>
                </a:solidFill>
                <a:latin typeface="新細明體" charset="-120"/>
              </a:rPr>
              <a:t>％，最多增給</a:t>
            </a:r>
            <a:r>
              <a:rPr lang="en-US" altLang="zh-TW" sz="2200">
                <a:solidFill>
                  <a:schemeClr val="accent2"/>
                </a:solidFill>
                <a:latin typeface="新細明體" charset="-120"/>
              </a:rPr>
              <a:t>20</a:t>
            </a:r>
            <a:r>
              <a:rPr lang="zh-TW" altLang="en-US" sz="2200">
                <a:solidFill>
                  <a:schemeClr val="accent2"/>
                </a:solidFill>
                <a:latin typeface="新細明體" charset="-120"/>
              </a:rPr>
              <a:t>％。</a:t>
            </a:r>
          </a:p>
          <a:p>
            <a:pPr>
              <a:lnSpc>
                <a:spcPct val="110000"/>
              </a:lnSpc>
            </a:pPr>
            <a:r>
              <a:rPr lang="zh-TW" altLang="en-US" sz="2200">
                <a:solidFill>
                  <a:srgbClr val="A50021"/>
                </a:solidFill>
                <a:latin typeface="新細明體" charset="-120"/>
              </a:rPr>
              <a:t>★</a:t>
            </a:r>
            <a:r>
              <a:rPr lang="zh-TW" altLang="en-US" sz="2200">
                <a:latin typeface="新細明體" charset="-120"/>
              </a:rPr>
              <a:t>展延期間自符合請領條件</a:t>
            </a:r>
            <a:r>
              <a:rPr lang="en-US" altLang="zh-TW" sz="2200">
                <a:latin typeface="新細明體" charset="-120"/>
              </a:rPr>
              <a:t>(</a:t>
            </a:r>
            <a:r>
              <a:rPr lang="zh-TW" altLang="en-US" sz="2200">
                <a:latin typeface="新細明體" charset="-120"/>
              </a:rPr>
              <a:t>含年齡及年資</a:t>
            </a:r>
            <a:r>
              <a:rPr lang="en-US" altLang="zh-TW" sz="2200">
                <a:latin typeface="新細明體" charset="-120"/>
              </a:rPr>
              <a:t>)</a:t>
            </a:r>
            <a:r>
              <a:rPr lang="zh-TW" altLang="en-US" sz="2200">
                <a:latin typeface="新細明體" charset="-120"/>
              </a:rPr>
              <a:t>之「次月起」，</a:t>
            </a:r>
            <a:endParaRPr lang="en-US" altLang="zh-TW" sz="2200">
              <a:latin typeface="新細明體" charset="-120"/>
            </a:endParaRPr>
          </a:p>
          <a:p>
            <a:pPr>
              <a:lnSpc>
                <a:spcPct val="110000"/>
              </a:lnSpc>
            </a:pPr>
            <a:r>
              <a:rPr lang="zh-TW" altLang="en-US" sz="2200">
                <a:latin typeface="新細明體" charset="-120"/>
              </a:rPr>
              <a:t>    計算至申請當月止。</a:t>
            </a:r>
            <a:r>
              <a:rPr lang="zh-TW" altLang="en-US" sz="2200">
                <a:solidFill>
                  <a:schemeClr val="accent2"/>
                </a:solidFill>
                <a:latin typeface="新細明體" charset="-120"/>
              </a:rPr>
              <a:t>未滿</a:t>
            </a:r>
            <a:r>
              <a:rPr lang="en-US" altLang="zh-TW" sz="2200">
                <a:solidFill>
                  <a:schemeClr val="accent2"/>
                </a:solidFill>
                <a:latin typeface="新細明體" charset="-120"/>
              </a:rPr>
              <a:t>1</a:t>
            </a:r>
            <a:r>
              <a:rPr lang="zh-TW" altLang="en-US" sz="2200">
                <a:solidFill>
                  <a:schemeClr val="accent2"/>
                </a:solidFill>
                <a:latin typeface="新細明體" charset="-120"/>
              </a:rPr>
              <a:t>年部分，依實際月數按比例</a:t>
            </a:r>
            <a:r>
              <a:rPr lang="zh-TW" altLang="en-US" sz="2200">
                <a:solidFill>
                  <a:srgbClr val="FF0000"/>
                </a:solidFill>
                <a:latin typeface="新細明體" charset="-120"/>
              </a:rPr>
              <a:t>計算</a:t>
            </a:r>
            <a:endParaRPr lang="en-US" altLang="zh-TW" sz="2200">
              <a:solidFill>
                <a:srgbClr val="FF0000"/>
              </a:solidFill>
              <a:latin typeface="新細明體" charset="-120"/>
            </a:endParaRPr>
          </a:p>
          <a:p>
            <a:pPr>
              <a:lnSpc>
                <a:spcPct val="110000"/>
              </a:lnSpc>
            </a:pPr>
            <a:r>
              <a:rPr lang="en-US" altLang="zh-TW" sz="2200">
                <a:solidFill>
                  <a:srgbClr val="FF0000"/>
                </a:solidFill>
                <a:latin typeface="新細明體" charset="-120"/>
              </a:rPr>
              <a:t>    </a:t>
            </a:r>
            <a:r>
              <a:rPr lang="zh-TW" altLang="en-US" sz="2200">
                <a:solidFill>
                  <a:srgbClr val="FF0000"/>
                </a:solidFill>
                <a:latin typeface="新細明體" charset="-120"/>
              </a:rPr>
              <a:t>至小數第</a:t>
            </a:r>
            <a:r>
              <a:rPr lang="en-US" altLang="zh-TW" sz="2200">
                <a:solidFill>
                  <a:srgbClr val="FF0000"/>
                </a:solidFill>
                <a:latin typeface="新細明體" charset="-120"/>
              </a:rPr>
              <a:t>2</a:t>
            </a:r>
            <a:r>
              <a:rPr lang="zh-TW" altLang="en-US" sz="2200">
                <a:solidFill>
                  <a:srgbClr val="FF0000"/>
                </a:solidFill>
                <a:latin typeface="新細明體" charset="-120"/>
              </a:rPr>
              <a:t>位</a:t>
            </a:r>
            <a:r>
              <a:rPr lang="zh-TW" altLang="en-US" sz="2200">
                <a:solidFill>
                  <a:schemeClr val="accent2"/>
                </a:solidFill>
                <a:latin typeface="新細明體" charset="-120"/>
              </a:rPr>
              <a:t>，第</a:t>
            </a:r>
            <a:r>
              <a:rPr lang="en-US" altLang="zh-TW" sz="2200">
                <a:solidFill>
                  <a:schemeClr val="accent2"/>
                </a:solidFill>
                <a:latin typeface="新細明體" charset="-120"/>
              </a:rPr>
              <a:t>3</a:t>
            </a:r>
            <a:r>
              <a:rPr lang="zh-TW" altLang="en-US" sz="2200">
                <a:solidFill>
                  <a:schemeClr val="accent2"/>
                </a:solidFill>
                <a:latin typeface="新細明體" charset="-120"/>
              </a:rPr>
              <a:t>位四捨五入。</a:t>
            </a:r>
          </a:p>
        </p:txBody>
      </p:sp>
      <p:sp>
        <p:nvSpPr>
          <p:cNvPr id="71685" name="AutoShape 4"/>
          <p:cNvSpPr>
            <a:spLocks noChangeArrowheads="1"/>
          </p:cNvSpPr>
          <p:nvPr/>
        </p:nvSpPr>
        <p:spPr bwMode="auto">
          <a:xfrm>
            <a:off x="473075" y="4116388"/>
            <a:ext cx="8131175" cy="1976437"/>
          </a:xfrm>
          <a:prstGeom prst="roundRect">
            <a:avLst>
              <a:gd name="adj" fmla="val 16667"/>
            </a:avLst>
          </a:prstGeom>
          <a:solidFill>
            <a:srgbClr val="FFCCCC"/>
          </a:solidFill>
          <a:ln w="19050">
            <a:solidFill>
              <a:schemeClr val="tx1"/>
            </a:solidFill>
            <a:prstDash val="dash"/>
            <a:round/>
            <a:headEnd/>
            <a:tailEnd/>
          </a:ln>
        </p:spPr>
        <p:txBody>
          <a:bodyPr wrap="none" anchor="ctr"/>
          <a:lstStyle/>
          <a:p>
            <a:pPr marL="723900" indent="-541338"/>
            <a:r>
              <a:rPr lang="zh-TW" altLang="en-US" sz="2200"/>
              <a:t>陳先生</a:t>
            </a:r>
            <a:r>
              <a:rPr kumimoji="0" lang="en-US" altLang="zh-TW" sz="2200">
                <a:solidFill>
                  <a:srgbClr val="000000"/>
                </a:solidFill>
              </a:rPr>
              <a:t>60</a:t>
            </a:r>
            <a:r>
              <a:rPr kumimoji="0" lang="zh-TW" altLang="en-US" sz="2200">
                <a:solidFill>
                  <a:srgbClr val="000000"/>
                </a:solidFill>
              </a:rPr>
              <a:t>歲得請領老年年金，但是</a:t>
            </a:r>
            <a:r>
              <a:rPr lang="zh-TW" altLang="en-US" sz="2200"/>
              <a:t>繼續工作延後</a:t>
            </a:r>
            <a:r>
              <a:rPr lang="en-US" altLang="zh-TW" sz="2200"/>
              <a:t>2</a:t>
            </a:r>
            <a:r>
              <a:rPr lang="zh-TW" altLang="en-US" sz="2200"/>
              <a:t>年又</a:t>
            </a:r>
            <a:r>
              <a:rPr lang="en-US" altLang="zh-TW" sz="2200"/>
              <a:t>10</a:t>
            </a:r>
            <a:r>
              <a:rPr lang="zh-TW" altLang="en-US" sz="2200"/>
              <a:t>個多月</a:t>
            </a:r>
            <a:endParaRPr lang="en-US" altLang="zh-TW" sz="2200"/>
          </a:p>
          <a:p>
            <a:pPr marL="723900" indent="-541338"/>
            <a:r>
              <a:rPr lang="zh-TW" altLang="en-US" sz="2200"/>
              <a:t>退休， 保險年資</a:t>
            </a:r>
            <a:r>
              <a:rPr lang="en-US" altLang="zh-TW" sz="2200"/>
              <a:t>38</a:t>
            </a:r>
            <a:r>
              <a:rPr lang="zh-TW" altLang="en-US" sz="2200"/>
              <a:t>年 又</a:t>
            </a:r>
            <a:r>
              <a:rPr lang="en-US" altLang="zh-TW" sz="2200"/>
              <a:t>3</a:t>
            </a:r>
            <a:r>
              <a:rPr lang="zh-TW" altLang="en-US" sz="2200"/>
              <a:t>個多月，平均月投保薪資</a:t>
            </a:r>
            <a:r>
              <a:rPr lang="en-US" altLang="zh-TW" sz="2200"/>
              <a:t>32,000</a:t>
            </a:r>
            <a:r>
              <a:rPr lang="zh-TW" altLang="en-US" sz="2200"/>
              <a:t>元。 </a:t>
            </a:r>
            <a:endParaRPr lang="en-US" altLang="zh-TW" sz="2200"/>
          </a:p>
          <a:p>
            <a:pPr marL="723900" indent="-541338"/>
            <a:r>
              <a:rPr lang="zh-TW" altLang="en-US" sz="2200"/>
              <a:t>每月年金金額：</a:t>
            </a:r>
          </a:p>
          <a:p>
            <a:pPr marL="723900" indent="-541338"/>
            <a:r>
              <a:rPr lang="en-US" altLang="zh-TW" sz="2000">
                <a:solidFill>
                  <a:srgbClr val="FF0000"/>
                </a:solidFill>
              </a:rPr>
              <a:t>32,000×(38</a:t>
            </a:r>
            <a:r>
              <a:rPr lang="en-US" altLang="en-US" sz="2000">
                <a:solidFill>
                  <a:srgbClr val="FF0000"/>
                </a:solidFill>
                <a:latin typeface="標楷體" pitchFamily="65" charset="-120"/>
                <a:ea typeface="標楷體" pitchFamily="65" charset="-120"/>
              </a:rPr>
              <a:t>＋</a:t>
            </a:r>
            <a:r>
              <a:rPr lang="en-US" altLang="zh-TW" sz="2000">
                <a:solidFill>
                  <a:srgbClr val="FF0000"/>
                </a:solidFill>
              </a:rPr>
              <a:t>4/12)×1.55</a:t>
            </a:r>
            <a:r>
              <a:rPr lang="zh-TW" altLang="en-US" sz="2000">
                <a:solidFill>
                  <a:srgbClr val="FF0000"/>
                </a:solidFill>
              </a:rPr>
              <a:t>％ ＝ </a:t>
            </a:r>
            <a:r>
              <a:rPr lang="en-US" altLang="zh-TW" sz="2000">
                <a:solidFill>
                  <a:srgbClr val="FF0000"/>
                </a:solidFill>
              </a:rPr>
              <a:t>19,012</a:t>
            </a:r>
          </a:p>
          <a:p>
            <a:pPr marL="723900" indent="-541338"/>
            <a:r>
              <a:rPr lang="en-US" altLang="zh-TW" sz="2000">
                <a:solidFill>
                  <a:srgbClr val="FF0000"/>
                </a:solidFill>
              </a:rPr>
              <a:t>19,012×</a:t>
            </a:r>
            <a:r>
              <a:rPr lang="en-US" altLang="en-US" sz="2000">
                <a:solidFill>
                  <a:srgbClr val="FF0000"/>
                </a:solidFill>
              </a:rPr>
              <a:t>〔</a:t>
            </a:r>
            <a:r>
              <a:rPr lang="en-US" altLang="zh-TW" sz="2000">
                <a:solidFill>
                  <a:srgbClr val="FF0000"/>
                </a:solidFill>
              </a:rPr>
              <a:t>1</a:t>
            </a:r>
            <a:r>
              <a:rPr lang="en-US" altLang="en-US" sz="2000">
                <a:solidFill>
                  <a:srgbClr val="FF0000"/>
                </a:solidFill>
              </a:rPr>
              <a:t>＋</a:t>
            </a:r>
            <a:r>
              <a:rPr lang="en-US" altLang="zh-TW" sz="2000">
                <a:solidFill>
                  <a:srgbClr val="FF0000"/>
                </a:solidFill>
              </a:rPr>
              <a:t>4</a:t>
            </a:r>
            <a:r>
              <a:rPr lang="en-US" altLang="en-US" sz="2000">
                <a:solidFill>
                  <a:srgbClr val="FF0000"/>
                </a:solidFill>
              </a:rPr>
              <a:t>％ </a:t>
            </a:r>
            <a:r>
              <a:rPr lang="en-US" altLang="zh-TW" sz="2000">
                <a:solidFill>
                  <a:srgbClr val="FF0000"/>
                </a:solidFill>
              </a:rPr>
              <a:t>×(</a:t>
            </a:r>
            <a:r>
              <a:rPr lang="en-US" altLang="en-US" sz="2000">
                <a:solidFill>
                  <a:srgbClr val="FF0000"/>
                </a:solidFill>
              </a:rPr>
              <a:t> </a:t>
            </a:r>
            <a:r>
              <a:rPr lang="en-US" altLang="zh-TW" sz="2000">
                <a:solidFill>
                  <a:srgbClr val="FF0000"/>
                </a:solidFill>
              </a:rPr>
              <a:t>2+10/12)</a:t>
            </a:r>
            <a:r>
              <a:rPr lang="en-US" altLang="en-US" sz="2000">
                <a:solidFill>
                  <a:srgbClr val="FF0000"/>
                </a:solidFill>
              </a:rPr>
              <a:t>〕</a:t>
            </a:r>
            <a:r>
              <a:rPr lang="zh-TW" altLang="en-US" sz="2000">
                <a:solidFill>
                  <a:srgbClr val="FF0000"/>
                </a:solidFill>
              </a:rPr>
              <a:t>＝ </a:t>
            </a:r>
            <a:r>
              <a:rPr lang="en-US" altLang="zh-TW" sz="2000" i="1">
                <a:solidFill>
                  <a:srgbClr val="FF0000"/>
                </a:solidFill>
              </a:rPr>
              <a:t>21,164</a:t>
            </a:r>
            <a:r>
              <a:rPr lang="zh-TW" altLang="en-US" sz="2000" i="1">
                <a:solidFill>
                  <a:srgbClr val="FF0000"/>
                </a:solidFill>
              </a:rPr>
              <a:t>元</a:t>
            </a:r>
            <a:r>
              <a:rPr lang="zh-TW" altLang="en-US" sz="2000">
                <a:solidFill>
                  <a:srgbClr val="800000"/>
                </a:solidFill>
              </a:rPr>
              <a:t> </a:t>
            </a:r>
          </a:p>
        </p:txBody>
      </p:sp>
      <p:sp>
        <p:nvSpPr>
          <p:cNvPr id="78854" name="Oval 5"/>
          <p:cNvSpPr>
            <a:spLocks noChangeArrowheads="1"/>
          </p:cNvSpPr>
          <p:nvPr/>
        </p:nvSpPr>
        <p:spPr bwMode="auto">
          <a:xfrm rot="-1430529">
            <a:off x="85725" y="3743325"/>
            <a:ext cx="820738"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400">
                <a:ea typeface="新細明體" pitchFamily="18" charset="-120"/>
              </a:rPr>
              <a:t>舉例</a:t>
            </a:r>
          </a:p>
        </p:txBody>
      </p:sp>
      <p:sp>
        <p:nvSpPr>
          <p:cNvPr id="71687" name="Text Box 6"/>
          <p:cNvSpPr txBox="1">
            <a:spLocks noChangeArrowheads="1"/>
          </p:cNvSpPr>
          <p:nvPr/>
        </p:nvSpPr>
        <p:spPr bwMode="auto">
          <a:xfrm>
            <a:off x="250825" y="908050"/>
            <a:ext cx="2124075" cy="528638"/>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71688" name="Group 7"/>
          <p:cNvGrpSpPr>
            <a:grpSpLocks/>
          </p:cNvGrpSpPr>
          <p:nvPr/>
        </p:nvGrpSpPr>
        <p:grpSpPr bwMode="auto">
          <a:xfrm>
            <a:off x="0" y="0"/>
            <a:ext cx="9144000" cy="765175"/>
            <a:chOff x="0" y="0"/>
            <a:chExt cx="5760" cy="482"/>
          </a:xfrm>
        </p:grpSpPr>
        <p:grpSp>
          <p:nvGrpSpPr>
            <p:cNvPr id="71690" name="Group 8"/>
            <p:cNvGrpSpPr>
              <a:grpSpLocks/>
            </p:cNvGrpSpPr>
            <p:nvPr/>
          </p:nvGrpSpPr>
          <p:grpSpPr bwMode="auto">
            <a:xfrm>
              <a:off x="0" y="0"/>
              <a:ext cx="5760" cy="482"/>
              <a:chOff x="0" y="0"/>
              <a:chExt cx="5760" cy="482"/>
            </a:xfrm>
          </p:grpSpPr>
          <p:sp>
            <p:nvSpPr>
              <p:cNvPr id="71692" name="Text Box 9"/>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1693"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1691"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1689" name="Rectangle 12"/>
          <p:cNvSpPr>
            <a:spLocks noChangeArrowheads="1"/>
          </p:cNvSpPr>
          <p:nvPr/>
        </p:nvSpPr>
        <p:spPr bwMode="auto">
          <a:xfrm>
            <a:off x="684213" y="1484313"/>
            <a:ext cx="1941512"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標楷體" pitchFamily="65" charset="-120"/>
                <a:ea typeface="標楷體" pitchFamily="65" charset="-120"/>
              </a:rPr>
              <a:t>給付標準</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5"/>
          <p:cNvSpPr>
            <a:spLocks noGrp="1"/>
          </p:cNvSpPr>
          <p:nvPr>
            <p:ph type="sldNum" sz="quarter" idx="12"/>
          </p:nvPr>
        </p:nvSpPr>
        <p:spPr>
          <a:noFill/>
        </p:spPr>
        <p:txBody>
          <a:bodyPr/>
          <a:lstStyle/>
          <a:p>
            <a:fld id="{1F255649-4328-4CC4-8862-E8F781B9B64F}" type="slidenum">
              <a:rPr lang="en-US" altLang="zh-TW" smtClean="0"/>
              <a:pPr/>
              <a:t>66</a:t>
            </a:fld>
            <a:endParaRPr lang="en-US" altLang="zh-TW" smtClean="0"/>
          </a:p>
        </p:txBody>
      </p:sp>
      <p:sp>
        <p:nvSpPr>
          <p:cNvPr id="72707" name="Rectangle 2"/>
          <p:cNvSpPr>
            <a:spLocks noGrp="1" noChangeArrowheads="1"/>
          </p:cNvSpPr>
          <p:nvPr>
            <p:ph type="title"/>
          </p:nvPr>
        </p:nvSpPr>
        <p:spPr>
          <a:xfrm>
            <a:off x="3743325" y="1114425"/>
            <a:ext cx="1655763" cy="504825"/>
          </a:xfrm>
          <a:ln>
            <a:solidFill>
              <a:schemeClr val="hlink"/>
            </a:solidFill>
          </a:ln>
        </p:spPr>
        <p:txBody>
          <a:bodyPr/>
          <a:lstStyle/>
          <a:p>
            <a:pPr eaLnBrk="1" hangingPunct="1">
              <a:buFont typeface="Wingdings" pitchFamily="2" charset="2"/>
              <a:buNone/>
            </a:pPr>
            <a:r>
              <a:rPr lang="zh-TW" altLang="en-US" sz="2400" b="1" smtClean="0">
                <a:solidFill>
                  <a:srgbClr val="000066"/>
                </a:solidFill>
                <a:latin typeface="標楷體" pitchFamily="65" charset="-120"/>
                <a:ea typeface="標楷體" pitchFamily="65" charset="-120"/>
              </a:rPr>
              <a:t>減給年金</a:t>
            </a:r>
          </a:p>
        </p:txBody>
      </p:sp>
      <p:sp>
        <p:nvSpPr>
          <p:cNvPr id="72708" name="AutoShape 3"/>
          <p:cNvSpPr>
            <a:spLocks noChangeArrowheads="1"/>
          </p:cNvSpPr>
          <p:nvPr/>
        </p:nvSpPr>
        <p:spPr bwMode="auto">
          <a:xfrm>
            <a:off x="539750" y="2060575"/>
            <a:ext cx="8135938" cy="1957388"/>
          </a:xfrm>
          <a:prstGeom prst="roundRect">
            <a:avLst>
              <a:gd name="adj" fmla="val 16667"/>
            </a:avLst>
          </a:prstGeom>
          <a:noFill/>
          <a:ln w="19050">
            <a:solidFill>
              <a:srgbClr val="FF0000"/>
            </a:solidFill>
            <a:prstDash val="dash"/>
            <a:round/>
            <a:headEnd/>
            <a:tailEnd/>
          </a:ln>
        </p:spPr>
        <p:txBody>
          <a:bodyPr anchor="ctr"/>
          <a:lstStyle/>
          <a:p>
            <a:pPr>
              <a:lnSpc>
                <a:spcPct val="110000"/>
              </a:lnSpc>
            </a:pPr>
            <a:r>
              <a:rPr lang="zh-TW" altLang="en-US" sz="2200">
                <a:solidFill>
                  <a:schemeClr val="accent2"/>
                </a:solidFill>
                <a:latin typeface="新細明體" charset="-120"/>
              </a:rPr>
              <a:t>保險年資滿</a:t>
            </a:r>
            <a:r>
              <a:rPr lang="en-US" altLang="zh-TW" sz="2200">
                <a:solidFill>
                  <a:schemeClr val="accent2"/>
                </a:solidFill>
                <a:latin typeface="新細明體" charset="-120"/>
              </a:rPr>
              <a:t>15</a:t>
            </a:r>
            <a:r>
              <a:rPr lang="zh-TW" altLang="en-US" sz="2200">
                <a:solidFill>
                  <a:schemeClr val="accent2"/>
                </a:solidFill>
                <a:latin typeface="新細明體" charset="-120"/>
              </a:rPr>
              <a:t>年，尚未符合老年年金請領年齡者，每提前</a:t>
            </a:r>
            <a:r>
              <a:rPr lang="en-US" altLang="zh-TW" sz="2200">
                <a:solidFill>
                  <a:schemeClr val="accent2"/>
                </a:solidFill>
                <a:latin typeface="新細明體" charset="-120"/>
              </a:rPr>
              <a:t>1</a:t>
            </a:r>
            <a:r>
              <a:rPr lang="zh-TW" altLang="en-US" sz="2200">
                <a:solidFill>
                  <a:schemeClr val="accent2"/>
                </a:solidFill>
                <a:latin typeface="新細明體" charset="-120"/>
              </a:rPr>
              <a:t>年請領，依原計算金額減給</a:t>
            </a:r>
            <a:r>
              <a:rPr lang="en-US" altLang="zh-TW" sz="2200">
                <a:solidFill>
                  <a:schemeClr val="accent2"/>
                </a:solidFill>
                <a:latin typeface="新細明體" charset="-120"/>
              </a:rPr>
              <a:t>4</a:t>
            </a:r>
            <a:r>
              <a:rPr lang="zh-TW" altLang="en-US" sz="2200">
                <a:solidFill>
                  <a:schemeClr val="accent2"/>
                </a:solidFill>
                <a:latin typeface="新細明體" charset="-120"/>
              </a:rPr>
              <a:t>％，最多提前</a:t>
            </a:r>
            <a:r>
              <a:rPr lang="en-US" altLang="zh-TW" sz="2200">
                <a:solidFill>
                  <a:schemeClr val="accent2"/>
                </a:solidFill>
                <a:latin typeface="新細明體" charset="-120"/>
              </a:rPr>
              <a:t>5</a:t>
            </a:r>
            <a:r>
              <a:rPr lang="zh-TW" altLang="en-US" sz="2200">
                <a:solidFill>
                  <a:schemeClr val="accent2"/>
                </a:solidFill>
                <a:latin typeface="新細明體" charset="-120"/>
              </a:rPr>
              <a:t>年請領。</a:t>
            </a:r>
          </a:p>
          <a:p>
            <a:pPr>
              <a:lnSpc>
                <a:spcPct val="110000"/>
              </a:lnSpc>
            </a:pPr>
            <a:r>
              <a:rPr lang="zh-TW" altLang="en-US" sz="2400">
                <a:solidFill>
                  <a:srgbClr val="A50021"/>
                </a:solidFill>
                <a:latin typeface="標楷體" pitchFamily="65" charset="-120"/>
                <a:ea typeface="標楷體" pitchFamily="65" charset="-120"/>
              </a:rPr>
              <a:t>★</a:t>
            </a:r>
            <a:r>
              <a:rPr lang="zh-TW" altLang="en-US" sz="2200">
                <a:latin typeface="新細明體" charset="-120"/>
              </a:rPr>
              <a:t>減給期間自申請當月起，計算至符合請領年齡之前一月止。</a:t>
            </a:r>
          </a:p>
          <a:p>
            <a:pPr>
              <a:lnSpc>
                <a:spcPct val="110000"/>
              </a:lnSpc>
            </a:pPr>
            <a:r>
              <a:rPr lang="zh-TW" altLang="en-US" sz="2200">
                <a:solidFill>
                  <a:schemeClr val="accent2"/>
                </a:solidFill>
                <a:latin typeface="新細明體" charset="-120"/>
              </a:rPr>
              <a:t>    未滿</a:t>
            </a:r>
            <a:r>
              <a:rPr lang="en-US" altLang="zh-TW" sz="2200">
                <a:solidFill>
                  <a:schemeClr val="accent2"/>
                </a:solidFill>
                <a:latin typeface="新細明體" charset="-120"/>
              </a:rPr>
              <a:t>1</a:t>
            </a:r>
            <a:r>
              <a:rPr lang="zh-TW" altLang="en-US" sz="2200">
                <a:solidFill>
                  <a:schemeClr val="accent2"/>
                </a:solidFill>
                <a:latin typeface="新細明體" charset="-120"/>
              </a:rPr>
              <a:t>年部分，依實際月數按比例</a:t>
            </a:r>
            <a:r>
              <a:rPr lang="zh-TW" altLang="en-US" sz="2200">
                <a:solidFill>
                  <a:srgbClr val="FF0000"/>
                </a:solidFill>
                <a:latin typeface="新細明體" charset="-120"/>
              </a:rPr>
              <a:t>計算至小數第</a:t>
            </a:r>
            <a:r>
              <a:rPr lang="en-US" altLang="zh-TW" sz="2200">
                <a:solidFill>
                  <a:srgbClr val="FF0000"/>
                </a:solidFill>
                <a:latin typeface="新細明體" charset="-120"/>
              </a:rPr>
              <a:t>2</a:t>
            </a:r>
            <a:r>
              <a:rPr lang="zh-TW" altLang="en-US" sz="2200">
                <a:solidFill>
                  <a:srgbClr val="FF0000"/>
                </a:solidFill>
                <a:latin typeface="新細明體" charset="-120"/>
              </a:rPr>
              <a:t>位</a:t>
            </a:r>
            <a:r>
              <a:rPr lang="zh-TW" altLang="en-US" sz="2200">
                <a:solidFill>
                  <a:schemeClr val="accent2"/>
                </a:solidFill>
                <a:latin typeface="新細明體" charset="-120"/>
              </a:rPr>
              <a:t>，第</a:t>
            </a:r>
            <a:r>
              <a:rPr lang="en-US" altLang="zh-TW" sz="2200">
                <a:solidFill>
                  <a:schemeClr val="accent2"/>
                </a:solidFill>
                <a:latin typeface="新細明體" charset="-120"/>
              </a:rPr>
              <a:t>3</a:t>
            </a:r>
            <a:r>
              <a:rPr lang="zh-TW" altLang="en-US" sz="2200">
                <a:solidFill>
                  <a:schemeClr val="accent2"/>
                </a:solidFill>
                <a:latin typeface="新細明體" charset="-120"/>
              </a:rPr>
              <a:t>位四</a:t>
            </a:r>
            <a:endParaRPr lang="en-US" altLang="zh-TW" sz="2200">
              <a:solidFill>
                <a:schemeClr val="accent2"/>
              </a:solidFill>
              <a:latin typeface="新細明體" charset="-120"/>
            </a:endParaRPr>
          </a:p>
          <a:p>
            <a:pPr>
              <a:lnSpc>
                <a:spcPct val="110000"/>
              </a:lnSpc>
            </a:pPr>
            <a:r>
              <a:rPr lang="zh-TW" altLang="en-US" sz="2200">
                <a:solidFill>
                  <a:schemeClr val="accent2"/>
                </a:solidFill>
                <a:latin typeface="新細明體" charset="-120"/>
              </a:rPr>
              <a:t>    捨五入。</a:t>
            </a:r>
          </a:p>
        </p:txBody>
      </p:sp>
      <p:sp>
        <p:nvSpPr>
          <p:cNvPr id="72709" name="AutoShape 4"/>
          <p:cNvSpPr>
            <a:spLocks noChangeArrowheads="1"/>
          </p:cNvSpPr>
          <p:nvPr/>
        </p:nvSpPr>
        <p:spPr bwMode="auto">
          <a:xfrm>
            <a:off x="900113" y="4178300"/>
            <a:ext cx="7775575" cy="1987550"/>
          </a:xfrm>
          <a:prstGeom prst="roundRect">
            <a:avLst>
              <a:gd name="adj" fmla="val 16667"/>
            </a:avLst>
          </a:prstGeom>
          <a:solidFill>
            <a:srgbClr val="FFCCCC"/>
          </a:solidFill>
          <a:ln w="19050">
            <a:solidFill>
              <a:schemeClr val="tx1"/>
            </a:solidFill>
            <a:prstDash val="dash"/>
            <a:round/>
            <a:headEnd/>
            <a:tailEnd/>
          </a:ln>
        </p:spPr>
        <p:txBody>
          <a:bodyPr wrap="none" anchor="ctr"/>
          <a:lstStyle/>
          <a:p>
            <a:pPr marL="723900" indent="-541338"/>
            <a:r>
              <a:rPr lang="en-US" altLang="zh-TW" sz="2000"/>
              <a:t> </a:t>
            </a:r>
            <a:r>
              <a:rPr lang="zh-TW" altLang="en-US" sz="2200"/>
              <a:t>陳先生</a:t>
            </a:r>
            <a:r>
              <a:rPr lang="en-US" altLang="zh-TW" sz="2200"/>
              <a:t>60</a:t>
            </a:r>
            <a:r>
              <a:rPr lang="zh-TW" altLang="en-US" sz="2200"/>
              <a:t>歲得請領老年年金</a:t>
            </a:r>
            <a:r>
              <a:rPr lang="zh-TW" altLang="en-US" sz="2200">
                <a:latin typeface="新細明體" charset="-120"/>
              </a:rPr>
              <a:t>，但是</a:t>
            </a:r>
            <a:r>
              <a:rPr lang="zh-TW" altLang="en-US" sz="2200"/>
              <a:t>提前</a:t>
            </a:r>
            <a:r>
              <a:rPr lang="en-US" altLang="zh-TW" sz="2200"/>
              <a:t>2</a:t>
            </a:r>
            <a:r>
              <a:rPr lang="zh-TW" altLang="en-US" sz="2200"/>
              <a:t>年又</a:t>
            </a:r>
            <a:r>
              <a:rPr lang="en-US" altLang="zh-TW" sz="2200"/>
              <a:t>6</a:t>
            </a:r>
            <a:r>
              <a:rPr lang="zh-TW" altLang="en-US" sz="2200"/>
              <a:t>個多月退休，</a:t>
            </a:r>
            <a:endParaRPr lang="en-US" altLang="zh-TW" sz="2200"/>
          </a:p>
          <a:p>
            <a:pPr marL="723900" indent="-541338"/>
            <a:r>
              <a:rPr lang="zh-TW" altLang="en-US" sz="2200"/>
              <a:t> 保險年資</a:t>
            </a:r>
            <a:r>
              <a:rPr lang="en-US" altLang="zh-TW" sz="2200"/>
              <a:t>32</a:t>
            </a:r>
            <a:r>
              <a:rPr lang="zh-TW" altLang="en-US" sz="2200"/>
              <a:t>年又</a:t>
            </a:r>
            <a:r>
              <a:rPr lang="en-US" altLang="zh-TW" sz="2200"/>
              <a:t>11</a:t>
            </a:r>
            <a:r>
              <a:rPr lang="zh-TW" altLang="en-US" sz="2200"/>
              <a:t>個多月，平均月投保薪資</a:t>
            </a:r>
            <a:r>
              <a:rPr lang="en-US" altLang="zh-TW" sz="2200"/>
              <a:t>32,000</a:t>
            </a:r>
            <a:r>
              <a:rPr lang="zh-TW" altLang="en-US" sz="2200"/>
              <a:t>元。</a:t>
            </a:r>
          </a:p>
          <a:p>
            <a:pPr marL="723900" indent="-541338"/>
            <a:r>
              <a:rPr lang="zh-TW" altLang="en-US" sz="2200"/>
              <a:t> 每月年金金額：</a:t>
            </a:r>
          </a:p>
          <a:p>
            <a:pPr marL="723900" indent="-541338"/>
            <a:r>
              <a:rPr lang="zh-TW" altLang="en-US" sz="2200">
                <a:solidFill>
                  <a:srgbClr val="CC0000"/>
                </a:solidFill>
              </a:rPr>
              <a:t>  </a:t>
            </a:r>
            <a:r>
              <a:rPr lang="en-US" altLang="zh-TW" sz="2200">
                <a:solidFill>
                  <a:srgbClr val="CC0000"/>
                </a:solidFill>
              </a:rPr>
              <a:t>32,000× 33×1.55</a:t>
            </a:r>
            <a:r>
              <a:rPr lang="zh-TW" altLang="en-US" sz="2200">
                <a:solidFill>
                  <a:srgbClr val="CC0000"/>
                </a:solidFill>
              </a:rPr>
              <a:t>％ ＝ </a:t>
            </a:r>
            <a:r>
              <a:rPr lang="en-US" altLang="zh-TW" sz="2200">
                <a:solidFill>
                  <a:srgbClr val="CC0000"/>
                </a:solidFill>
              </a:rPr>
              <a:t>16,368</a:t>
            </a:r>
            <a:r>
              <a:rPr lang="zh-TW" altLang="en-US" sz="2200">
                <a:solidFill>
                  <a:srgbClr val="CC0000"/>
                </a:solidFill>
              </a:rPr>
              <a:t> </a:t>
            </a:r>
            <a:endParaRPr lang="en-US" altLang="zh-TW" sz="2200">
              <a:solidFill>
                <a:srgbClr val="CC0000"/>
              </a:solidFill>
            </a:endParaRPr>
          </a:p>
          <a:p>
            <a:pPr marL="723900" indent="-541338"/>
            <a:r>
              <a:rPr lang="en-US" altLang="zh-TW" sz="2200">
                <a:solidFill>
                  <a:srgbClr val="CC0000"/>
                </a:solidFill>
              </a:rPr>
              <a:t>  16,368× </a:t>
            </a:r>
            <a:r>
              <a:rPr lang="en-US" altLang="en-US" sz="2200">
                <a:solidFill>
                  <a:srgbClr val="CC0000"/>
                </a:solidFill>
              </a:rPr>
              <a:t>〔</a:t>
            </a:r>
            <a:r>
              <a:rPr lang="en-US" altLang="zh-TW" sz="2200">
                <a:solidFill>
                  <a:srgbClr val="CC0000"/>
                </a:solidFill>
              </a:rPr>
              <a:t>1</a:t>
            </a:r>
            <a:r>
              <a:rPr lang="zh-TW" altLang="en-US" sz="2200">
                <a:solidFill>
                  <a:srgbClr val="CC0000"/>
                </a:solidFill>
              </a:rPr>
              <a:t>－</a:t>
            </a:r>
            <a:r>
              <a:rPr lang="en-US" altLang="zh-TW" sz="2200">
                <a:solidFill>
                  <a:srgbClr val="CC0000"/>
                </a:solidFill>
              </a:rPr>
              <a:t>4</a:t>
            </a:r>
            <a:r>
              <a:rPr lang="en-US" altLang="en-US" sz="2200">
                <a:solidFill>
                  <a:srgbClr val="CC0000"/>
                </a:solidFill>
              </a:rPr>
              <a:t>％ </a:t>
            </a:r>
            <a:r>
              <a:rPr lang="en-US" altLang="zh-TW" sz="2200">
                <a:solidFill>
                  <a:srgbClr val="CC0000"/>
                </a:solidFill>
              </a:rPr>
              <a:t>×(</a:t>
            </a:r>
            <a:r>
              <a:rPr lang="en-US" altLang="en-US" sz="2200">
                <a:solidFill>
                  <a:srgbClr val="CC0000"/>
                </a:solidFill>
              </a:rPr>
              <a:t> </a:t>
            </a:r>
            <a:r>
              <a:rPr lang="en-US" altLang="zh-TW" sz="2200">
                <a:solidFill>
                  <a:srgbClr val="CC0000"/>
                </a:solidFill>
              </a:rPr>
              <a:t>2+6/12)</a:t>
            </a:r>
            <a:r>
              <a:rPr lang="en-US" altLang="en-US" sz="2200">
                <a:solidFill>
                  <a:srgbClr val="CC0000"/>
                </a:solidFill>
              </a:rPr>
              <a:t>〕</a:t>
            </a:r>
            <a:r>
              <a:rPr lang="zh-TW" altLang="en-US" sz="2200">
                <a:solidFill>
                  <a:srgbClr val="CC0000"/>
                </a:solidFill>
              </a:rPr>
              <a:t>＝ </a:t>
            </a:r>
            <a:r>
              <a:rPr lang="en-US" altLang="zh-TW" sz="2200" i="1">
                <a:solidFill>
                  <a:srgbClr val="CC0000"/>
                </a:solidFill>
              </a:rPr>
              <a:t>14,731</a:t>
            </a:r>
            <a:r>
              <a:rPr lang="zh-TW" altLang="en-US" sz="2200" i="1">
                <a:solidFill>
                  <a:srgbClr val="CC0000"/>
                </a:solidFill>
              </a:rPr>
              <a:t>元</a:t>
            </a:r>
            <a:r>
              <a:rPr lang="zh-TW" altLang="en-US" sz="2200">
                <a:solidFill>
                  <a:srgbClr val="CC0000"/>
                </a:solidFill>
              </a:rPr>
              <a:t> </a:t>
            </a:r>
          </a:p>
        </p:txBody>
      </p:sp>
      <p:sp>
        <p:nvSpPr>
          <p:cNvPr id="79878" name="Oval 5"/>
          <p:cNvSpPr>
            <a:spLocks noChangeArrowheads="1"/>
          </p:cNvSpPr>
          <p:nvPr/>
        </p:nvSpPr>
        <p:spPr bwMode="auto">
          <a:xfrm rot="-1430529">
            <a:off x="358775" y="4144963"/>
            <a:ext cx="820738"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400">
                <a:ea typeface="新細明體" pitchFamily="18" charset="-120"/>
              </a:rPr>
              <a:t>舉例</a:t>
            </a:r>
          </a:p>
        </p:txBody>
      </p:sp>
      <p:sp>
        <p:nvSpPr>
          <p:cNvPr id="72711" name="Text Box 6"/>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72712" name="Group 7"/>
          <p:cNvGrpSpPr>
            <a:grpSpLocks/>
          </p:cNvGrpSpPr>
          <p:nvPr/>
        </p:nvGrpSpPr>
        <p:grpSpPr bwMode="auto">
          <a:xfrm>
            <a:off x="0" y="0"/>
            <a:ext cx="9144000" cy="765175"/>
            <a:chOff x="0" y="0"/>
            <a:chExt cx="5760" cy="482"/>
          </a:xfrm>
        </p:grpSpPr>
        <p:grpSp>
          <p:nvGrpSpPr>
            <p:cNvPr id="72714" name="Group 8"/>
            <p:cNvGrpSpPr>
              <a:grpSpLocks/>
            </p:cNvGrpSpPr>
            <p:nvPr/>
          </p:nvGrpSpPr>
          <p:grpSpPr bwMode="auto">
            <a:xfrm>
              <a:off x="0" y="0"/>
              <a:ext cx="5760" cy="482"/>
              <a:chOff x="0" y="0"/>
              <a:chExt cx="5760" cy="482"/>
            </a:xfrm>
          </p:grpSpPr>
          <p:sp>
            <p:nvSpPr>
              <p:cNvPr id="72716" name="Text Box 9"/>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2717"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2715"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2713" name="Rectangle 12"/>
          <p:cNvSpPr>
            <a:spLocks noChangeArrowheads="1"/>
          </p:cNvSpPr>
          <p:nvPr/>
        </p:nvSpPr>
        <p:spPr bwMode="auto">
          <a:xfrm>
            <a:off x="611188" y="1412875"/>
            <a:ext cx="1941512" cy="550863"/>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標楷體" pitchFamily="65" charset="-120"/>
                <a:ea typeface="標楷體" pitchFamily="65" charset="-120"/>
              </a:rPr>
              <a:t>給付標準</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5"/>
          <p:cNvSpPr>
            <a:spLocks noGrp="1"/>
          </p:cNvSpPr>
          <p:nvPr>
            <p:ph type="sldNum" sz="quarter" idx="12"/>
          </p:nvPr>
        </p:nvSpPr>
        <p:spPr>
          <a:noFill/>
        </p:spPr>
        <p:txBody>
          <a:bodyPr/>
          <a:lstStyle/>
          <a:p>
            <a:fld id="{E6682260-4E66-4817-BA8F-E13D8CA064E6}" type="slidenum">
              <a:rPr lang="en-US" altLang="zh-TW" smtClean="0"/>
              <a:pPr/>
              <a:t>67</a:t>
            </a:fld>
            <a:endParaRPr lang="en-US" altLang="zh-TW" smtClean="0"/>
          </a:p>
        </p:txBody>
      </p:sp>
      <p:sp>
        <p:nvSpPr>
          <p:cNvPr id="73731" name="AutoShape 2"/>
          <p:cNvSpPr>
            <a:spLocks noChangeArrowheads="1"/>
          </p:cNvSpPr>
          <p:nvPr/>
        </p:nvSpPr>
        <p:spPr bwMode="auto">
          <a:xfrm>
            <a:off x="468313" y="4292600"/>
            <a:ext cx="8207375" cy="1873250"/>
          </a:xfrm>
          <a:prstGeom prst="roundRect">
            <a:avLst>
              <a:gd name="adj" fmla="val 16667"/>
            </a:avLst>
          </a:prstGeom>
          <a:solidFill>
            <a:schemeClr val="bg1">
              <a:alpha val="72156"/>
            </a:schemeClr>
          </a:solidFill>
          <a:ln w="19050">
            <a:solidFill>
              <a:schemeClr val="tx1"/>
            </a:solidFill>
            <a:prstDash val="dash"/>
            <a:round/>
            <a:headEnd/>
            <a:tailEnd/>
          </a:ln>
        </p:spPr>
        <p:txBody>
          <a:bodyPr anchor="ctr"/>
          <a:lstStyle/>
          <a:p>
            <a:r>
              <a:rPr lang="zh-TW" altLang="en-US" sz="2400">
                <a:latin typeface="新細明體" charset="-120"/>
              </a:rPr>
              <a:t>年資合計每滿</a:t>
            </a:r>
            <a:r>
              <a:rPr lang="en-US" altLang="zh-TW" sz="2400">
                <a:latin typeface="新細明體" charset="-120"/>
              </a:rPr>
              <a:t>1</a:t>
            </a:r>
            <a:r>
              <a:rPr lang="zh-TW" altLang="en-US" sz="2400">
                <a:latin typeface="新細明體" charset="-120"/>
              </a:rPr>
              <a:t>年，按</a:t>
            </a:r>
            <a:r>
              <a:rPr lang="zh-TW" altLang="en-US" sz="2400">
                <a:solidFill>
                  <a:srgbClr val="FF0000"/>
                </a:solidFill>
                <a:latin typeface="新細明體" charset="-120"/>
              </a:rPr>
              <a:t>退保當月起前</a:t>
            </a:r>
            <a:r>
              <a:rPr lang="en-US" altLang="zh-TW" sz="2400">
                <a:solidFill>
                  <a:srgbClr val="FF0000"/>
                </a:solidFill>
                <a:latin typeface="新細明體" charset="-120"/>
              </a:rPr>
              <a:t>3</a:t>
            </a:r>
            <a:r>
              <a:rPr lang="zh-TW" altLang="en-US" sz="2400">
                <a:solidFill>
                  <a:srgbClr val="FF0000"/>
                </a:solidFill>
                <a:latin typeface="新細明體" charset="-120"/>
              </a:rPr>
              <a:t>年</a:t>
            </a:r>
            <a:r>
              <a:rPr lang="zh-TW" altLang="en-US" sz="2400">
                <a:latin typeface="新細明體" charset="-120"/>
              </a:rPr>
              <a:t>平均月投保薪資發給</a:t>
            </a:r>
            <a:r>
              <a:rPr lang="en-US" altLang="zh-TW" sz="2400">
                <a:latin typeface="新細明體" charset="-120"/>
              </a:rPr>
              <a:t>1</a:t>
            </a:r>
            <a:r>
              <a:rPr lang="zh-TW" altLang="en-US" sz="2400">
                <a:latin typeface="新細明體" charset="-120"/>
              </a:rPr>
              <a:t>個月；超過</a:t>
            </a:r>
            <a:r>
              <a:rPr lang="en-US" altLang="zh-TW" sz="2400">
                <a:latin typeface="新細明體" charset="-120"/>
              </a:rPr>
              <a:t>15</a:t>
            </a:r>
            <a:r>
              <a:rPr lang="zh-TW" altLang="en-US" sz="2400">
                <a:latin typeface="新細明體" charset="-120"/>
              </a:rPr>
              <a:t>年部分，每滿</a:t>
            </a:r>
            <a:r>
              <a:rPr lang="en-US" altLang="zh-TW" sz="2400">
                <a:latin typeface="新細明體" charset="-120"/>
              </a:rPr>
              <a:t>1</a:t>
            </a:r>
            <a:r>
              <a:rPr lang="zh-TW" altLang="en-US" sz="2400">
                <a:latin typeface="新細明體" charset="-120"/>
              </a:rPr>
              <a:t>年發給</a:t>
            </a:r>
            <a:r>
              <a:rPr lang="en-US" altLang="zh-TW" sz="2400">
                <a:latin typeface="新細明體" charset="-120"/>
              </a:rPr>
              <a:t>2</a:t>
            </a:r>
            <a:r>
              <a:rPr lang="zh-TW" altLang="en-US" sz="2400">
                <a:latin typeface="新細明體" charset="-120"/>
              </a:rPr>
              <a:t>個月，但最高以</a:t>
            </a:r>
            <a:r>
              <a:rPr lang="en-US" altLang="zh-TW" sz="2400">
                <a:latin typeface="新細明體" charset="-120"/>
              </a:rPr>
              <a:t>45</a:t>
            </a:r>
            <a:r>
              <a:rPr lang="zh-TW" altLang="en-US" sz="2400">
                <a:latin typeface="新細明體" charset="-120"/>
              </a:rPr>
              <a:t>個月為限（</a:t>
            </a:r>
            <a:r>
              <a:rPr lang="zh-TW" altLang="en-US" sz="2400">
                <a:solidFill>
                  <a:srgbClr val="FF0000"/>
                </a:solidFill>
                <a:latin typeface="新細明體" charset="-120"/>
              </a:rPr>
              <a:t>逾</a:t>
            </a:r>
            <a:r>
              <a:rPr lang="en-US" altLang="zh-TW" sz="2400">
                <a:solidFill>
                  <a:srgbClr val="FF0000"/>
                </a:solidFill>
                <a:latin typeface="新細明體" charset="-120"/>
              </a:rPr>
              <a:t>60</a:t>
            </a:r>
            <a:r>
              <a:rPr lang="zh-TW" altLang="en-US" sz="2400">
                <a:solidFill>
                  <a:srgbClr val="FF0000"/>
                </a:solidFill>
                <a:latin typeface="新細明體" charset="-120"/>
              </a:rPr>
              <a:t>歲之年資最多以</a:t>
            </a:r>
            <a:r>
              <a:rPr lang="en-US" altLang="zh-TW" sz="2400">
                <a:solidFill>
                  <a:srgbClr val="FF0000"/>
                </a:solidFill>
                <a:latin typeface="新細明體" charset="-120"/>
              </a:rPr>
              <a:t>5</a:t>
            </a:r>
            <a:r>
              <a:rPr lang="zh-TW" altLang="en-US" sz="2400">
                <a:solidFill>
                  <a:srgbClr val="FF0000"/>
                </a:solidFill>
                <a:latin typeface="新細明體" charset="-120"/>
              </a:rPr>
              <a:t>年計</a:t>
            </a:r>
            <a:r>
              <a:rPr lang="zh-TW" altLang="en-US" sz="2400">
                <a:latin typeface="新細明體" charset="-120"/>
              </a:rPr>
              <a:t>，但合併</a:t>
            </a:r>
            <a:r>
              <a:rPr lang="en-US" altLang="zh-TW" sz="2400">
                <a:latin typeface="新細明體" charset="-120"/>
              </a:rPr>
              <a:t>60</a:t>
            </a:r>
            <a:r>
              <a:rPr lang="zh-TW" altLang="en-US" sz="2400">
                <a:latin typeface="新細明體" charset="-120"/>
              </a:rPr>
              <a:t>歲以前之老年給付，最高以</a:t>
            </a:r>
            <a:r>
              <a:rPr lang="en-US" altLang="zh-TW" sz="2400">
                <a:latin typeface="新細明體" charset="-120"/>
              </a:rPr>
              <a:t>50</a:t>
            </a:r>
            <a:r>
              <a:rPr lang="zh-TW" altLang="en-US" sz="2400">
                <a:latin typeface="新細明體" charset="-120"/>
              </a:rPr>
              <a:t>個月為限。 ）</a:t>
            </a:r>
          </a:p>
        </p:txBody>
      </p:sp>
      <p:sp>
        <p:nvSpPr>
          <p:cNvPr id="73732" name="AutoShape 3"/>
          <p:cNvSpPr>
            <a:spLocks noChangeArrowheads="1"/>
          </p:cNvSpPr>
          <p:nvPr/>
        </p:nvSpPr>
        <p:spPr bwMode="auto">
          <a:xfrm>
            <a:off x="2843213" y="3573463"/>
            <a:ext cx="3168650" cy="576262"/>
          </a:xfrm>
          <a:prstGeom prst="roundRect">
            <a:avLst>
              <a:gd name="adj" fmla="val 16667"/>
            </a:avLst>
          </a:prstGeom>
          <a:noFill/>
          <a:ln w="19050">
            <a:solidFill>
              <a:srgbClr val="5F5F5F"/>
            </a:solidFill>
            <a:round/>
            <a:headEnd/>
            <a:tailEnd/>
          </a:ln>
        </p:spPr>
        <p:txBody>
          <a:bodyPr anchor="ctr"/>
          <a:lstStyle/>
          <a:p>
            <a:pPr marL="363538" indent="-363538">
              <a:buFont typeface="Wingdings" pitchFamily="2" charset="2"/>
              <a:buNone/>
            </a:pPr>
            <a:r>
              <a:rPr lang="zh-TW" altLang="en-US" sz="2400">
                <a:solidFill>
                  <a:srgbClr val="000099"/>
                </a:solidFill>
                <a:latin typeface="新細明體" charset="-120"/>
              </a:rPr>
              <a:t>一次請領老年給付</a:t>
            </a:r>
          </a:p>
        </p:txBody>
      </p:sp>
      <p:sp>
        <p:nvSpPr>
          <p:cNvPr id="73733" name="Text Box 4"/>
          <p:cNvSpPr txBox="1">
            <a:spLocks noChangeArrowheads="1"/>
          </p:cNvSpPr>
          <p:nvPr/>
        </p:nvSpPr>
        <p:spPr bwMode="auto">
          <a:xfrm>
            <a:off x="247650" y="75406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老 年 給 付</a:t>
            </a:r>
          </a:p>
        </p:txBody>
      </p:sp>
      <p:grpSp>
        <p:nvGrpSpPr>
          <p:cNvPr id="73734" name="Group 5"/>
          <p:cNvGrpSpPr>
            <a:grpSpLocks/>
          </p:cNvGrpSpPr>
          <p:nvPr/>
        </p:nvGrpSpPr>
        <p:grpSpPr bwMode="auto">
          <a:xfrm>
            <a:off x="0" y="0"/>
            <a:ext cx="9144000" cy="765175"/>
            <a:chOff x="0" y="0"/>
            <a:chExt cx="5760" cy="482"/>
          </a:xfrm>
        </p:grpSpPr>
        <p:grpSp>
          <p:nvGrpSpPr>
            <p:cNvPr id="73739" name="Group 6"/>
            <p:cNvGrpSpPr>
              <a:grpSpLocks/>
            </p:cNvGrpSpPr>
            <p:nvPr/>
          </p:nvGrpSpPr>
          <p:grpSpPr bwMode="auto">
            <a:xfrm>
              <a:off x="0" y="0"/>
              <a:ext cx="5760" cy="482"/>
              <a:chOff x="0" y="0"/>
              <a:chExt cx="5760" cy="482"/>
            </a:xfrm>
          </p:grpSpPr>
          <p:sp>
            <p:nvSpPr>
              <p:cNvPr id="73741"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3742"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3740"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3735" name="Rectangle 10"/>
          <p:cNvSpPr>
            <a:spLocks noChangeArrowheads="1"/>
          </p:cNvSpPr>
          <p:nvPr/>
        </p:nvSpPr>
        <p:spPr bwMode="auto">
          <a:xfrm>
            <a:off x="250825" y="1282700"/>
            <a:ext cx="1941513" cy="652463"/>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標楷體" pitchFamily="65" charset="-120"/>
                <a:ea typeface="標楷體" pitchFamily="65" charset="-120"/>
              </a:rPr>
              <a:t>給付標準</a:t>
            </a:r>
          </a:p>
        </p:txBody>
      </p:sp>
      <p:sp>
        <p:nvSpPr>
          <p:cNvPr id="73736" name="AutoShape 11"/>
          <p:cNvSpPr>
            <a:spLocks noChangeArrowheads="1"/>
          </p:cNvSpPr>
          <p:nvPr/>
        </p:nvSpPr>
        <p:spPr bwMode="auto">
          <a:xfrm>
            <a:off x="1187450" y="1916113"/>
            <a:ext cx="6807200" cy="1368425"/>
          </a:xfrm>
          <a:prstGeom prst="roundRect">
            <a:avLst>
              <a:gd name="adj" fmla="val 16667"/>
            </a:avLst>
          </a:prstGeom>
          <a:solidFill>
            <a:schemeClr val="bg1"/>
          </a:solidFill>
          <a:ln w="19050">
            <a:solidFill>
              <a:schemeClr val="tx1"/>
            </a:solidFill>
            <a:prstDash val="dash"/>
            <a:round/>
            <a:headEnd/>
            <a:tailEnd/>
          </a:ln>
        </p:spPr>
        <p:txBody>
          <a:bodyPr anchor="ctr"/>
          <a:lstStyle/>
          <a:p>
            <a:r>
              <a:rPr lang="zh-TW" altLang="en-US" sz="2400">
                <a:latin typeface="新細明體" charset="-120"/>
              </a:rPr>
              <a:t>年資合計每滿</a:t>
            </a:r>
            <a:r>
              <a:rPr lang="en-US" altLang="zh-TW" sz="2400">
                <a:latin typeface="新細明體" charset="-120"/>
              </a:rPr>
              <a:t>1</a:t>
            </a:r>
            <a:r>
              <a:rPr lang="zh-TW" altLang="en-US" sz="2400">
                <a:latin typeface="新細明體" charset="-120"/>
              </a:rPr>
              <a:t>年，按加保期間</a:t>
            </a:r>
            <a:r>
              <a:rPr lang="zh-TW" altLang="en-US" sz="2400">
                <a:solidFill>
                  <a:srgbClr val="FF0000"/>
                </a:solidFill>
                <a:latin typeface="新細明體" charset="-120"/>
              </a:rPr>
              <a:t>最高</a:t>
            </a:r>
            <a:r>
              <a:rPr lang="en-US" altLang="zh-TW" sz="2400">
                <a:solidFill>
                  <a:srgbClr val="FF0000"/>
                </a:solidFill>
                <a:latin typeface="新細明體" charset="-120"/>
              </a:rPr>
              <a:t>60</a:t>
            </a:r>
            <a:r>
              <a:rPr lang="zh-TW" altLang="en-US" sz="2400">
                <a:solidFill>
                  <a:srgbClr val="FF0000"/>
                </a:solidFill>
                <a:latin typeface="新細明體" charset="-120"/>
              </a:rPr>
              <a:t>個月</a:t>
            </a:r>
            <a:r>
              <a:rPr lang="zh-TW" altLang="en-US" sz="2400">
                <a:latin typeface="新細明體" charset="-120"/>
              </a:rPr>
              <a:t>平均月投保薪資發給</a:t>
            </a:r>
            <a:r>
              <a:rPr lang="en-US" altLang="zh-TW" sz="2400">
                <a:latin typeface="新細明體" charset="-120"/>
              </a:rPr>
              <a:t>1</a:t>
            </a:r>
            <a:r>
              <a:rPr lang="zh-TW" altLang="en-US" sz="2400">
                <a:latin typeface="新細明體" charset="-120"/>
              </a:rPr>
              <a:t>個月（</a:t>
            </a:r>
            <a:r>
              <a:rPr lang="zh-TW" altLang="en-US" sz="2400">
                <a:solidFill>
                  <a:srgbClr val="FF0000"/>
                </a:solidFill>
                <a:latin typeface="新細明體" charset="-120"/>
              </a:rPr>
              <a:t>逾</a:t>
            </a:r>
            <a:r>
              <a:rPr lang="en-US" altLang="zh-TW" sz="2400">
                <a:solidFill>
                  <a:srgbClr val="FF0000"/>
                </a:solidFill>
                <a:latin typeface="新細明體" charset="-120"/>
              </a:rPr>
              <a:t>60</a:t>
            </a:r>
            <a:r>
              <a:rPr lang="zh-TW" altLang="en-US" sz="2400">
                <a:solidFill>
                  <a:srgbClr val="FF0000"/>
                </a:solidFill>
                <a:latin typeface="新細明體" charset="-120"/>
              </a:rPr>
              <a:t>歲以後之年資最多以</a:t>
            </a:r>
            <a:r>
              <a:rPr lang="en-US" altLang="zh-TW" sz="2400">
                <a:solidFill>
                  <a:srgbClr val="FF0000"/>
                </a:solidFill>
                <a:latin typeface="新細明體" charset="-120"/>
              </a:rPr>
              <a:t>5</a:t>
            </a:r>
            <a:r>
              <a:rPr lang="zh-TW" altLang="en-US" sz="2400">
                <a:solidFill>
                  <a:srgbClr val="FF0000"/>
                </a:solidFill>
                <a:latin typeface="新細明體" charset="-120"/>
              </a:rPr>
              <a:t>年計</a:t>
            </a:r>
            <a:r>
              <a:rPr lang="zh-TW" altLang="en-US" sz="2400">
                <a:latin typeface="新細明體" charset="-120"/>
              </a:rPr>
              <a:t> ）。</a:t>
            </a:r>
          </a:p>
        </p:txBody>
      </p:sp>
      <p:sp>
        <p:nvSpPr>
          <p:cNvPr id="73737" name="AutoShape 12"/>
          <p:cNvSpPr>
            <a:spLocks noChangeArrowheads="1"/>
          </p:cNvSpPr>
          <p:nvPr/>
        </p:nvSpPr>
        <p:spPr bwMode="auto">
          <a:xfrm>
            <a:off x="3203575" y="1196975"/>
            <a:ext cx="2087563" cy="576263"/>
          </a:xfrm>
          <a:prstGeom prst="roundRect">
            <a:avLst>
              <a:gd name="adj" fmla="val 16667"/>
            </a:avLst>
          </a:prstGeom>
          <a:noFill/>
          <a:ln w="19050">
            <a:solidFill>
              <a:srgbClr val="5F5F5F"/>
            </a:solidFill>
            <a:round/>
            <a:headEnd/>
            <a:tailEnd/>
          </a:ln>
        </p:spPr>
        <p:txBody>
          <a:bodyPr anchor="ctr"/>
          <a:lstStyle/>
          <a:p>
            <a:pPr marL="363538" indent="-363538">
              <a:buFont typeface="Wingdings" pitchFamily="2" charset="2"/>
              <a:buNone/>
            </a:pPr>
            <a:r>
              <a:rPr lang="zh-TW" altLang="en-US" sz="2400">
                <a:solidFill>
                  <a:srgbClr val="000099"/>
                </a:solidFill>
                <a:latin typeface="新細明體" charset="-120"/>
              </a:rPr>
              <a:t>老年一次金</a:t>
            </a:r>
          </a:p>
        </p:txBody>
      </p:sp>
      <p:sp>
        <p:nvSpPr>
          <p:cNvPr id="73738" name="Line 13"/>
          <p:cNvSpPr>
            <a:spLocks noChangeShapeType="1"/>
          </p:cNvSpPr>
          <p:nvPr/>
        </p:nvSpPr>
        <p:spPr bwMode="auto">
          <a:xfrm>
            <a:off x="468313" y="3429000"/>
            <a:ext cx="8207375"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5"/>
          <p:cNvSpPr>
            <a:spLocks noGrp="1"/>
          </p:cNvSpPr>
          <p:nvPr>
            <p:ph type="sldNum" sz="quarter" idx="12"/>
          </p:nvPr>
        </p:nvSpPr>
        <p:spPr>
          <a:noFill/>
        </p:spPr>
        <p:txBody>
          <a:bodyPr/>
          <a:lstStyle/>
          <a:p>
            <a:fld id="{20CFDDC0-20B4-4640-9E7F-4F4F1467DDE5}" type="slidenum">
              <a:rPr lang="en-US" altLang="zh-TW" smtClean="0"/>
              <a:pPr/>
              <a:t>68</a:t>
            </a:fld>
            <a:endParaRPr lang="en-US" altLang="zh-TW" smtClean="0"/>
          </a:p>
        </p:txBody>
      </p:sp>
      <p:sp>
        <p:nvSpPr>
          <p:cNvPr id="74755" name="Text Box 4"/>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74756" name="Group 5"/>
          <p:cNvGrpSpPr>
            <a:grpSpLocks/>
          </p:cNvGrpSpPr>
          <p:nvPr/>
        </p:nvGrpSpPr>
        <p:grpSpPr bwMode="auto">
          <a:xfrm>
            <a:off x="0" y="0"/>
            <a:ext cx="9144000" cy="765175"/>
            <a:chOff x="0" y="0"/>
            <a:chExt cx="5760" cy="482"/>
          </a:xfrm>
        </p:grpSpPr>
        <p:grpSp>
          <p:nvGrpSpPr>
            <p:cNvPr id="74762" name="Group 6"/>
            <p:cNvGrpSpPr>
              <a:grpSpLocks/>
            </p:cNvGrpSpPr>
            <p:nvPr/>
          </p:nvGrpSpPr>
          <p:grpSpPr bwMode="auto">
            <a:xfrm>
              <a:off x="0" y="0"/>
              <a:ext cx="5760" cy="482"/>
              <a:chOff x="0" y="0"/>
              <a:chExt cx="5760" cy="482"/>
            </a:xfrm>
          </p:grpSpPr>
          <p:sp>
            <p:nvSpPr>
              <p:cNvPr id="74764"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4765"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4763"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4757" name="Text Box 12"/>
          <p:cNvSpPr txBox="1">
            <a:spLocks noChangeArrowheads="1"/>
          </p:cNvSpPr>
          <p:nvPr/>
        </p:nvSpPr>
        <p:spPr bwMode="auto">
          <a:xfrm>
            <a:off x="3708400" y="1047750"/>
            <a:ext cx="1727200" cy="528638"/>
          </a:xfrm>
          <a:prstGeom prst="rect">
            <a:avLst/>
          </a:prstGeom>
          <a:solidFill>
            <a:srgbClr val="FF0066"/>
          </a:solidFill>
          <a:ln w="9525">
            <a:solidFill>
              <a:schemeClr val="tx1"/>
            </a:solidFill>
            <a:miter lim="800000"/>
            <a:headEnd/>
            <a:tailEnd/>
          </a:ln>
        </p:spPr>
        <p:txBody>
          <a:bodyPr>
            <a:spAutoFit/>
          </a:bodyPr>
          <a:lstStyle/>
          <a:p>
            <a:r>
              <a:rPr lang="zh-TW" altLang="en-US" sz="2800" b="1">
                <a:solidFill>
                  <a:srgbClr val="FFFFFF"/>
                </a:solidFill>
              </a:rPr>
              <a:t>注意事項</a:t>
            </a:r>
          </a:p>
        </p:txBody>
      </p:sp>
      <p:sp>
        <p:nvSpPr>
          <p:cNvPr id="74758" name="Rectangle 17"/>
          <p:cNvSpPr>
            <a:spLocks noChangeArrowheads="1"/>
          </p:cNvSpPr>
          <p:nvPr/>
        </p:nvSpPr>
        <p:spPr bwMode="auto">
          <a:xfrm>
            <a:off x="827088" y="1989138"/>
            <a:ext cx="7488237" cy="1079500"/>
          </a:xfrm>
          <a:prstGeom prst="rect">
            <a:avLst/>
          </a:prstGeom>
          <a:solidFill>
            <a:schemeClr val="bg1"/>
          </a:solidFill>
          <a:ln w="9525">
            <a:solidFill>
              <a:schemeClr val="hlink"/>
            </a:solidFill>
            <a:miter lim="800000"/>
            <a:headEnd/>
            <a:tailEnd/>
          </a:ln>
        </p:spPr>
        <p:txBody>
          <a:bodyPr/>
          <a:lstStyle/>
          <a:p>
            <a:pPr marL="266700" indent="-266700">
              <a:buFontTx/>
              <a:buChar char="•"/>
            </a:pPr>
            <a:r>
              <a:rPr kumimoji="0" lang="zh-TW" altLang="en-US" sz="2200" b="1">
                <a:sym typeface="Webdings" pitchFamily="18" charset="2"/>
              </a:rPr>
              <a:t>退職或離職始得申請，在職中不得申請。</a:t>
            </a:r>
          </a:p>
          <a:p>
            <a:pPr marL="266700" indent="-266700">
              <a:buFontTx/>
              <a:buChar char="•"/>
            </a:pPr>
            <a:r>
              <a:rPr kumimoji="0" lang="zh-TW" altLang="en-US" sz="2200" b="1">
                <a:sym typeface="Webdings" pitchFamily="18" charset="2"/>
              </a:rPr>
              <a:t>被保險人退職或離職當日，應同時申報退保。</a:t>
            </a:r>
          </a:p>
        </p:txBody>
      </p:sp>
      <p:sp>
        <p:nvSpPr>
          <p:cNvPr id="74759" name="AutoShape 601"/>
          <p:cNvSpPr>
            <a:spLocks noChangeArrowheads="1"/>
          </p:cNvSpPr>
          <p:nvPr/>
        </p:nvSpPr>
        <p:spPr bwMode="auto">
          <a:xfrm>
            <a:off x="4284663" y="3213100"/>
            <a:ext cx="577850" cy="360363"/>
          </a:xfrm>
          <a:prstGeom prst="downArrow">
            <a:avLst>
              <a:gd name="adj1" fmla="val 50000"/>
              <a:gd name="adj2" fmla="val 25000"/>
            </a:avLst>
          </a:prstGeom>
          <a:solidFill>
            <a:schemeClr val="bg2"/>
          </a:solidFill>
          <a:ln w="9525" algn="ctr">
            <a:solidFill>
              <a:schemeClr val="tx1"/>
            </a:solidFill>
            <a:miter lim="800000"/>
            <a:headEnd/>
            <a:tailEnd/>
          </a:ln>
        </p:spPr>
        <p:txBody>
          <a:bodyPr wrap="none" anchor="ctr"/>
          <a:lstStyle/>
          <a:p>
            <a:endParaRPr kumimoji="0" lang="zh-TW" altLang="en-US"/>
          </a:p>
        </p:txBody>
      </p:sp>
      <p:pic>
        <p:nvPicPr>
          <p:cNvPr id="74760" name="Picture 14"/>
          <p:cNvPicPr>
            <a:picLocks noChangeAspect="1" noChangeArrowheads="1"/>
          </p:cNvPicPr>
          <p:nvPr/>
        </p:nvPicPr>
        <p:blipFill>
          <a:blip r:embed="rId3" cstate="print"/>
          <a:srcRect/>
          <a:stretch>
            <a:fillRect/>
          </a:stretch>
        </p:blipFill>
        <p:spPr bwMode="auto">
          <a:xfrm>
            <a:off x="461963" y="3789363"/>
            <a:ext cx="8286750" cy="2081212"/>
          </a:xfrm>
          <a:prstGeom prst="rect">
            <a:avLst/>
          </a:prstGeom>
          <a:noFill/>
          <a:ln w="25400" algn="ctr">
            <a:noFill/>
            <a:miter lim="800000"/>
            <a:headEnd/>
            <a:tailEnd/>
          </a:ln>
        </p:spPr>
      </p:pic>
      <p:sp>
        <p:nvSpPr>
          <p:cNvPr id="74761" name="Rectangle 597"/>
          <p:cNvSpPr>
            <a:spLocks noChangeArrowheads="1"/>
          </p:cNvSpPr>
          <p:nvPr/>
        </p:nvSpPr>
        <p:spPr bwMode="auto">
          <a:xfrm>
            <a:off x="250825" y="5084763"/>
            <a:ext cx="8642350" cy="936625"/>
          </a:xfrm>
          <a:prstGeom prst="rect">
            <a:avLst/>
          </a:prstGeom>
          <a:noFill/>
          <a:ln w="38100" algn="ctr">
            <a:solidFill>
              <a:srgbClr val="FF0000"/>
            </a:solidFill>
            <a:miter lim="800000"/>
            <a:headEnd/>
            <a:tailEnd/>
          </a:ln>
        </p:spPr>
        <p:txBody>
          <a:bodyPr wrap="none" anchor="ctr"/>
          <a:lstStyle/>
          <a:p>
            <a:endParaRPr kumimoji="0" lang="zh-TW" alt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5"/>
          <p:cNvSpPr>
            <a:spLocks noGrp="1"/>
          </p:cNvSpPr>
          <p:nvPr>
            <p:ph type="sldNum" sz="quarter" idx="12"/>
          </p:nvPr>
        </p:nvSpPr>
        <p:spPr>
          <a:xfrm>
            <a:off x="6659563" y="6308725"/>
            <a:ext cx="2133600" cy="352425"/>
          </a:xfrm>
          <a:noFill/>
        </p:spPr>
        <p:txBody>
          <a:bodyPr/>
          <a:lstStyle/>
          <a:p>
            <a:fld id="{9A16483E-C696-4435-82EA-376D0986FDBC}" type="slidenum">
              <a:rPr lang="en-US" altLang="zh-TW" smtClean="0"/>
              <a:pPr/>
              <a:t>69</a:t>
            </a:fld>
            <a:endParaRPr lang="en-US" altLang="zh-TW" smtClean="0"/>
          </a:p>
        </p:txBody>
      </p:sp>
      <p:sp>
        <p:nvSpPr>
          <p:cNvPr id="75779" name="Text Box 4"/>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75780" name="Group 5"/>
          <p:cNvGrpSpPr>
            <a:grpSpLocks/>
          </p:cNvGrpSpPr>
          <p:nvPr/>
        </p:nvGrpSpPr>
        <p:grpSpPr bwMode="auto">
          <a:xfrm>
            <a:off x="0" y="0"/>
            <a:ext cx="9144000" cy="765175"/>
            <a:chOff x="0" y="0"/>
            <a:chExt cx="5760" cy="482"/>
          </a:xfrm>
        </p:grpSpPr>
        <p:grpSp>
          <p:nvGrpSpPr>
            <p:cNvPr id="75785" name="Group 6"/>
            <p:cNvGrpSpPr>
              <a:grpSpLocks/>
            </p:cNvGrpSpPr>
            <p:nvPr/>
          </p:nvGrpSpPr>
          <p:grpSpPr bwMode="auto">
            <a:xfrm>
              <a:off x="0" y="0"/>
              <a:ext cx="5760" cy="482"/>
              <a:chOff x="0" y="0"/>
              <a:chExt cx="5760" cy="482"/>
            </a:xfrm>
          </p:grpSpPr>
          <p:sp>
            <p:nvSpPr>
              <p:cNvPr id="75787"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5788"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5786"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5781" name="Text Box 12"/>
          <p:cNvSpPr txBox="1">
            <a:spLocks noChangeArrowheads="1"/>
          </p:cNvSpPr>
          <p:nvPr/>
        </p:nvSpPr>
        <p:spPr bwMode="auto">
          <a:xfrm>
            <a:off x="3708400" y="955675"/>
            <a:ext cx="1727200" cy="528638"/>
          </a:xfrm>
          <a:prstGeom prst="rect">
            <a:avLst/>
          </a:prstGeom>
          <a:solidFill>
            <a:srgbClr val="FF0066"/>
          </a:solidFill>
          <a:ln w="9525">
            <a:solidFill>
              <a:schemeClr val="tx1"/>
            </a:solidFill>
            <a:miter lim="800000"/>
            <a:headEnd/>
            <a:tailEnd/>
          </a:ln>
        </p:spPr>
        <p:txBody>
          <a:bodyPr>
            <a:spAutoFit/>
          </a:bodyPr>
          <a:lstStyle/>
          <a:p>
            <a:r>
              <a:rPr lang="zh-TW" altLang="en-US" sz="2800" b="1">
                <a:solidFill>
                  <a:srgbClr val="FFFFFF"/>
                </a:solidFill>
              </a:rPr>
              <a:t>注意事項</a:t>
            </a:r>
          </a:p>
        </p:txBody>
      </p:sp>
      <p:sp>
        <p:nvSpPr>
          <p:cNvPr id="75782" name="AutoShape 601"/>
          <p:cNvSpPr>
            <a:spLocks noChangeArrowheads="1"/>
          </p:cNvSpPr>
          <p:nvPr/>
        </p:nvSpPr>
        <p:spPr bwMode="auto">
          <a:xfrm>
            <a:off x="4427538" y="3860800"/>
            <a:ext cx="576262" cy="360363"/>
          </a:xfrm>
          <a:prstGeom prst="downArrow">
            <a:avLst>
              <a:gd name="adj1" fmla="val 50000"/>
              <a:gd name="adj2" fmla="val 25000"/>
            </a:avLst>
          </a:prstGeom>
          <a:solidFill>
            <a:schemeClr val="bg2"/>
          </a:solidFill>
          <a:ln w="9525" algn="ctr">
            <a:solidFill>
              <a:schemeClr val="tx1"/>
            </a:solidFill>
            <a:miter lim="800000"/>
            <a:headEnd/>
            <a:tailEnd/>
          </a:ln>
        </p:spPr>
        <p:txBody>
          <a:bodyPr wrap="none" anchor="ctr"/>
          <a:lstStyle/>
          <a:p>
            <a:endParaRPr kumimoji="0" lang="zh-TW" altLang="en-US"/>
          </a:p>
        </p:txBody>
      </p:sp>
      <p:sp>
        <p:nvSpPr>
          <p:cNvPr id="75783" name="Rectangle 10"/>
          <p:cNvSpPr>
            <a:spLocks noChangeArrowheads="1"/>
          </p:cNvSpPr>
          <p:nvPr/>
        </p:nvSpPr>
        <p:spPr bwMode="auto">
          <a:xfrm>
            <a:off x="863600" y="1733550"/>
            <a:ext cx="7416800" cy="2055813"/>
          </a:xfrm>
          <a:prstGeom prst="rect">
            <a:avLst/>
          </a:prstGeom>
          <a:solidFill>
            <a:schemeClr val="bg1"/>
          </a:solidFill>
          <a:ln w="9525">
            <a:solidFill>
              <a:schemeClr val="hlink"/>
            </a:solidFill>
            <a:miter lim="800000"/>
            <a:headEnd/>
            <a:tailEnd/>
          </a:ln>
        </p:spPr>
        <p:txBody>
          <a:bodyPr/>
          <a:lstStyle/>
          <a:p>
            <a:pPr marL="171450" indent="-171450">
              <a:lnSpc>
                <a:spcPct val="110000"/>
              </a:lnSpc>
              <a:buFontTx/>
              <a:buChar char="•"/>
            </a:pPr>
            <a:r>
              <a:rPr kumimoji="0" lang="zh-TW" altLang="en-US" sz="2200" b="1">
                <a:sym typeface="Webdings" pitchFamily="18" charset="2"/>
              </a:rPr>
              <a:t>「申請給付項目」請確實勾選，如有更改，更改處須蓋妥被保險人印章。</a:t>
            </a:r>
          </a:p>
          <a:p>
            <a:pPr marL="171450" indent="-171450">
              <a:lnSpc>
                <a:spcPct val="110000"/>
              </a:lnSpc>
              <a:buFontTx/>
              <a:buChar char="•"/>
            </a:pPr>
            <a:r>
              <a:rPr kumimoji="0" lang="zh-TW" altLang="en-US" sz="2200" b="1">
                <a:sym typeface="Webdings" pitchFamily="18" charset="2"/>
              </a:rPr>
              <a:t>同時符合老年年金及一次請領老年給付者，請慎重選擇，經本局核付後，不得變更。</a:t>
            </a:r>
          </a:p>
          <a:p>
            <a:pPr marL="171450" indent="-171450">
              <a:lnSpc>
                <a:spcPct val="110000"/>
              </a:lnSpc>
              <a:buFontTx/>
              <a:buChar char="•"/>
            </a:pPr>
            <a:r>
              <a:rPr kumimoji="0" lang="zh-TW" altLang="en-US" sz="2200" b="1">
                <a:sym typeface="Webdings" pitchFamily="18" charset="2"/>
              </a:rPr>
              <a:t>選擇減給老年年金者，請領後減給比例不會再變更。</a:t>
            </a:r>
          </a:p>
        </p:txBody>
      </p:sp>
      <p:pic>
        <p:nvPicPr>
          <p:cNvPr id="75784" name="Picture 14"/>
          <p:cNvPicPr>
            <a:picLocks noChangeAspect="1" noChangeArrowheads="1"/>
          </p:cNvPicPr>
          <p:nvPr/>
        </p:nvPicPr>
        <p:blipFill>
          <a:blip r:embed="rId3" cstate="print"/>
          <a:srcRect/>
          <a:stretch>
            <a:fillRect/>
          </a:stretch>
        </p:blipFill>
        <p:spPr bwMode="auto">
          <a:xfrm>
            <a:off x="539750" y="4292600"/>
            <a:ext cx="8285163" cy="1865313"/>
          </a:xfrm>
          <a:prstGeom prst="rect">
            <a:avLst/>
          </a:prstGeom>
          <a:noFill/>
          <a:ln w="25400" algn="ctr">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2"/>
          </p:nvPr>
        </p:nvSpPr>
        <p:spPr>
          <a:noFill/>
        </p:spPr>
        <p:txBody>
          <a:bodyPr/>
          <a:lstStyle/>
          <a:p>
            <a:fld id="{7E6AD2F1-A245-408C-9021-C5E259D8DD4B}" type="slidenum">
              <a:rPr lang="en-US" altLang="zh-TW" smtClean="0"/>
              <a:pPr/>
              <a:t>7</a:t>
            </a:fld>
            <a:endParaRPr lang="en-US" altLang="zh-TW" smtClean="0"/>
          </a:p>
        </p:txBody>
      </p:sp>
      <p:sp>
        <p:nvSpPr>
          <p:cNvPr id="330754" name="Rectangle 2"/>
          <p:cNvSpPr>
            <a:spLocks noChangeArrowheads="1"/>
          </p:cNvSpPr>
          <p:nvPr/>
        </p:nvSpPr>
        <p:spPr bwMode="auto">
          <a:xfrm>
            <a:off x="0" y="0"/>
            <a:ext cx="9144000" cy="571500"/>
          </a:xfrm>
          <a:prstGeom prst="rect">
            <a:avLst/>
          </a:prstGeom>
          <a:gradFill rotWithShape="0">
            <a:gsLst>
              <a:gs pos="0">
                <a:srgbClr val="990000"/>
              </a:gs>
              <a:gs pos="100000">
                <a:srgbClr val="990000">
                  <a:gamma/>
                  <a:tint val="42353"/>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加、退保申報</a:t>
            </a:r>
          </a:p>
        </p:txBody>
      </p:sp>
      <p:sp>
        <p:nvSpPr>
          <p:cNvPr id="13316" name="AutoShape 3"/>
          <p:cNvSpPr>
            <a:spLocks noChangeArrowheads="1"/>
          </p:cNvSpPr>
          <p:nvPr/>
        </p:nvSpPr>
        <p:spPr bwMode="auto">
          <a:xfrm>
            <a:off x="611188" y="1258888"/>
            <a:ext cx="7781925" cy="1885950"/>
          </a:xfrm>
          <a:prstGeom prst="foldedCorner">
            <a:avLst>
              <a:gd name="adj" fmla="val 12509"/>
            </a:avLst>
          </a:prstGeom>
          <a:solidFill>
            <a:srgbClr val="FFC1E0"/>
          </a:solidFill>
          <a:ln w="9525">
            <a:solidFill>
              <a:srgbClr val="000000"/>
            </a:solidFill>
            <a:round/>
            <a:headEnd/>
            <a:tailEnd/>
          </a:ln>
        </p:spPr>
        <p:txBody>
          <a:bodyPr lIns="738000" rIns="234000" anchor="ctr">
            <a:spAutoFit/>
          </a:bodyPr>
          <a:lstStyle/>
          <a:p>
            <a:endParaRPr lang="en-US" altLang="zh-TW">
              <a:solidFill>
                <a:srgbClr val="FF0066"/>
              </a:solidFill>
              <a:ea typeface="標楷體" pitchFamily="65" charset="-120"/>
            </a:endParaRPr>
          </a:p>
          <a:p>
            <a:r>
              <a:rPr lang="zh-TW" altLang="en-US" sz="2800">
                <a:solidFill>
                  <a:srgbClr val="FF0066"/>
                </a:solidFill>
                <a:ea typeface="標楷體" pitchFamily="65" charset="-120"/>
              </a:rPr>
              <a:t>勞保強制投保單位：</a:t>
            </a:r>
          </a:p>
          <a:p>
            <a:r>
              <a:rPr lang="zh-TW" altLang="en-US" sz="2800">
                <a:solidFill>
                  <a:schemeClr val="accent2"/>
                </a:solidFill>
                <a:ea typeface="標楷體" pitchFamily="65" charset="-120"/>
              </a:rPr>
              <a:t>自申報勞保加保日同時納入</a:t>
            </a:r>
          </a:p>
          <a:p>
            <a:r>
              <a:rPr lang="zh-TW" altLang="en-US" sz="2800">
                <a:solidFill>
                  <a:schemeClr val="accent2"/>
                </a:solidFill>
                <a:ea typeface="標楷體" pitchFamily="65" charset="-120"/>
              </a:rPr>
              <a:t>自申報勞保退保時一併停止</a:t>
            </a:r>
          </a:p>
        </p:txBody>
      </p:sp>
      <p:sp>
        <p:nvSpPr>
          <p:cNvPr id="330756" name="AutoShape 4"/>
          <p:cNvSpPr>
            <a:spLocks noChangeArrowheads="1"/>
          </p:cNvSpPr>
          <p:nvPr/>
        </p:nvSpPr>
        <p:spPr bwMode="auto">
          <a:xfrm>
            <a:off x="401638" y="730250"/>
            <a:ext cx="3324225" cy="647700"/>
          </a:xfrm>
          <a:prstGeom prst="homePlate">
            <a:avLst>
              <a:gd name="adj" fmla="val 128309"/>
            </a:avLst>
          </a:prstGeom>
          <a:solidFill>
            <a:srgbClr val="800000"/>
          </a:solidFill>
          <a:ln w="9525" algn="ctr">
            <a:noFill/>
            <a:miter lim="800000"/>
            <a:headEnd/>
            <a:tailEnd/>
          </a:ln>
          <a:effectLst>
            <a:outerShdw dist="129515" dir="4721404" algn="ctr" rotWithShape="0">
              <a:schemeClr val="bg2"/>
            </a:outerShdw>
          </a:effectLst>
        </p:spPr>
        <p:txBody>
          <a:bodyPr wrap="none" anchor="ctr"/>
          <a:lstStyle/>
          <a:p>
            <a:pPr algn="ctr">
              <a:defRPr/>
            </a:pPr>
            <a:r>
              <a:rPr kumimoji="0" lang="zh-TW" altLang="en-US" sz="2800" dirty="0">
                <a:solidFill>
                  <a:schemeClr val="bg1"/>
                </a:solidFill>
                <a:effectLst>
                  <a:outerShdw blurRad="38100" dist="38100" dir="2700000" algn="tl">
                    <a:srgbClr val="000000"/>
                  </a:outerShdw>
                </a:effectLst>
                <a:latin typeface="Times New Roman" pitchFamily="18" charset="0"/>
                <a:ea typeface="標楷體" pitchFamily="65" charset="-120"/>
              </a:rPr>
              <a:t>就業保險效力</a:t>
            </a:r>
          </a:p>
        </p:txBody>
      </p:sp>
      <p:sp>
        <p:nvSpPr>
          <p:cNvPr id="330757" name="AutoShape 5"/>
          <p:cNvSpPr>
            <a:spLocks noChangeArrowheads="1"/>
          </p:cNvSpPr>
          <p:nvPr/>
        </p:nvSpPr>
        <p:spPr bwMode="auto">
          <a:xfrm>
            <a:off x="900113" y="1844675"/>
            <a:ext cx="204787"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
        <p:nvSpPr>
          <p:cNvPr id="13319" name="AutoShape 6"/>
          <p:cNvSpPr>
            <a:spLocks noChangeArrowheads="1"/>
          </p:cNvSpPr>
          <p:nvPr/>
        </p:nvSpPr>
        <p:spPr bwMode="auto">
          <a:xfrm>
            <a:off x="684213" y="3498850"/>
            <a:ext cx="7781925" cy="2690813"/>
          </a:xfrm>
          <a:prstGeom prst="foldedCorner">
            <a:avLst>
              <a:gd name="adj" fmla="val 12509"/>
            </a:avLst>
          </a:prstGeom>
          <a:solidFill>
            <a:srgbClr val="FFC1E0"/>
          </a:solidFill>
          <a:ln w="9525">
            <a:solidFill>
              <a:srgbClr val="000000"/>
            </a:solidFill>
            <a:round/>
            <a:headEnd/>
            <a:tailEnd/>
          </a:ln>
        </p:spPr>
        <p:txBody>
          <a:bodyPr lIns="738000" rIns="234000" anchor="ctr">
            <a:spAutoFit/>
          </a:bodyPr>
          <a:lstStyle/>
          <a:p>
            <a:endParaRPr lang="en-US" altLang="zh-TW">
              <a:solidFill>
                <a:srgbClr val="FF0066"/>
              </a:solidFill>
              <a:ea typeface="標楷體" pitchFamily="65" charset="-120"/>
            </a:endParaRPr>
          </a:p>
          <a:p>
            <a:r>
              <a:rPr lang="zh-TW" altLang="en-US" sz="2800" u="sng">
                <a:solidFill>
                  <a:srgbClr val="FF0066"/>
                </a:solidFill>
                <a:latin typeface="標楷體" pitchFamily="65" charset="-120"/>
                <a:ea typeface="標楷體" pitchFamily="65" charset="-120"/>
              </a:rPr>
              <a:t>僱用員工未滿</a:t>
            </a:r>
            <a:r>
              <a:rPr lang="en-US" altLang="zh-TW" sz="2800" u="sng">
                <a:solidFill>
                  <a:srgbClr val="FF0066"/>
                </a:solidFill>
                <a:latin typeface="標楷體" pitchFamily="65" charset="-120"/>
                <a:ea typeface="標楷體" pitchFamily="65" charset="-120"/>
              </a:rPr>
              <a:t>5</a:t>
            </a:r>
            <a:r>
              <a:rPr lang="zh-TW" altLang="en-US" sz="2800" u="sng">
                <a:solidFill>
                  <a:srgbClr val="FF0066"/>
                </a:solidFill>
                <a:latin typeface="標楷體" pitchFamily="65" charset="-120"/>
                <a:ea typeface="標楷體" pitchFamily="65" charset="-120"/>
              </a:rPr>
              <a:t>人</a:t>
            </a:r>
            <a:r>
              <a:rPr lang="zh-TW" altLang="en-US" sz="2800">
                <a:solidFill>
                  <a:srgbClr val="FF0066"/>
                </a:solidFill>
                <a:latin typeface="標楷體" pitchFamily="65" charset="-120"/>
                <a:ea typeface="標楷體" pitchFamily="65" charset="-120"/>
              </a:rPr>
              <a:t>公司可自願參加勞保，</a:t>
            </a:r>
          </a:p>
          <a:p>
            <a:r>
              <a:rPr lang="zh-TW" altLang="en-US" sz="2800">
                <a:solidFill>
                  <a:srgbClr val="FF0066"/>
                </a:solidFill>
                <a:latin typeface="標楷體" pitchFamily="65" charset="-120"/>
                <a:ea typeface="標楷體" pitchFamily="65" charset="-120"/>
              </a:rPr>
              <a:t>但</a:t>
            </a:r>
            <a:r>
              <a:rPr lang="zh-TW" altLang="en-US" sz="2800" u="sng">
                <a:solidFill>
                  <a:srgbClr val="FF0066"/>
                </a:solidFill>
                <a:latin typeface="標楷體" pitchFamily="65" charset="-120"/>
                <a:ea typeface="標楷體" pitchFamily="65" charset="-120"/>
              </a:rPr>
              <a:t>必須參加就保</a:t>
            </a:r>
            <a:r>
              <a:rPr lang="en-US" altLang="zh-TW" sz="2800">
                <a:solidFill>
                  <a:srgbClr val="FF0066"/>
                </a:solidFill>
                <a:latin typeface="標楷體" pitchFamily="65" charset="-120"/>
                <a:ea typeface="標楷體" pitchFamily="65" charset="-120"/>
              </a:rPr>
              <a:t>:</a:t>
            </a:r>
          </a:p>
          <a:p>
            <a:r>
              <a:rPr lang="zh-TW" altLang="en-US" sz="2800">
                <a:latin typeface="標楷體" pitchFamily="65" charset="-120"/>
                <a:ea typeface="標楷體" pitchFamily="65" charset="-120"/>
              </a:rPr>
              <a:t>依法成立就保投保單位，在員工</a:t>
            </a:r>
            <a:r>
              <a:rPr lang="zh-TW" altLang="en-US" sz="2800">
                <a:solidFill>
                  <a:srgbClr val="000066"/>
                </a:solidFill>
                <a:latin typeface="標楷體" pitchFamily="65" charset="-120"/>
                <a:ea typeface="標楷體" pitchFamily="65" charset="-120"/>
              </a:rPr>
              <a:t>到職日</a:t>
            </a:r>
          </a:p>
          <a:p>
            <a:r>
              <a:rPr lang="zh-TW" altLang="en-US" sz="2800">
                <a:solidFill>
                  <a:srgbClr val="000066"/>
                </a:solidFill>
                <a:latin typeface="標楷體" pitchFamily="65" charset="-120"/>
                <a:ea typeface="標楷體" pitchFamily="65" charset="-120"/>
              </a:rPr>
              <a:t>申報參加就保</a:t>
            </a:r>
          </a:p>
          <a:p>
            <a:endParaRPr lang="en-US" altLang="zh-TW">
              <a:solidFill>
                <a:schemeClr val="accent2"/>
              </a:solidFill>
              <a:latin typeface="標楷體" pitchFamily="65" charset="-120"/>
              <a:ea typeface="標楷體" pitchFamily="65" charset="-120"/>
            </a:endParaRPr>
          </a:p>
        </p:txBody>
      </p:sp>
      <p:sp>
        <p:nvSpPr>
          <p:cNvPr id="330759" name="AutoShape 7"/>
          <p:cNvSpPr>
            <a:spLocks noChangeArrowheads="1"/>
          </p:cNvSpPr>
          <p:nvPr/>
        </p:nvSpPr>
        <p:spPr bwMode="auto">
          <a:xfrm>
            <a:off x="971550" y="3933825"/>
            <a:ext cx="204788" cy="180975"/>
          </a:xfrm>
          <a:prstGeom prst="flowChartConnector">
            <a:avLst/>
          </a:prstGeom>
          <a:solidFill>
            <a:srgbClr val="000080">
              <a:alpha val="71001"/>
            </a:srgbClr>
          </a:solidFill>
          <a:ln w="9525" algn="ctr">
            <a:noFill/>
            <a:round/>
            <a:headEnd/>
            <a:tailEnd/>
          </a:ln>
          <a:effectLst>
            <a:outerShdw dist="71842" dir="2700000" algn="ctr" rotWithShape="0">
              <a:schemeClr val="bg2"/>
            </a:outerShdw>
          </a:effectLst>
        </p:spPr>
        <p:txBody>
          <a:bodyPr wrap="none" anchor="ctr"/>
          <a:lstStyle/>
          <a:p>
            <a:pPr>
              <a:defRPr/>
            </a:pPr>
            <a:endParaRPr kumimoji="0" lang="zh-TW" altLang="en-US">
              <a:ea typeface="新細明體" pitchFamily="18" charset="-12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5"/>
          <p:cNvSpPr>
            <a:spLocks noGrp="1"/>
          </p:cNvSpPr>
          <p:nvPr>
            <p:ph type="sldNum" sz="quarter" idx="12"/>
          </p:nvPr>
        </p:nvSpPr>
        <p:spPr>
          <a:noFill/>
        </p:spPr>
        <p:txBody>
          <a:bodyPr/>
          <a:lstStyle/>
          <a:p>
            <a:fld id="{5D450A65-0751-4AE8-83D7-6D1A244D9755}" type="slidenum">
              <a:rPr lang="en-US" altLang="zh-TW" smtClean="0"/>
              <a:pPr/>
              <a:t>70</a:t>
            </a:fld>
            <a:endParaRPr lang="en-US" altLang="zh-TW" smtClean="0"/>
          </a:p>
        </p:txBody>
      </p:sp>
      <p:sp>
        <p:nvSpPr>
          <p:cNvPr id="76803" name="Text Box 4"/>
          <p:cNvSpPr txBox="1">
            <a:spLocks noChangeArrowheads="1"/>
          </p:cNvSpPr>
          <p:nvPr/>
        </p:nvSpPr>
        <p:spPr bwMode="auto">
          <a:xfrm>
            <a:off x="250825" y="836613"/>
            <a:ext cx="2124075" cy="528637"/>
          </a:xfrm>
          <a:prstGeom prst="rect">
            <a:avLst/>
          </a:prstGeom>
          <a:gradFill rotWithShape="1">
            <a:gsLst>
              <a:gs pos="0">
                <a:srgbClr val="006666"/>
              </a:gs>
              <a:gs pos="100000">
                <a:srgbClr val="FF6600"/>
              </a:gs>
            </a:gsLst>
            <a:lin ang="0" scaled="1"/>
          </a:gradFill>
          <a:ln w="9525">
            <a:solidFill>
              <a:schemeClr val="bg1"/>
            </a:solidFill>
            <a:miter lim="800000"/>
            <a:headEnd/>
            <a:tailEnd/>
          </a:ln>
        </p:spPr>
        <p:txBody>
          <a:bodyPr>
            <a:spAutoFit/>
          </a:bodyPr>
          <a:lstStyle/>
          <a:p>
            <a:pPr algn="ctr">
              <a:spcBef>
                <a:spcPct val="50000"/>
              </a:spcBef>
            </a:pPr>
            <a:r>
              <a:rPr lang="zh-TW" altLang="en-US" sz="2800" b="1">
                <a:solidFill>
                  <a:schemeClr val="bg1"/>
                </a:solidFill>
              </a:rPr>
              <a:t>老 年 給 付</a:t>
            </a:r>
          </a:p>
        </p:txBody>
      </p:sp>
      <p:grpSp>
        <p:nvGrpSpPr>
          <p:cNvPr id="76804" name="Group 5"/>
          <p:cNvGrpSpPr>
            <a:grpSpLocks/>
          </p:cNvGrpSpPr>
          <p:nvPr/>
        </p:nvGrpSpPr>
        <p:grpSpPr bwMode="auto">
          <a:xfrm>
            <a:off x="0" y="0"/>
            <a:ext cx="9144000" cy="765175"/>
            <a:chOff x="0" y="0"/>
            <a:chExt cx="5760" cy="482"/>
          </a:xfrm>
        </p:grpSpPr>
        <p:grpSp>
          <p:nvGrpSpPr>
            <p:cNvPr id="76810" name="Group 6"/>
            <p:cNvGrpSpPr>
              <a:grpSpLocks/>
            </p:cNvGrpSpPr>
            <p:nvPr/>
          </p:nvGrpSpPr>
          <p:grpSpPr bwMode="auto">
            <a:xfrm>
              <a:off x="0" y="0"/>
              <a:ext cx="5760" cy="482"/>
              <a:chOff x="0" y="0"/>
              <a:chExt cx="5760" cy="482"/>
            </a:xfrm>
          </p:grpSpPr>
          <p:sp>
            <p:nvSpPr>
              <p:cNvPr id="76812"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6813"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6811"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6805" name="Text Box 12"/>
          <p:cNvSpPr txBox="1">
            <a:spLocks noChangeArrowheads="1"/>
          </p:cNvSpPr>
          <p:nvPr/>
        </p:nvSpPr>
        <p:spPr bwMode="auto">
          <a:xfrm>
            <a:off x="3708400" y="1047750"/>
            <a:ext cx="1727200" cy="528638"/>
          </a:xfrm>
          <a:prstGeom prst="rect">
            <a:avLst/>
          </a:prstGeom>
          <a:solidFill>
            <a:srgbClr val="FF0066"/>
          </a:solidFill>
          <a:ln w="9525">
            <a:solidFill>
              <a:schemeClr val="tx1"/>
            </a:solidFill>
            <a:miter lim="800000"/>
            <a:headEnd/>
            <a:tailEnd/>
          </a:ln>
        </p:spPr>
        <p:txBody>
          <a:bodyPr>
            <a:spAutoFit/>
          </a:bodyPr>
          <a:lstStyle/>
          <a:p>
            <a:r>
              <a:rPr lang="zh-TW" altLang="en-US" sz="2800" b="1">
                <a:solidFill>
                  <a:srgbClr val="FFFFFF"/>
                </a:solidFill>
              </a:rPr>
              <a:t>注意事項</a:t>
            </a:r>
          </a:p>
        </p:txBody>
      </p:sp>
      <p:sp>
        <p:nvSpPr>
          <p:cNvPr id="76806" name="Rectangle 10"/>
          <p:cNvSpPr>
            <a:spLocks noChangeArrowheads="1"/>
          </p:cNvSpPr>
          <p:nvPr/>
        </p:nvSpPr>
        <p:spPr bwMode="auto">
          <a:xfrm>
            <a:off x="1309688" y="1773238"/>
            <a:ext cx="6767512" cy="1800225"/>
          </a:xfrm>
          <a:prstGeom prst="rect">
            <a:avLst/>
          </a:prstGeom>
          <a:solidFill>
            <a:schemeClr val="bg1"/>
          </a:solidFill>
          <a:ln w="9525">
            <a:solidFill>
              <a:srgbClr val="00B0F0"/>
            </a:solidFill>
            <a:miter lim="800000"/>
            <a:headEnd/>
            <a:tailEnd/>
          </a:ln>
        </p:spPr>
        <p:txBody>
          <a:bodyPr/>
          <a:lstStyle/>
          <a:p>
            <a:r>
              <a:rPr kumimoji="0" lang="zh-TW" altLang="zh-TW" sz="2400" b="1">
                <a:solidFill>
                  <a:srgbClr val="000000"/>
                </a:solidFill>
              </a:rPr>
              <a:t>離職退保</a:t>
            </a:r>
            <a:r>
              <a:rPr kumimoji="0" lang="zh-TW" altLang="en-US" sz="2400" b="1">
                <a:solidFill>
                  <a:srgbClr val="000000"/>
                </a:solidFill>
              </a:rPr>
              <a:t>當日</a:t>
            </a:r>
            <a:r>
              <a:rPr kumimoji="0" lang="zh-TW" altLang="zh-TW" sz="2400" b="1">
                <a:solidFill>
                  <a:srgbClr val="000000"/>
                </a:solidFill>
              </a:rPr>
              <a:t>同時申請老年年金者，經勞保局依法審核後，自其離職退保翌日之當月起，按月發給老年年金，如其離職退保日為該月最後一日者，應自次月起，按月發給。</a:t>
            </a:r>
          </a:p>
          <a:p>
            <a:endParaRPr kumimoji="0" lang="zh-TW" altLang="en-US" sz="2400" b="1">
              <a:solidFill>
                <a:srgbClr val="000000"/>
              </a:solidFill>
              <a:sym typeface="Webdings" pitchFamily="18" charset="2"/>
            </a:endParaRPr>
          </a:p>
        </p:txBody>
      </p:sp>
      <p:sp>
        <p:nvSpPr>
          <p:cNvPr id="76807" name="Line 36"/>
          <p:cNvSpPr>
            <a:spLocks noChangeShapeType="1"/>
          </p:cNvSpPr>
          <p:nvPr/>
        </p:nvSpPr>
        <p:spPr bwMode="auto">
          <a:xfrm>
            <a:off x="247650" y="3860800"/>
            <a:ext cx="8642350" cy="0"/>
          </a:xfrm>
          <a:prstGeom prst="line">
            <a:avLst/>
          </a:prstGeom>
          <a:noFill/>
          <a:ln w="57150">
            <a:solidFill>
              <a:srgbClr val="5F5F5F"/>
            </a:solidFill>
            <a:prstDash val="sysDot"/>
            <a:round/>
            <a:headEnd/>
            <a:tailEnd/>
          </a:ln>
        </p:spPr>
        <p:txBody>
          <a:bodyPr/>
          <a:lstStyle/>
          <a:p>
            <a:endParaRPr lang="zh-TW" altLang="en-US"/>
          </a:p>
        </p:txBody>
      </p:sp>
      <p:sp>
        <p:nvSpPr>
          <p:cNvPr id="18" name="AutoShape 3"/>
          <p:cNvSpPr>
            <a:spLocks noChangeArrowheads="1"/>
          </p:cNvSpPr>
          <p:nvPr/>
        </p:nvSpPr>
        <p:spPr bwMode="auto">
          <a:xfrm>
            <a:off x="1116013" y="4325938"/>
            <a:ext cx="7200900" cy="1584325"/>
          </a:xfrm>
          <a:prstGeom prst="roundRect">
            <a:avLst>
              <a:gd name="adj" fmla="val 16667"/>
            </a:avLst>
          </a:prstGeom>
          <a:solidFill>
            <a:srgbClr val="FFCCCC"/>
          </a:solidFill>
          <a:ln w="19050">
            <a:solidFill>
              <a:srgbClr val="990033"/>
            </a:solidFill>
            <a:prstDash val="dash"/>
            <a:round/>
            <a:headEnd/>
            <a:tailEnd/>
          </a:ln>
          <a:effectLst/>
          <a:extLst/>
        </p:spPr>
        <p:txBody>
          <a:bodyPr anchor="ctr"/>
          <a:lstStyle/>
          <a:p>
            <a:pPr marL="363538" indent="-271463">
              <a:defRPr/>
            </a:pPr>
            <a:r>
              <a:rPr kumimoji="0" lang="zh-TW" altLang="en-US" sz="2200" b="1" dirty="0">
                <a:solidFill>
                  <a:srgbClr val="000000"/>
                </a:solidFill>
                <a:ea typeface="新細明體" pitchFamily="18" charset="-120"/>
              </a:rPr>
              <a:t>李先生在</a:t>
            </a:r>
            <a:r>
              <a:rPr kumimoji="0" lang="en-US" altLang="zh-TW" sz="2200" b="1" dirty="0">
                <a:solidFill>
                  <a:srgbClr val="000000"/>
                </a:solidFill>
                <a:ea typeface="新細明體" pitchFamily="18" charset="-120"/>
              </a:rPr>
              <a:t>6</a:t>
            </a:r>
            <a:r>
              <a:rPr kumimoji="0" lang="zh-TW" altLang="en-US" sz="2200" b="1" dirty="0">
                <a:solidFill>
                  <a:srgbClr val="000000"/>
                </a:solidFill>
                <a:ea typeface="新細明體" pitchFamily="18" charset="-120"/>
              </a:rPr>
              <a:t>月</a:t>
            </a:r>
            <a:r>
              <a:rPr kumimoji="0" lang="en-US" altLang="zh-TW" sz="2200" b="1" dirty="0">
                <a:solidFill>
                  <a:srgbClr val="000000"/>
                </a:solidFill>
                <a:ea typeface="新細明體" pitchFamily="18" charset="-120"/>
              </a:rPr>
              <a:t>30</a:t>
            </a:r>
            <a:r>
              <a:rPr kumimoji="0" lang="zh-TW" altLang="en-US" sz="2200" b="1" dirty="0">
                <a:solidFill>
                  <a:srgbClr val="000000"/>
                </a:solidFill>
                <a:ea typeface="新細明體" pitchFamily="18" charset="-120"/>
              </a:rPr>
              <a:t>日離職退保，</a:t>
            </a:r>
            <a:r>
              <a:rPr kumimoji="0" lang="en-US" altLang="zh-TW" sz="2200" b="1" dirty="0">
                <a:solidFill>
                  <a:srgbClr val="000000"/>
                </a:solidFill>
                <a:ea typeface="新細明體" pitchFamily="18" charset="-120"/>
              </a:rPr>
              <a:t>7</a:t>
            </a:r>
            <a:r>
              <a:rPr kumimoji="0" lang="zh-TW" altLang="en-US" sz="2200" b="1" dirty="0">
                <a:solidFill>
                  <a:srgbClr val="000000"/>
                </a:solidFill>
                <a:ea typeface="新細明體" pitchFamily="18" charset="-120"/>
              </a:rPr>
              <a:t>月</a:t>
            </a:r>
            <a:r>
              <a:rPr kumimoji="0" lang="en-US" altLang="zh-TW" sz="2200" b="1" dirty="0">
                <a:solidFill>
                  <a:srgbClr val="000000"/>
                </a:solidFill>
                <a:ea typeface="新細明體" pitchFamily="18" charset="-120"/>
              </a:rPr>
              <a:t>1</a:t>
            </a:r>
            <a:r>
              <a:rPr kumimoji="0" lang="zh-TW" altLang="en-US" sz="2200" b="1" dirty="0">
                <a:solidFill>
                  <a:srgbClr val="000000"/>
                </a:solidFill>
                <a:ea typeface="新細明體" pitchFamily="18" charset="-120"/>
              </a:rPr>
              <a:t>日始具備請領資格，</a:t>
            </a:r>
            <a:endParaRPr kumimoji="0" lang="en-US" altLang="zh-TW" sz="2200" b="1" dirty="0">
              <a:solidFill>
                <a:srgbClr val="000000"/>
              </a:solidFill>
              <a:ea typeface="新細明體" pitchFamily="18" charset="-120"/>
            </a:endParaRPr>
          </a:p>
          <a:p>
            <a:pPr marL="95250" indent="-3175">
              <a:defRPr/>
            </a:pPr>
            <a:r>
              <a:rPr kumimoji="0" lang="zh-TW" altLang="en-US" sz="2200" b="1" dirty="0">
                <a:solidFill>
                  <a:srgbClr val="000000"/>
                </a:solidFill>
                <a:ea typeface="新細明體" pitchFamily="18" charset="-120"/>
              </a:rPr>
              <a:t>無論在</a:t>
            </a:r>
            <a:r>
              <a:rPr kumimoji="0" lang="en-US" altLang="zh-TW" sz="2200" b="1" dirty="0">
                <a:solidFill>
                  <a:srgbClr val="000000"/>
                </a:solidFill>
                <a:ea typeface="新細明體" pitchFamily="18" charset="-120"/>
              </a:rPr>
              <a:t>6</a:t>
            </a:r>
            <a:r>
              <a:rPr kumimoji="0" lang="zh-TW" altLang="en-US" sz="2200" b="1" dirty="0">
                <a:solidFill>
                  <a:srgbClr val="000000"/>
                </a:solidFill>
                <a:ea typeface="新細明體" pitchFamily="18" charset="-120"/>
              </a:rPr>
              <a:t>月</a:t>
            </a:r>
            <a:r>
              <a:rPr kumimoji="0" lang="en-US" altLang="zh-TW" sz="2200" b="1" dirty="0">
                <a:solidFill>
                  <a:srgbClr val="000000"/>
                </a:solidFill>
                <a:ea typeface="新細明體" pitchFamily="18" charset="-120"/>
              </a:rPr>
              <a:t>30</a:t>
            </a:r>
            <a:r>
              <a:rPr kumimoji="0" lang="zh-TW" altLang="en-US" sz="2200" b="1" dirty="0">
                <a:solidFill>
                  <a:srgbClr val="000000"/>
                </a:solidFill>
                <a:ea typeface="新細明體" pitchFamily="18" charset="-120"/>
              </a:rPr>
              <a:t>日當日或</a:t>
            </a:r>
            <a:r>
              <a:rPr kumimoji="0" lang="en-US" altLang="zh-TW" sz="2200" b="1" dirty="0">
                <a:solidFill>
                  <a:srgbClr val="000000"/>
                </a:solidFill>
                <a:ea typeface="新細明體" pitchFamily="18" charset="-120"/>
              </a:rPr>
              <a:t>7</a:t>
            </a:r>
            <a:r>
              <a:rPr kumimoji="0" lang="zh-TW" altLang="en-US" sz="2200" b="1" dirty="0">
                <a:solidFill>
                  <a:srgbClr val="000000"/>
                </a:solidFill>
                <a:ea typeface="新細明體" pitchFamily="18" charset="-120"/>
              </a:rPr>
              <a:t>月送件申請，其增給或減給比例均計算至</a:t>
            </a:r>
            <a:r>
              <a:rPr kumimoji="0" lang="en-US" altLang="zh-TW" sz="2200" b="1" dirty="0">
                <a:solidFill>
                  <a:srgbClr val="000000"/>
                </a:solidFill>
                <a:ea typeface="新細明體" pitchFamily="18" charset="-120"/>
              </a:rPr>
              <a:t>7</a:t>
            </a:r>
            <a:r>
              <a:rPr kumimoji="0" lang="zh-TW" altLang="en-US" sz="2200" b="1" dirty="0">
                <a:solidFill>
                  <a:srgbClr val="000000"/>
                </a:solidFill>
                <a:ea typeface="新細明體" pitchFamily="18" charset="-120"/>
              </a:rPr>
              <a:t>月，並</a:t>
            </a:r>
            <a:r>
              <a:rPr kumimoji="0" lang="zh-TW" altLang="en-US" sz="2200" b="1" dirty="0">
                <a:solidFill>
                  <a:srgbClr val="FF0000"/>
                </a:solidFill>
                <a:ea typeface="新細明體" pitchFamily="18" charset="-120"/>
              </a:rPr>
              <a:t>自</a:t>
            </a:r>
            <a:r>
              <a:rPr kumimoji="0" lang="en-US" altLang="zh-TW" sz="2200" b="1" dirty="0">
                <a:solidFill>
                  <a:srgbClr val="FF0000"/>
                </a:solidFill>
                <a:ea typeface="新細明體" pitchFamily="18" charset="-120"/>
              </a:rPr>
              <a:t>7</a:t>
            </a:r>
            <a:r>
              <a:rPr kumimoji="0" lang="zh-TW" altLang="en-US" sz="2200" b="1" dirty="0">
                <a:solidFill>
                  <a:srgbClr val="FF0000"/>
                </a:solidFill>
                <a:ea typeface="新細明體" pitchFamily="18" charset="-120"/>
              </a:rPr>
              <a:t>月起</a:t>
            </a:r>
            <a:r>
              <a:rPr kumimoji="0" lang="zh-TW" altLang="en-US" sz="2200" b="1" dirty="0">
                <a:solidFill>
                  <a:srgbClr val="000000"/>
                </a:solidFill>
                <a:ea typeface="新細明體" pitchFamily="18" charset="-120"/>
              </a:rPr>
              <a:t>按月發給老年年金，於</a:t>
            </a:r>
            <a:r>
              <a:rPr kumimoji="0" lang="en-US" altLang="zh-TW" sz="2200" b="1" dirty="0">
                <a:solidFill>
                  <a:srgbClr val="000000"/>
                </a:solidFill>
                <a:ea typeface="新細明體" pitchFamily="18" charset="-120"/>
              </a:rPr>
              <a:t>8</a:t>
            </a:r>
            <a:r>
              <a:rPr kumimoji="0" lang="zh-TW" altLang="en-US" sz="2200" b="1" dirty="0">
                <a:solidFill>
                  <a:srgbClr val="000000"/>
                </a:solidFill>
                <a:ea typeface="新細明體" pitchFamily="18" charset="-120"/>
              </a:rPr>
              <a:t>月底入帳。</a:t>
            </a:r>
          </a:p>
        </p:txBody>
      </p:sp>
      <p:sp>
        <p:nvSpPr>
          <p:cNvPr id="85001" name="Oval 4"/>
          <p:cNvSpPr>
            <a:spLocks noChangeArrowheads="1"/>
          </p:cNvSpPr>
          <p:nvPr/>
        </p:nvSpPr>
        <p:spPr bwMode="auto">
          <a:xfrm rot="-1430529">
            <a:off x="552450" y="4000500"/>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r>
              <a:rPr kumimoji="0" lang="zh-TW" altLang="en-US" sz="2000">
                <a:solidFill>
                  <a:srgbClr val="000000"/>
                </a:solidFill>
                <a:ea typeface="新細明體" pitchFamily="18" charset="-120"/>
              </a:rPr>
              <a:t>舉例</a:t>
            </a:r>
            <a:endParaRPr kumimoji="0" lang="en-US" altLang="zh-TW" sz="2000">
              <a:solidFill>
                <a:srgbClr val="000000"/>
              </a:solidFill>
              <a:ea typeface="新細明體" pitchFamily="18" charset="-12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p:cNvSpPr>
            <a:spLocks noGrp="1"/>
          </p:cNvSpPr>
          <p:nvPr>
            <p:ph type="sldNum" sz="quarter" idx="12"/>
          </p:nvPr>
        </p:nvSpPr>
        <p:spPr>
          <a:noFill/>
        </p:spPr>
        <p:txBody>
          <a:bodyPr/>
          <a:lstStyle/>
          <a:p>
            <a:fld id="{6EC2568D-25A1-47FA-8445-E7F17229B53F}" type="slidenum">
              <a:rPr lang="en-US" altLang="zh-TW" smtClean="0"/>
              <a:pPr/>
              <a:t>71</a:t>
            </a:fld>
            <a:endParaRPr lang="en-US" altLang="zh-TW" smtClean="0"/>
          </a:p>
        </p:txBody>
      </p:sp>
      <p:sp>
        <p:nvSpPr>
          <p:cNvPr id="77827" name="Line 2"/>
          <p:cNvSpPr>
            <a:spLocks noChangeShapeType="1"/>
          </p:cNvSpPr>
          <p:nvPr/>
        </p:nvSpPr>
        <p:spPr bwMode="auto">
          <a:xfrm>
            <a:off x="3995738" y="2492375"/>
            <a:ext cx="323850" cy="0"/>
          </a:xfrm>
          <a:prstGeom prst="line">
            <a:avLst/>
          </a:prstGeom>
          <a:noFill/>
          <a:ln w="38100">
            <a:solidFill>
              <a:schemeClr val="tx1"/>
            </a:solidFill>
            <a:round/>
            <a:headEnd/>
            <a:tailEnd/>
          </a:ln>
        </p:spPr>
        <p:txBody>
          <a:bodyPr/>
          <a:lstStyle/>
          <a:p>
            <a:endParaRPr lang="zh-TW" altLang="en-US"/>
          </a:p>
        </p:txBody>
      </p:sp>
      <p:sp>
        <p:nvSpPr>
          <p:cNvPr id="77828" name="Line 3"/>
          <p:cNvSpPr>
            <a:spLocks noChangeShapeType="1"/>
          </p:cNvSpPr>
          <p:nvPr/>
        </p:nvSpPr>
        <p:spPr bwMode="auto">
          <a:xfrm>
            <a:off x="4316413" y="2060575"/>
            <a:ext cx="0" cy="865188"/>
          </a:xfrm>
          <a:prstGeom prst="line">
            <a:avLst/>
          </a:prstGeom>
          <a:noFill/>
          <a:ln w="38100">
            <a:solidFill>
              <a:schemeClr val="tx1"/>
            </a:solidFill>
            <a:round/>
            <a:headEnd/>
            <a:tailEnd/>
          </a:ln>
        </p:spPr>
        <p:txBody>
          <a:bodyPr/>
          <a:lstStyle/>
          <a:p>
            <a:endParaRPr lang="zh-TW" altLang="en-US"/>
          </a:p>
        </p:txBody>
      </p:sp>
      <p:sp>
        <p:nvSpPr>
          <p:cNvPr id="77829" name="Line 4"/>
          <p:cNvSpPr>
            <a:spLocks noChangeShapeType="1"/>
          </p:cNvSpPr>
          <p:nvPr/>
        </p:nvSpPr>
        <p:spPr bwMode="auto">
          <a:xfrm>
            <a:off x="4316413" y="2060575"/>
            <a:ext cx="468312" cy="0"/>
          </a:xfrm>
          <a:prstGeom prst="line">
            <a:avLst/>
          </a:prstGeom>
          <a:noFill/>
          <a:ln w="38100">
            <a:solidFill>
              <a:schemeClr val="tx1"/>
            </a:solidFill>
            <a:round/>
            <a:headEnd/>
            <a:tailEnd type="triangle" w="med" len="med"/>
          </a:ln>
        </p:spPr>
        <p:txBody>
          <a:bodyPr/>
          <a:lstStyle/>
          <a:p>
            <a:endParaRPr lang="zh-TW" altLang="en-US"/>
          </a:p>
        </p:txBody>
      </p:sp>
      <p:sp>
        <p:nvSpPr>
          <p:cNvPr id="77830" name="Line 5"/>
          <p:cNvSpPr>
            <a:spLocks noChangeShapeType="1"/>
          </p:cNvSpPr>
          <p:nvPr/>
        </p:nvSpPr>
        <p:spPr bwMode="auto">
          <a:xfrm>
            <a:off x="4316413" y="2925763"/>
            <a:ext cx="468312" cy="0"/>
          </a:xfrm>
          <a:prstGeom prst="line">
            <a:avLst/>
          </a:prstGeom>
          <a:noFill/>
          <a:ln w="38100">
            <a:solidFill>
              <a:schemeClr val="tx1"/>
            </a:solidFill>
            <a:round/>
            <a:headEnd/>
            <a:tailEnd type="triangle" w="med" len="med"/>
          </a:ln>
        </p:spPr>
        <p:txBody>
          <a:bodyPr/>
          <a:lstStyle/>
          <a:p>
            <a:endParaRPr lang="zh-TW" altLang="en-US"/>
          </a:p>
        </p:txBody>
      </p:sp>
      <p:sp>
        <p:nvSpPr>
          <p:cNvPr id="77831" name="AutoShape 6"/>
          <p:cNvSpPr>
            <a:spLocks noChangeArrowheads="1"/>
          </p:cNvSpPr>
          <p:nvPr/>
        </p:nvSpPr>
        <p:spPr bwMode="auto">
          <a:xfrm>
            <a:off x="4859338" y="1624013"/>
            <a:ext cx="2808287" cy="844550"/>
          </a:xfrm>
          <a:prstGeom prst="roundRect">
            <a:avLst>
              <a:gd name="adj" fmla="val 16667"/>
            </a:avLst>
          </a:prstGeom>
          <a:gradFill rotWithShape="1">
            <a:gsLst>
              <a:gs pos="0">
                <a:srgbClr val="FFFFFF"/>
              </a:gs>
              <a:gs pos="100000">
                <a:srgbClr val="FFFFB7"/>
              </a:gs>
            </a:gsLst>
            <a:lin ang="5400000" scaled="1"/>
          </a:gradFill>
          <a:ln w="9525">
            <a:solidFill>
              <a:schemeClr val="tx1"/>
            </a:solidFill>
            <a:prstDash val="dash"/>
            <a:round/>
            <a:headEnd/>
            <a:tailEnd/>
          </a:ln>
        </p:spPr>
        <p:txBody>
          <a:bodyPr wrap="none" anchor="ctr"/>
          <a:lstStyle/>
          <a:p>
            <a:pPr algn="ctr"/>
            <a:r>
              <a:rPr lang="zh-TW" altLang="en-US" sz="2400"/>
              <a:t>本人死亡給付</a:t>
            </a:r>
          </a:p>
          <a:p>
            <a:pPr algn="ctr"/>
            <a:r>
              <a:rPr lang="zh-TW" altLang="en-US" sz="2400"/>
              <a:t>（含失蹤津貼）</a:t>
            </a:r>
          </a:p>
        </p:txBody>
      </p:sp>
      <p:sp>
        <p:nvSpPr>
          <p:cNvPr id="77832" name="AutoShape 7"/>
          <p:cNvSpPr>
            <a:spLocks noChangeArrowheads="1"/>
          </p:cNvSpPr>
          <p:nvPr/>
        </p:nvSpPr>
        <p:spPr bwMode="auto">
          <a:xfrm>
            <a:off x="4843463" y="2617788"/>
            <a:ext cx="2881312" cy="647700"/>
          </a:xfrm>
          <a:prstGeom prst="roundRect">
            <a:avLst>
              <a:gd name="adj" fmla="val 16667"/>
            </a:avLst>
          </a:prstGeom>
          <a:gradFill rotWithShape="1">
            <a:gsLst>
              <a:gs pos="0">
                <a:srgbClr val="FFFFFF"/>
              </a:gs>
              <a:gs pos="100000">
                <a:srgbClr val="FFFFB7"/>
              </a:gs>
            </a:gsLst>
            <a:lin ang="5400000" scaled="1"/>
          </a:gradFill>
          <a:ln w="9525">
            <a:solidFill>
              <a:schemeClr val="tx1"/>
            </a:solidFill>
            <a:prstDash val="dash"/>
            <a:round/>
            <a:headEnd/>
            <a:tailEnd/>
          </a:ln>
        </p:spPr>
        <p:txBody>
          <a:bodyPr wrap="none" anchor="ctr"/>
          <a:lstStyle/>
          <a:p>
            <a:pPr algn="ctr"/>
            <a:r>
              <a:rPr lang="zh-TW" altLang="en-US" sz="2400" dirty="0"/>
              <a:t>家屬死亡給付</a:t>
            </a:r>
          </a:p>
        </p:txBody>
      </p:sp>
      <p:sp>
        <p:nvSpPr>
          <p:cNvPr id="77833" name="Text Box 8"/>
          <p:cNvSpPr txBox="1">
            <a:spLocks noChangeArrowheads="1"/>
          </p:cNvSpPr>
          <p:nvPr/>
        </p:nvSpPr>
        <p:spPr bwMode="auto">
          <a:xfrm>
            <a:off x="209550" y="908050"/>
            <a:ext cx="1985963" cy="528638"/>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rPr>
              <a:t>死 亡 給 付</a:t>
            </a:r>
          </a:p>
        </p:txBody>
      </p:sp>
      <p:grpSp>
        <p:nvGrpSpPr>
          <p:cNvPr id="77834" name="Group 9"/>
          <p:cNvGrpSpPr>
            <a:grpSpLocks/>
          </p:cNvGrpSpPr>
          <p:nvPr/>
        </p:nvGrpSpPr>
        <p:grpSpPr bwMode="auto">
          <a:xfrm>
            <a:off x="0" y="0"/>
            <a:ext cx="9144000" cy="765175"/>
            <a:chOff x="0" y="0"/>
            <a:chExt cx="5760" cy="482"/>
          </a:xfrm>
        </p:grpSpPr>
        <p:grpSp>
          <p:nvGrpSpPr>
            <p:cNvPr id="77850" name="Group 10"/>
            <p:cNvGrpSpPr>
              <a:grpSpLocks/>
            </p:cNvGrpSpPr>
            <p:nvPr/>
          </p:nvGrpSpPr>
          <p:grpSpPr bwMode="auto">
            <a:xfrm>
              <a:off x="0" y="0"/>
              <a:ext cx="5760" cy="482"/>
              <a:chOff x="0" y="0"/>
              <a:chExt cx="5760" cy="482"/>
            </a:xfrm>
          </p:grpSpPr>
          <p:sp>
            <p:nvSpPr>
              <p:cNvPr id="77852" name="Text Box 11"/>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endParaRPr lang="zh-TW" altLang="en-US" sz="3600">
                  <a:solidFill>
                    <a:schemeClr val="accent2"/>
                  </a:solidFill>
                </a:endParaRPr>
              </a:p>
            </p:txBody>
          </p:sp>
          <p:sp>
            <p:nvSpPr>
              <p:cNvPr id="77853" name="Line 12"/>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7851" name="Line 13"/>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7835" name="Rectangle 14"/>
          <p:cNvSpPr>
            <a:spLocks noChangeArrowheads="1"/>
          </p:cNvSpPr>
          <p:nvPr/>
        </p:nvSpPr>
        <p:spPr bwMode="auto">
          <a:xfrm>
            <a:off x="395288" y="1557338"/>
            <a:ext cx="2232025" cy="584200"/>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400">
                <a:solidFill>
                  <a:srgbClr val="660066"/>
                </a:solidFill>
              </a:rPr>
              <a:t>請領資格</a:t>
            </a:r>
          </a:p>
        </p:txBody>
      </p:sp>
      <p:sp>
        <p:nvSpPr>
          <p:cNvPr id="77836" name="Line 15"/>
          <p:cNvSpPr>
            <a:spLocks noChangeShapeType="1"/>
          </p:cNvSpPr>
          <p:nvPr/>
        </p:nvSpPr>
        <p:spPr bwMode="auto">
          <a:xfrm>
            <a:off x="250825" y="3500438"/>
            <a:ext cx="8642350" cy="0"/>
          </a:xfrm>
          <a:prstGeom prst="line">
            <a:avLst/>
          </a:prstGeom>
          <a:noFill/>
          <a:ln w="57150">
            <a:solidFill>
              <a:srgbClr val="5F5F5F"/>
            </a:solidFill>
            <a:prstDash val="sysDot"/>
            <a:round/>
            <a:headEnd/>
            <a:tailEnd/>
          </a:ln>
        </p:spPr>
        <p:txBody>
          <a:bodyPr/>
          <a:lstStyle/>
          <a:p>
            <a:endParaRPr lang="zh-TW" altLang="en-US"/>
          </a:p>
        </p:txBody>
      </p:sp>
      <p:sp>
        <p:nvSpPr>
          <p:cNvPr id="77837" name="Rectangle 16"/>
          <p:cNvSpPr>
            <a:spLocks noChangeArrowheads="1"/>
          </p:cNvSpPr>
          <p:nvPr/>
        </p:nvSpPr>
        <p:spPr bwMode="auto">
          <a:xfrm>
            <a:off x="468313" y="3573463"/>
            <a:ext cx="2159000" cy="584200"/>
          </a:xfrm>
          <a:prstGeom prst="rect">
            <a:avLst/>
          </a:prstGeom>
          <a:noFill/>
          <a:ln w="9525">
            <a:solidFill>
              <a:srgbClr val="666699"/>
            </a:solidFill>
            <a:miter lim="800000"/>
            <a:headEnd/>
            <a:tailEnd/>
          </a:ln>
        </p:spPr>
        <p:txBody>
          <a:bodyPr anchor="ctr"/>
          <a:lstStyle/>
          <a:p>
            <a:pPr>
              <a:lnSpc>
                <a:spcPct val="95000"/>
              </a:lnSpc>
              <a:buFont typeface="Wingdings" pitchFamily="2" charset="2"/>
              <a:buNone/>
            </a:pPr>
            <a:r>
              <a:rPr lang="zh-TW" altLang="en-US" sz="2400"/>
              <a:t>本人死亡給付</a:t>
            </a:r>
          </a:p>
        </p:txBody>
      </p:sp>
      <p:sp>
        <p:nvSpPr>
          <p:cNvPr id="77838" name="AutoShape 17"/>
          <p:cNvSpPr>
            <a:spLocks noChangeArrowheads="1"/>
          </p:cNvSpPr>
          <p:nvPr/>
        </p:nvSpPr>
        <p:spPr bwMode="auto">
          <a:xfrm>
            <a:off x="2376488" y="4365625"/>
            <a:ext cx="1752600" cy="679450"/>
          </a:xfrm>
          <a:prstGeom prst="roundRect">
            <a:avLst>
              <a:gd name="adj" fmla="val 16667"/>
            </a:avLst>
          </a:prstGeom>
          <a:solidFill>
            <a:srgbClr val="FFFF99"/>
          </a:solidFill>
          <a:ln w="19050">
            <a:solidFill>
              <a:schemeClr val="tx1"/>
            </a:solidFill>
            <a:prstDash val="dash"/>
            <a:round/>
            <a:headEnd/>
            <a:tailEnd/>
          </a:ln>
        </p:spPr>
        <p:txBody>
          <a:bodyPr wrap="none" anchor="ctr"/>
          <a:lstStyle/>
          <a:p>
            <a:pPr marL="533400" indent="-533400" algn="ctr">
              <a:lnSpc>
                <a:spcPct val="110000"/>
              </a:lnSpc>
            </a:pPr>
            <a:r>
              <a:rPr lang="zh-TW" altLang="en-US" sz="2400" dirty="0">
                <a:latin typeface="新細明體" charset="-120"/>
              </a:rPr>
              <a:t>遺屬年金</a:t>
            </a:r>
            <a:endParaRPr lang="zh-TW" altLang="en-US" sz="2400" dirty="0">
              <a:latin typeface="標楷體" pitchFamily="65" charset="-120"/>
              <a:ea typeface="標楷體" pitchFamily="65" charset="-120"/>
            </a:endParaRPr>
          </a:p>
        </p:txBody>
      </p:sp>
      <p:sp>
        <p:nvSpPr>
          <p:cNvPr id="77839" name="Text Box 18"/>
          <p:cNvSpPr txBox="1">
            <a:spLocks noChangeArrowheads="1"/>
          </p:cNvSpPr>
          <p:nvPr/>
        </p:nvSpPr>
        <p:spPr bwMode="auto">
          <a:xfrm>
            <a:off x="4140200" y="4797425"/>
            <a:ext cx="792163" cy="519113"/>
          </a:xfrm>
          <a:prstGeom prst="rect">
            <a:avLst/>
          </a:prstGeom>
          <a:noFill/>
          <a:ln w="9525" algn="ctr">
            <a:noFill/>
            <a:miter lim="800000"/>
            <a:headEnd/>
            <a:tailEnd/>
          </a:ln>
        </p:spPr>
        <p:txBody>
          <a:bodyPr>
            <a:spAutoFit/>
          </a:bodyPr>
          <a:lstStyle/>
          <a:p>
            <a:pPr marL="261938" indent="-261938">
              <a:spcBef>
                <a:spcPct val="50000"/>
              </a:spcBef>
            </a:pPr>
            <a:r>
              <a:rPr lang="zh-TW" altLang="en-US">
                <a:latin typeface="新細明體" charset="-120"/>
              </a:rPr>
              <a:t>＋</a:t>
            </a:r>
          </a:p>
        </p:txBody>
      </p:sp>
      <p:sp>
        <p:nvSpPr>
          <p:cNvPr id="77840" name="AutoShape 19"/>
          <p:cNvSpPr>
            <a:spLocks noChangeArrowheads="1"/>
          </p:cNvSpPr>
          <p:nvPr/>
        </p:nvSpPr>
        <p:spPr bwMode="auto">
          <a:xfrm>
            <a:off x="2376488" y="5300663"/>
            <a:ext cx="1752600" cy="679450"/>
          </a:xfrm>
          <a:prstGeom prst="roundRect">
            <a:avLst>
              <a:gd name="adj" fmla="val 16667"/>
            </a:avLst>
          </a:prstGeom>
          <a:solidFill>
            <a:srgbClr val="FFFF99"/>
          </a:solidFill>
          <a:ln w="19050">
            <a:solidFill>
              <a:schemeClr val="tx1"/>
            </a:solidFill>
            <a:prstDash val="dash"/>
            <a:round/>
            <a:headEnd/>
            <a:tailEnd/>
          </a:ln>
        </p:spPr>
        <p:txBody>
          <a:bodyPr wrap="none" anchor="ctr"/>
          <a:lstStyle/>
          <a:p>
            <a:pPr marL="533400" indent="-533400" algn="ctr">
              <a:lnSpc>
                <a:spcPct val="110000"/>
              </a:lnSpc>
            </a:pPr>
            <a:r>
              <a:rPr lang="zh-TW" altLang="en-US" sz="2400" dirty="0">
                <a:latin typeface="新細明體" charset="-120"/>
              </a:rPr>
              <a:t>遺屬津貼</a:t>
            </a:r>
            <a:endParaRPr lang="zh-TW" altLang="en-US" sz="2200" dirty="0">
              <a:latin typeface="標楷體" pitchFamily="65" charset="-120"/>
              <a:ea typeface="標楷體" pitchFamily="65" charset="-120"/>
            </a:endParaRPr>
          </a:p>
        </p:txBody>
      </p:sp>
      <p:sp>
        <p:nvSpPr>
          <p:cNvPr id="77841" name="Text Box 20"/>
          <p:cNvSpPr txBox="1">
            <a:spLocks noChangeArrowheads="1"/>
          </p:cNvSpPr>
          <p:nvPr/>
        </p:nvSpPr>
        <p:spPr bwMode="auto">
          <a:xfrm>
            <a:off x="850900" y="4489450"/>
            <a:ext cx="554038" cy="1531938"/>
          </a:xfrm>
          <a:prstGeom prst="rect">
            <a:avLst/>
          </a:prstGeom>
          <a:noFill/>
          <a:ln w="9525" algn="ctr">
            <a:solidFill>
              <a:srgbClr val="5F5F5F"/>
            </a:solidFill>
            <a:miter lim="800000"/>
            <a:headEnd/>
            <a:tailEnd/>
          </a:ln>
        </p:spPr>
        <p:txBody>
          <a:bodyPr vert="eaVert">
            <a:spAutoFit/>
          </a:bodyPr>
          <a:lstStyle/>
          <a:p>
            <a:pPr marL="261938" indent="-261938" algn="ctr">
              <a:spcBef>
                <a:spcPct val="50000"/>
              </a:spcBef>
            </a:pPr>
            <a:r>
              <a:rPr lang="zh-TW" altLang="en-US" sz="2400">
                <a:latin typeface="新細明體" charset="-120"/>
              </a:rPr>
              <a:t>請領方式</a:t>
            </a:r>
          </a:p>
        </p:txBody>
      </p:sp>
      <p:sp>
        <p:nvSpPr>
          <p:cNvPr id="77842" name="AutoShape 21"/>
          <p:cNvSpPr>
            <a:spLocks noChangeArrowheads="1"/>
          </p:cNvSpPr>
          <p:nvPr/>
        </p:nvSpPr>
        <p:spPr bwMode="auto">
          <a:xfrm>
            <a:off x="4878388" y="4538663"/>
            <a:ext cx="3349625" cy="1068387"/>
          </a:xfrm>
          <a:prstGeom prst="roundRect">
            <a:avLst>
              <a:gd name="adj" fmla="val 16667"/>
            </a:avLst>
          </a:prstGeom>
          <a:solidFill>
            <a:srgbClr val="FFCCFF"/>
          </a:solidFill>
          <a:ln w="19050">
            <a:solidFill>
              <a:schemeClr val="tx1"/>
            </a:solidFill>
            <a:prstDash val="dash"/>
            <a:round/>
            <a:headEnd/>
            <a:tailEnd/>
          </a:ln>
        </p:spPr>
        <p:txBody>
          <a:bodyPr wrap="none" anchor="ctr"/>
          <a:lstStyle/>
          <a:p>
            <a:pPr marL="533400" indent="-533400" algn="ctr">
              <a:lnSpc>
                <a:spcPct val="110000"/>
              </a:lnSpc>
            </a:pPr>
            <a:r>
              <a:rPr lang="zh-TW" altLang="en-US" sz="2400" dirty="0">
                <a:latin typeface="新細明體" pitchFamily="18" charset="-120"/>
                <a:ea typeface="新細明體" pitchFamily="18" charset="-120"/>
              </a:rPr>
              <a:t>喪葬津貼</a:t>
            </a:r>
          </a:p>
          <a:p>
            <a:pPr marL="533400" indent="-533400" algn="ctr">
              <a:lnSpc>
                <a:spcPct val="110000"/>
              </a:lnSpc>
            </a:pPr>
            <a:r>
              <a:rPr lang="zh-TW" altLang="en-US" dirty="0">
                <a:latin typeface="新細明體" pitchFamily="18" charset="-120"/>
                <a:ea typeface="新細明體" pitchFamily="18" charset="-120"/>
              </a:rPr>
              <a:t>（在加保期間死亡者，</a:t>
            </a:r>
          </a:p>
          <a:p>
            <a:pPr marL="533400" indent="-533400" algn="ctr">
              <a:lnSpc>
                <a:spcPct val="110000"/>
              </a:lnSpc>
            </a:pPr>
            <a:r>
              <a:rPr lang="zh-TW" altLang="en-US" dirty="0">
                <a:latin typeface="新細明體" pitchFamily="18" charset="-120"/>
                <a:ea typeface="新細明體" pitchFamily="18" charset="-120"/>
              </a:rPr>
              <a:t>由支出殯葬費之人請領）</a:t>
            </a:r>
          </a:p>
        </p:txBody>
      </p:sp>
      <p:sp>
        <p:nvSpPr>
          <p:cNvPr id="77843" name="Line 22"/>
          <p:cNvSpPr>
            <a:spLocks noChangeShapeType="1"/>
          </p:cNvSpPr>
          <p:nvPr/>
        </p:nvSpPr>
        <p:spPr bwMode="auto">
          <a:xfrm>
            <a:off x="1404938" y="5156200"/>
            <a:ext cx="503237" cy="0"/>
          </a:xfrm>
          <a:prstGeom prst="line">
            <a:avLst/>
          </a:prstGeom>
          <a:noFill/>
          <a:ln w="38100">
            <a:solidFill>
              <a:schemeClr val="tx1"/>
            </a:solidFill>
            <a:round/>
            <a:headEnd/>
            <a:tailEnd/>
          </a:ln>
        </p:spPr>
        <p:txBody>
          <a:bodyPr/>
          <a:lstStyle/>
          <a:p>
            <a:endParaRPr lang="zh-TW" altLang="en-US"/>
          </a:p>
        </p:txBody>
      </p:sp>
      <p:sp>
        <p:nvSpPr>
          <p:cNvPr id="77844" name="Line 23"/>
          <p:cNvSpPr>
            <a:spLocks noChangeShapeType="1"/>
          </p:cNvSpPr>
          <p:nvPr/>
        </p:nvSpPr>
        <p:spPr bwMode="auto">
          <a:xfrm>
            <a:off x="1908175" y="4724400"/>
            <a:ext cx="0" cy="865188"/>
          </a:xfrm>
          <a:prstGeom prst="line">
            <a:avLst/>
          </a:prstGeom>
          <a:noFill/>
          <a:ln w="38100">
            <a:solidFill>
              <a:schemeClr val="tx1"/>
            </a:solidFill>
            <a:round/>
            <a:headEnd/>
            <a:tailEnd/>
          </a:ln>
        </p:spPr>
        <p:txBody>
          <a:bodyPr/>
          <a:lstStyle/>
          <a:p>
            <a:endParaRPr lang="zh-TW" altLang="en-US"/>
          </a:p>
        </p:txBody>
      </p:sp>
      <p:sp>
        <p:nvSpPr>
          <p:cNvPr id="77845" name="Line 24"/>
          <p:cNvSpPr>
            <a:spLocks noChangeShapeType="1"/>
          </p:cNvSpPr>
          <p:nvPr/>
        </p:nvSpPr>
        <p:spPr bwMode="auto">
          <a:xfrm>
            <a:off x="1908175" y="4724400"/>
            <a:ext cx="468313" cy="0"/>
          </a:xfrm>
          <a:prstGeom prst="line">
            <a:avLst/>
          </a:prstGeom>
          <a:noFill/>
          <a:ln w="38100">
            <a:solidFill>
              <a:schemeClr val="tx1"/>
            </a:solidFill>
            <a:round/>
            <a:headEnd/>
            <a:tailEnd type="triangle" w="med" len="med"/>
          </a:ln>
        </p:spPr>
        <p:txBody>
          <a:bodyPr/>
          <a:lstStyle/>
          <a:p>
            <a:endParaRPr lang="zh-TW" altLang="en-US"/>
          </a:p>
        </p:txBody>
      </p:sp>
      <p:sp>
        <p:nvSpPr>
          <p:cNvPr id="77846" name="Line 25"/>
          <p:cNvSpPr>
            <a:spLocks noChangeShapeType="1"/>
          </p:cNvSpPr>
          <p:nvPr/>
        </p:nvSpPr>
        <p:spPr bwMode="auto">
          <a:xfrm>
            <a:off x="1908175" y="5589588"/>
            <a:ext cx="468313" cy="0"/>
          </a:xfrm>
          <a:prstGeom prst="line">
            <a:avLst/>
          </a:prstGeom>
          <a:noFill/>
          <a:ln w="38100">
            <a:solidFill>
              <a:schemeClr val="tx1"/>
            </a:solidFill>
            <a:round/>
            <a:headEnd/>
            <a:tailEnd type="triangle" w="med" len="med"/>
          </a:ln>
        </p:spPr>
        <p:txBody>
          <a:bodyPr/>
          <a:lstStyle/>
          <a:p>
            <a:endParaRPr lang="zh-TW" altLang="en-US"/>
          </a:p>
        </p:txBody>
      </p:sp>
      <p:sp>
        <p:nvSpPr>
          <p:cNvPr id="77847" name="AutoShape 26"/>
          <p:cNvSpPr>
            <a:spLocks noChangeArrowheads="1"/>
          </p:cNvSpPr>
          <p:nvPr/>
        </p:nvSpPr>
        <p:spPr bwMode="auto">
          <a:xfrm>
            <a:off x="2268538" y="2133600"/>
            <a:ext cx="1727200" cy="647700"/>
          </a:xfrm>
          <a:prstGeom prst="roundRect">
            <a:avLst>
              <a:gd name="adj" fmla="val 16667"/>
            </a:avLst>
          </a:prstGeom>
          <a:solidFill>
            <a:srgbClr val="99FFCC">
              <a:alpha val="47058"/>
            </a:srgbClr>
          </a:solidFill>
          <a:ln w="9525">
            <a:solidFill>
              <a:schemeClr val="tx1"/>
            </a:solidFill>
            <a:prstDash val="dash"/>
            <a:round/>
            <a:headEnd/>
            <a:tailEnd/>
          </a:ln>
        </p:spPr>
        <p:txBody>
          <a:bodyPr wrap="none" anchor="ctr"/>
          <a:lstStyle/>
          <a:p>
            <a:pPr algn="ctr"/>
            <a:r>
              <a:rPr lang="zh-TW" altLang="en-US"/>
              <a:t>死亡給付</a:t>
            </a:r>
          </a:p>
        </p:txBody>
      </p:sp>
      <p:sp>
        <p:nvSpPr>
          <p:cNvPr id="77848" name="AutoShape 27"/>
          <p:cNvSpPr>
            <a:spLocks noChangeArrowheads="1"/>
          </p:cNvSpPr>
          <p:nvPr/>
        </p:nvSpPr>
        <p:spPr bwMode="auto">
          <a:xfrm>
            <a:off x="2339975" y="5938838"/>
            <a:ext cx="2087563" cy="658812"/>
          </a:xfrm>
          <a:prstGeom prst="roundRect">
            <a:avLst>
              <a:gd name="adj" fmla="val 16667"/>
            </a:avLst>
          </a:prstGeom>
          <a:noFill/>
          <a:ln w="19050">
            <a:noFill/>
            <a:prstDash val="dash"/>
            <a:round/>
            <a:headEnd/>
            <a:tailEnd/>
          </a:ln>
        </p:spPr>
        <p:txBody>
          <a:bodyPr anchor="ctr"/>
          <a:lstStyle/>
          <a:p>
            <a:pPr algn="ctr"/>
            <a:r>
              <a:rPr lang="en-US" altLang="zh-TW">
                <a:solidFill>
                  <a:srgbClr val="990033"/>
                </a:solidFill>
                <a:latin typeface="新細明體" charset="-120"/>
              </a:rPr>
              <a:t>(98.1.1</a:t>
            </a:r>
            <a:r>
              <a:rPr lang="zh-TW" altLang="en-US">
                <a:solidFill>
                  <a:srgbClr val="990033"/>
                </a:solidFill>
                <a:latin typeface="新細明體" charset="-120"/>
              </a:rPr>
              <a:t>前有年資者</a:t>
            </a:r>
            <a:r>
              <a:rPr lang="en-US" altLang="zh-TW">
                <a:solidFill>
                  <a:srgbClr val="990033"/>
                </a:solidFill>
                <a:latin typeface="新細明體" charset="-120"/>
              </a:rPr>
              <a:t>)</a:t>
            </a:r>
          </a:p>
        </p:txBody>
      </p:sp>
      <p:sp>
        <p:nvSpPr>
          <p:cNvPr id="77849" name="文字方塊 1"/>
          <p:cNvSpPr txBox="1">
            <a:spLocks noChangeArrowheads="1"/>
          </p:cNvSpPr>
          <p:nvPr/>
        </p:nvSpPr>
        <p:spPr bwMode="auto">
          <a:xfrm>
            <a:off x="3017838" y="5013325"/>
            <a:ext cx="468312" cy="307975"/>
          </a:xfrm>
          <a:prstGeom prst="rect">
            <a:avLst/>
          </a:prstGeom>
          <a:noFill/>
          <a:ln w="9525">
            <a:noFill/>
            <a:miter lim="800000"/>
            <a:headEnd/>
            <a:tailEnd/>
          </a:ln>
        </p:spPr>
        <p:txBody>
          <a:bodyPr>
            <a:spAutoFit/>
          </a:bodyPr>
          <a:lstStyle/>
          <a:p>
            <a:pPr algn="ctr"/>
            <a:r>
              <a:rPr lang="zh-TW" altLang="en-US" sz="1400"/>
              <a:t>或</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5"/>
          <p:cNvSpPr>
            <a:spLocks noGrp="1"/>
          </p:cNvSpPr>
          <p:nvPr>
            <p:ph type="sldNum" sz="quarter" idx="12"/>
          </p:nvPr>
        </p:nvSpPr>
        <p:spPr>
          <a:noFill/>
        </p:spPr>
        <p:txBody>
          <a:bodyPr/>
          <a:lstStyle/>
          <a:p>
            <a:fld id="{ADFDB19E-D4F0-494D-A08E-71D559493C34}" type="slidenum">
              <a:rPr lang="en-US" altLang="zh-TW" smtClean="0"/>
              <a:pPr/>
              <a:t>72</a:t>
            </a:fld>
            <a:endParaRPr lang="en-US" altLang="zh-TW" smtClean="0"/>
          </a:p>
        </p:txBody>
      </p:sp>
      <p:sp>
        <p:nvSpPr>
          <p:cNvPr id="78851" name="AutoShape 2"/>
          <p:cNvSpPr>
            <a:spLocks noChangeArrowheads="1"/>
          </p:cNvSpPr>
          <p:nvPr/>
        </p:nvSpPr>
        <p:spPr bwMode="auto">
          <a:xfrm>
            <a:off x="1042988" y="2060575"/>
            <a:ext cx="6985000" cy="1655763"/>
          </a:xfrm>
          <a:prstGeom prst="roundRect">
            <a:avLst>
              <a:gd name="adj" fmla="val 16667"/>
            </a:avLst>
          </a:prstGeom>
          <a:noFill/>
          <a:ln w="19050">
            <a:solidFill>
              <a:schemeClr val="tx1"/>
            </a:solidFill>
            <a:prstDash val="dash"/>
            <a:round/>
            <a:headEnd/>
            <a:tailEnd/>
          </a:ln>
        </p:spPr>
        <p:txBody>
          <a:bodyPr anchor="ctr"/>
          <a:lstStyle/>
          <a:p>
            <a:pPr marL="361950" indent="-361950">
              <a:lnSpc>
                <a:spcPct val="115000"/>
              </a:lnSpc>
            </a:pPr>
            <a:r>
              <a:rPr kumimoji="0" lang="en-US" altLang="zh-TW" sz="2200">
                <a:latin typeface="新細明體" charset="-120"/>
              </a:rPr>
              <a:t>1</a:t>
            </a:r>
            <a:r>
              <a:rPr kumimoji="0" lang="zh-TW" altLang="en-US" sz="2200">
                <a:latin typeface="新細明體" charset="-120"/>
              </a:rPr>
              <a:t>、被</a:t>
            </a:r>
            <a:r>
              <a:rPr lang="zh-TW" altLang="en-US" sz="2200">
                <a:latin typeface="新細明體" charset="-120"/>
              </a:rPr>
              <a:t>保險人加保期間死亡</a:t>
            </a:r>
          </a:p>
          <a:p>
            <a:pPr marL="361950" indent="-361950">
              <a:lnSpc>
                <a:spcPct val="115000"/>
              </a:lnSpc>
            </a:pPr>
            <a:r>
              <a:rPr kumimoji="0" lang="en-US" altLang="zh-TW" sz="2200">
                <a:latin typeface="新細明體" charset="-120"/>
              </a:rPr>
              <a:t>2</a:t>
            </a:r>
            <a:r>
              <a:rPr kumimoji="0" lang="zh-TW" altLang="en-US" sz="2200">
                <a:latin typeface="新細明體" charset="-120"/>
              </a:rPr>
              <a:t>、於</a:t>
            </a:r>
            <a:r>
              <a:rPr lang="zh-TW" altLang="en-US" sz="2200">
                <a:latin typeface="新細明體" charset="-120"/>
              </a:rPr>
              <a:t>領取老年年金或失能年金給付期間死亡</a:t>
            </a:r>
          </a:p>
          <a:p>
            <a:pPr marL="361950" indent="-361950">
              <a:lnSpc>
                <a:spcPct val="115000"/>
              </a:lnSpc>
            </a:pPr>
            <a:r>
              <a:rPr lang="en-US" altLang="zh-TW" sz="2200">
                <a:latin typeface="新細明體" charset="-120"/>
              </a:rPr>
              <a:t>3</a:t>
            </a:r>
            <a:r>
              <a:rPr lang="zh-TW" altLang="en-US" sz="2200">
                <a:latin typeface="新細明體" charset="-120"/>
              </a:rPr>
              <a:t>、保險年資滿</a:t>
            </a:r>
            <a:r>
              <a:rPr lang="en-US" altLang="zh-TW" sz="2200">
                <a:latin typeface="新細明體" charset="-120"/>
              </a:rPr>
              <a:t>15</a:t>
            </a:r>
            <a:r>
              <a:rPr lang="zh-TW" altLang="en-US" sz="2200">
                <a:latin typeface="新細明體" charset="-120"/>
              </a:rPr>
              <a:t>年，並符合第</a:t>
            </a:r>
            <a:r>
              <a:rPr lang="en-US" altLang="zh-TW" sz="2200">
                <a:latin typeface="新細明體" charset="-120"/>
              </a:rPr>
              <a:t>58</a:t>
            </a:r>
            <a:r>
              <a:rPr lang="zh-TW" altLang="en-US" sz="2200">
                <a:latin typeface="新細明體" charset="-120"/>
              </a:rPr>
              <a:t>條第</a:t>
            </a:r>
            <a:r>
              <a:rPr lang="en-US" altLang="zh-TW" sz="2200">
                <a:latin typeface="新細明體" charset="-120"/>
              </a:rPr>
              <a:t>2</a:t>
            </a:r>
            <a:r>
              <a:rPr lang="zh-TW" altLang="en-US" sz="2200">
                <a:latin typeface="新細明體" charset="-120"/>
              </a:rPr>
              <a:t>項老年給付條件，於未領取老年給付前死亡</a:t>
            </a:r>
          </a:p>
        </p:txBody>
      </p:sp>
      <p:sp>
        <p:nvSpPr>
          <p:cNvPr id="78852" name="Line 3"/>
          <p:cNvSpPr>
            <a:spLocks noChangeShapeType="1"/>
          </p:cNvSpPr>
          <p:nvPr/>
        </p:nvSpPr>
        <p:spPr bwMode="auto">
          <a:xfrm>
            <a:off x="539750" y="4005263"/>
            <a:ext cx="8351838" cy="0"/>
          </a:xfrm>
          <a:prstGeom prst="line">
            <a:avLst/>
          </a:prstGeom>
          <a:noFill/>
          <a:ln w="38100">
            <a:solidFill>
              <a:schemeClr val="tx1"/>
            </a:solidFill>
            <a:prstDash val="sysDot"/>
            <a:round/>
            <a:headEnd/>
            <a:tailEnd/>
          </a:ln>
        </p:spPr>
        <p:txBody>
          <a:bodyPr wrap="none"/>
          <a:lstStyle/>
          <a:p>
            <a:endParaRPr lang="zh-TW" altLang="en-US"/>
          </a:p>
        </p:txBody>
      </p:sp>
      <p:sp>
        <p:nvSpPr>
          <p:cNvPr id="78853" name="Rectangle 4"/>
          <p:cNvSpPr>
            <a:spLocks noChangeArrowheads="1"/>
          </p:cNvSpPr>
          <p:nvPr/>
        </p:nvSpPr>
        <p:spPr bwMode="auto">
          <a:xfrm>
            <a:off x="395288" y="1484313"/>
            <a:ext cx="2144712" cy="584200"/>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400">
                <a:solidFill>
                  <a:srgbClr val="660066"/>
                </a:solidFill>
              </a:rPr>
              <a:t>請領資格</a:t>
            </a:r>
          </a:p>
        </p:txBody>
      </p:sp>
      <p:grpSp>
        <p:nvGrpSpPr>
          <p:cNvPr id="78854" name="Group 5"/>
          <p:cNvGrpSpPr>
            <a:grpSpLocks/>
          </p:cNvGrpSpPr>
          <p:nvPr/>
        </p:nvGrpSpPr>
        <p:grpSpPr bwMode="auto">
          <a:xfrm>
            <a:off x="0" y="0"/>
            <a:ext cx="9144000" cy="765175"/>
            <a:chOff x="0" y="0"/>
            <a:chExt cx="5760" cy="482"/>
          </a:xfrm>
        </p:grpSpPr>
        <p:grpSp>
          <p:nvGrpSpPr>
            <p:cNvPr id="78860" name="Group 6"/>
            <p:cNvGrpSpPr>
              <a:grpSpLocks/>
            </p:cNvGrpSpPr>
            <p:nvPr/>
          </p:nvGrpSpPr>
          <p:grpSpPr bwMode="auto">
            <a:xfrm>
              <a:off x="0" y="0"/>
              <a:ext cx="5760" cy="482"/>
              <a:chOff x="0" y="0"/>
              <a:chExt cx="5760" cy="482"/>
            </a:xfrm>
          </p:grpSpPr>
          <p:sp>
            <p:nvSpPr>
              <p:cNvPr id="78862" name="Text Box 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8863" name="Line 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8861" name="Line 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8855" name="Text Box 10"/>
          <p:cNvSpPr txBox="1">
            <a:spLocks noChangeArrowheads="1"/>
          </p:cNvSpPr>
          <p:nvPr/>
        </p:nvSpPr>
        <p:spPr bwMode="auto">
          <a:xfrm>
            <a:off x="3419475" y="1341438"/>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solidFill>
                  <a:srgbClr val="000066"/>
                </a:solidFill>
                <a:latin typeface="新細明體" charset="-120"/>
              </a:rPr>
              <a:t>遺屬年金</a:t>
            </a:r>
          </a:p>
        </p:txBody>
      </p:sp>
      <p:sp>
        <p:nvSpPr>
          <p:cNvPr id="78856" name="Text Box 11"/>
          <p:cNvSpPr txBox="1">
            <a:spLocks noChangeArrowheads="1"/>
          </p:cNvSpPr>
          <p:nvPr/>
        </p:nvSpPr>
        <p:spPr bwMode="auto">
          <a:xfrm>
            <a:off x="3419475" y="1341438"/>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solidFill>
                  <a:srgbClr val="000066"/>
                </a:solidFill>
                <a:latin typeface="新細明體" charset="-120"/>
              </a:rPr>
              <a:t>遺屬年金</a:t>
            </a:r>
          </a:p>
        </p:txBody>
      </p:sp>
      <p:sp>
        <p:nvSpPr>
          <p:cNvPr id="78857" name="AutoShape 12"/>
          <p:cNvSpPr>
            <a:spLocks noChangeArrowheads="1"/>
          </p:cNvSpPr>
          <p:nvPr/>
        </p:nvSpPr>
        <p:spPr bwMode="auto">
          <a:xfrm>
            <a:off x="1331913" y="4868863"/>
            <a:ext cx="6388100" cy="1152525"/>
          </a:xfrm>
          <a:prstGeom prst="roundRect">
            <a:avLst>
              <a:gd name="adj" fmla="val 16667"/>
            </a:avLst>
          </a:prstGeom>
          <a:gradFill rotWithShape="1">
            <a:gsLst>
              <a:gs pos="0">
                <a:srgbClr val="FFCC66"/>
              </a:gs>
              <a:gs pos="100000">
                <a:srgbClr val="FFCF70"/>
              </a:gs>
            </a:gsLst>
            <a:lin ang="2700000" scaled="1"/>
          </a:gradFill>
          <a:ln w="19050">
            <a:solidFill>
              <a:schemeClr val="tx1"/>
            </a:solidFill>
            <a:prstDash val="dash"/>
            <a:round/>
            <a:headEnd/>
            <a:tailEnd/>
          </a:ln>
        </p:spPr>
        <p:txBody>
          <a:bodyPr anchor="ctr"/>
          <a:lstStyle/>
          <a:p>
            <a:pPr>
              <a:lnSpc>
                <a:spcPct val="115000"/>
              </a:lnSpc>
            </a:pPr>
            <a:r>
              <a:rPr kumimoji="0" lang="zh-TW" altLang="en-US" sz="2400" dirty="0">
                <a:latin typeface="新細明體" pitchFamily="18" charset="-120"/>
                <a:ea typeface="新細明體" pitchFamily="18" charset="-120"/>
              </a:rPr>
              <a:t>被</a:t>
            </a:r>
            <a:r>
              <a:rPr lang="zh-TW" altLang="en-US" sz="2400" dirty="0">
                <a:latin typeface="新細明體" pitchFamily="18" charset="-120"/>
                <a:ea typeface="新細明體" pitchFamily="18" charset="-120"/>
              </a:rPr>
              <a:t>保險人於</a:t>
            </a:r>
            <a:r>
              <a:rPr lang="en-US" altLang="zh-TW" dirty="0">
                <a:latin typeface="新細明體" pitchFamily="18" charset="-120"/>
                <a:ea typeface="新細明體" pitchFamily="18" charset="-120"/>
              </a:rPr>
              <a:t>98.1.1</a:t>
            </a:r>
            <a:r>
              <a:rPr lang="zh-TW" altLang="en-US" sz="2400" dirty="0">
                <a:latin typeface="新細明體" pitchFamily="18" charset="-120"/>
                <a:ea typeface="新細明體" pitchFamily="18" charset="-120"/>
              </a:rPr>
              <a:t>年金施行前有保險年資，在加保期間死亡</a:t>
            </a:r>
            <a:r>
              <a:rPr lang="zh-TW" altLang="en-US" sz="2200" dirty="0">
                <a:latin typeface="新細明體" pitchFamily="18" charset="-120"/>
                <a:ea typeface="新細明體" pitchFamily="18" charset="-120"/>
              </a:rPr>
              <a:t>者</a:t>
            </a:r>
            <a:r>
              <a:rPr lang="zh-TW" altLang="en-US" sz="2400" dirty="0">
                <a:latin typeface="新細明體" pitchFamily="18" charset="-120"/>
                <a:ea typeface="新細明體" pitchFamily="18" charset="-120"/>
              </a:rPr>
              <a:t>，亦得選擇遺屬津貼。</a:t>
            </a:r>
          </a:p>
        </p:txBody>
      </p:sp>
      <p:sp>
        <p:nvSpPr>
          <p:cNvPr id="78858" name="Text Box 13"/>
          <p:cNvSpPr txBox="1">
            <a:spLocks noChangeArrowheads="1"/>
          </p:cNvSpPr>
          <p:nvPr/>
        </p:nvSpPr>
        <p:spPr bwMode="auto">
          <a:xfrm>
            <a:off x="3419475" y="4221163"/>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solidFill>
                  <a:srgbClr val="000066"/>
                </a:solidFill>
                <a:latin typeface="新細明體" charset="-120"/>
              </a:rPr>
              <a:t>遺屬津貼</a:t>
            </a:r>
          </a:p>
        </p:txBody>
      </p:sp>
      <p:sp>
        <p:nvSpPr>
          <p:cNvPr id="411662" name="Text Box 14"/>
          <p:cNvSpPr txBox="1">
            <a:spLocks noChangeArrowheads="1"/>
          </p:cNvSpPr>
          <p:nvPr/>
        </p:nvSpPr>
        <p:spPr bwMode="auto">
          <a:xfrm>
            <a:off x="250825" y="836613"/>
            <a:ext cx="2449513" cy="528637"/>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本人死亡給付</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5"/>
          <p:cNvSpPr>
            <a:spLocks noGrp="1"/>
          </p:cNvSpPr>
          <p:nvPr>
            <p:ph type="sldNum" sz="quarter" idx="12"/>
          </p:nvPr>
        </p:nvSpPr>
        <p:spPr>
          <a:noFill/>
        </p:spPr>
        <p:txBody>
          <a:bodyPr/>
          <a:lstStyle/>
          <a:p>
            <a:fld id="{8F01DAEB-8B17-462E-B808-136B68E83C05}" type="slidenum">
              <a:rPr lang="en-US" altLang="zh-TW" smtClean="0"/>
              <a:pPr/>
              <a:t>73</a:t>
            </a:fld>
            <a:endParaRPr lang="en-US" altLang="zh-TW" smtClean="0"/>
          </a:p>
        </p:txBody>
      </p:sp>
      <p:sp>
        <p:nvSpPr>
          <p:cNvPr id="79875" name="Rectangle 2"/>
          <p:cNvSpPr>
            <a:spLocks noChangeArrowheads="1"/>
          </p:cNvSpPr>
          <p:nvPr/>
        </p:nvSpPr>
        <p:spPr bwMode="auto">
          <a:xfrm>
            <a:off x="684213" y="3644900"/>
            <a:ext cx="8137525" cy="493713"/>
          </a:xfrm>
          <a:prstGeom prst="rect">
            <a:avLst/>
          </a:prstGeom>
          <a:noFill/>
          <a:ln w="9525" algn="ctr">
            <a:noFill/>
            <a:miter lim="800000"/>
            <a:headEnd/>
            <a:tailEnd/>
          </a:ln>
        </p:spPr>
        <p:txBody>
          <a:bodyPr>
            <a:spAutoFit/>
          </a:bodyPr>
          <a:lstStyle/>
          <a:p>
            <a:pPr marL="274638" indent="-274638"/>
            <a:r>
              <a:rPr lang="en-US" altLang="zh-TW" sz="2200">
                <a:solidFill>
                  <a:srgbClr val="990033"/>
                </a:solidFill>
                <a:latin typeface="新細明體" charset="-120"/>
              </a:rPr>
              <a:t>      ★</a:t>
            </a:r>
            <a:r>
              <a:rPr lang="zh-TW" altLang="en-US" sz="2200">
                <a:latin typeface="新細明體" charset="-120"/>
              </a:rPr>
              <a:t>職災死亡：除發給年金外，加發</a:t>
            </a:r>
            <a:r>
              <a:rPr lang="en-US" altLang="zh-TW" sz="2200">
                <a:latin typeface="新細明體" charset="-120"/>
              </a:rPr>
              <a:t>10</a:t>
            </a:r>
            <a:r>
              <a:rPr lang="zh-TW" altLang="en-US" sz="2200">
                <a:latin typeface="新細明體" charset="-120"/>
              </a:rPr>
              <a:t>個月職災補償一次金</a:t>
            </a:r>
          </a:p>
        </p:txBody>
      </p:sp>
      <p:sp>
        <p:nvSpPr>
          <p:cNvPr id="79876" name="AutoShape 3"/>
          <p:cNvSpPr>
            <a:spLocks noChangeArrowheads="1"/>
          </p:cNvSpPr>
          <p:nvPr/>
        </p:nvSpPr>
        <p:spPr bwMode="auto">
          <a:xfrm>
            <a:off x="1116013" y="4437063"/>
            <a:ext cx="7200900" cy="1584325"/>
          </a:xfrm>
          <a:prstGeom prst="roundRect">
            <a:avLst>
              <a:gd name="adj" fmla="val 16667"/>
            </a:avLst>
          </a:prstGeom>
          <a:solidFill>
            <a:srgbClr val="FFCCCC"/>
          </a:solidFill>
          <a:ln w="19050">
            <a:solidFill>
              <a:srgbClr val="990033"/>
            </a:solidFill>
            <a:prstDash val="dash"/>
            <a:round/>
            <a:headEnd/>
            <a:tailEnd/>
          </a:ln>
        </p:spPr>
        <p:txBody>
          <a:bodyPr anchor="ctr"/>
          <a:lstStyle/>
          <a:p>
            <a:pPr marL="363538" indent="-271463"/>
            <a:r>
              <a:rPr lang="zh-TW" altLang="en-US" sz="2200"/>
              <a:t>李先生在加保期間死亡，保險年資</a:t>
            </a:r>
          </a:p>
          <a:p>
            <a:pPr marL="363538" indent="-271463"/>
            <a:r>
              <a:rPr lang="en-US" altLang="zh-TW" sz="2200"/>
              <a:t>25</a:t>
            </a:r>
            <a:r>
              <a:rPr lang="zh-TW" altLang="en-US" sz="2200"/>
              <a:t>年又</a:t>
            </a:r>
            <a:r>
              <a:rPr lang="en-US" altLang="zh-TW" sz="2200"/>
              <a:t>3</a:t>
            </a:r>
            <a:r>
              <a:rPr lang="zh-TW" altLang="en-US" sz="2200"/>
              <a:t>個多月，平均月投保薪資</a:t>
            </a:r>
            <a:r>
              <a:rPr lang="en-US" altLang="zh-TW" sz="2200"/>
              <a:t>32,000</a:t>
            </a:r>
            <a:r>
              <a:rPr lang="zh-TW" altLang="en-US" sz="2200"/>
              <a:t>元</a:t>
            </a:r>
            <a:r>
              <a:rPr lang="zh-TW" altLang="en-US" sz="2200">
                <a:latin typeface="標楷體" pitchFamily="65" charset="-120"/>
                <a:ea typeface="標楷體" pitchFamily="65" charset="-120"/>
              </a:rPr>
              <a:t>。</a:t>
            </a:r>
            <a:endParaRPr lang="zh-TW" altLang="en-US" sz="2200"/>
          </a:p>
          <a:p>
            <a:pPr marL="363538" indent="-271463"/>
            <a:r>
              <a:rPr lang="zh-TW" altLang="en-US" sz="2200"/>
              <a:t>每月年金金額：</a:t>
            </a:r>
            <a:r>
              <a:rPr lang="en-US" altLang="zh-TW" sz="2200">
                <a:solidFill>
                  <a:srgbClr val="FF0000"/>
                </a:solidFill>
              </a:rPr>
              <a:t>32,000×(25+4/12)×1.55</a:t>
            </a:r>
            <a:r>
              <a:rPr lang="zh-TW" altLang="en-US" sz="2200">
                <a:solidFill>
                  <a:srgbClr val="FF0000"/>
                </a:solidFill>
              </a:rPr>
              <a:t>％ ＝</a:t>
            </a:r>
            <a:r>
              <a:rPr lang="en-US" altLang="zh-TW" sz="2200" i="1">
                <a:solidFill>
                  <a:srgbClr val="FF0000"/>
                </a:solidFill>
              </a:rPr>
              <a:t>12,564</a:t>
            </a:r>
            <a:r>
              <a:rPr lang="zh-TW" altLang="en-US" sz="2200" i="1">
                <a:solidFill>
                  <a:srgbClr val="FF0000"/>
                </a:solidFill>
              </a:rPr>
              <a:t>元</a:t>
            </a:r>
          </a:p>
          <a:p>
            <a:pPr marL="363538" indent="-271463"/>
            <a:r>
              <a:rPr lang="zh-TW" altLang="en-US" sz="2200">
                <a:solidFill>
                  <a:srgbClr val="9900CC"/>
                </a:solidFill>
                <a:latin typeface="新細明體" charset="-120"/>
                <a:sym typeface="Wingdings" pitchFamily="2" charset="2"/>
              </a:rPr>
              <a:t></a:t>
            </a:r>
            <a:r>
              <a:rPr lang="zh-TW" altLang="en-US" sz="2200">
                <a:solidFill>
                  <a:srgbClr val="9900CC"/>
                </a:solidFill>
                <a:latin typeface="新細明體" charset="-120"/>
              </a:rPr>
              <a:t>如其為職災事故，再加發：</a:t>
            </a:r>
            <a:r>
              <a:rPr lang="en-US" altLang="zh-TW" sz="2200">
                <a:solidFill>
                  <a:srgbClr val="9900CC"/>
                </a:solidFill>
                <a:latin typeface="新細明體" charset="-120"/>
              </a:rPr>
              <a:t>32,000×10</a:t>
            </a:r>
            <a:r>
              <a:rPr lang="zh-TW" altLang="en-US" sz="2200">
                <a:solidFill>
                  <a:srgbClr val="9900CC"/>
                </a:solidFill>
                <a:latin typeface="新細明體" charset="-120"/>
              </a:rPr>
              <a:t>個月＝</a:t>
            </a:r>
            <a:r>
              <a:rPr lang="en-US" altLang="zh-TW" sz="2200">
                <a:solidFill>
                  <a:srgbClr val="9900CC"/>
                </a:solidFill>
                <a:latin typeface="新細明體" charset="-120"/>
              </a:rPr>
              <a:t>32</a:t>
            </a:r>
            <a:r>
              <a:rPr lang="zh-TW" altLang="en-US" sz="2200">
                <a:solidFill>
                  <a:srgbClr val="9900CC"/>
                </a:solidFill>
                <a:latin typeface="新細明體" charset="-120"/>
              </a:rPr>
              <a:t>萬元。 </a:t>
            </a:r>
          </a:p>
        </p:txBody>
      </p:sp>
      <p:sp>
        <p:nvSpPr>
          <p:cNvPr id="413700" name="Oval 4"/>
          <p:cNvSpPr>
            <a:spLocks noChangeArrowheads="1"/>
          </p:cNvSpPr>
          <p:nvPr/>
        </p:nvSpPr>
        <p:spPr bwMode="auto">
          <a:xfrm rot="-1430529">
            <a:off x="395288" y="4149725"/>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ea typeface="新細明體" pitchFamily="18" charset="-120"/>
              </a:rPr>
              <a:t>舉例</a:t>
            </a:r>
            <a:r>
              <a:rPr lang="en-US" altLang="zh-TW" sz="2000">
                <a:ea typeface="新細明體" pitchFamily="18" charset="-120"/>
              </a:rPr>
              <a:t>1</a:t>
            </a:r>
          </a:p>
        </p:txBody>
      </p:sp>
      <p:sp>
        <p:nvSpPr>
          <p:cNvPr id="79878" name="AutoShape 5"/>
          <p:cNvSpPr>
            <a:spLocks noChangeArrowheads="1"/>
          </p:cNvSpPr>
          <p:nvPr/>
        </p:nvSpPr>
        <p:spPr bwMode="auto">
          <a:xfrm>
            <a:off x="2195513" y="2060575"/>
            <a:ext cx="4803775" cy="1439863"/>
          </a:xfrm>
          <a:prstGeom prst="roundRect">
            <a:avLst>
              <a:gd name="adj" fmla="val 16667"/>
            </a:avLst>
          </a:prstGeom>
          <a:solidFill>
            <a:srgbClr val="F6FDA1"/>
          </a:solidFill>
          <a:ln w="19050">
            <a:solidFill>
              <a:schemeClr val="tx1"/>
            </a:solidFill>
            <a:prstDash val="dash"/>
            <a:round/>
            <a:headEnd/>
            <a:tailEnd/>
          </a:ln>
        </p:spPr>
        <p:txBody>
          <a:bodyPr anchor="ctr"/>
          <a:lstStyle/>
          <a:p>
            <a:pPr marL="363538" indent="-363538" algn="ctr">
              <a:buFont typeface="Wingdings" pitchFamily="2" charset="2"/>
              <a:buNone/>
            </a:pPr>
            <a:r>
              <a:rPr kumimoji="0" lang="en-US" altLang="en-US">
                <a:solidFill>
                  <a:srgbClr val="9900CC"/>
                </a:solidFill>
                <a:latin typeface="標楷體" pitchFamily="65" charset="-120"/>
                <a:ea typeface="標楷體" pitchFamily="65" charset="-120"/>
              </a:rPr>
              <a:t>＊</a:t>
            </a:r>
            <a:r>
              <a:rPr kumimoji="0" lang="zh-TW" altLang="en-US" sz="2400">
                <a:solidFill>
                  <a:schemeClr val="accent2"/>
                </a:solidFill>
                <a:latin typeface="新細明體" charset="-120"/>
              </a:rPr>
              <a:t>被</a:t>
            </a:r>
            <a:r>
              <a:rPr lang="zh-TW" altLang="en-US" sz="2400">
                <a:solidFill>
                  <a:schemeClr val="accent2"/>
                </a:solidFill>
                <a:latin typeface="新細明體" charset="-120"/>
              </a:rPr>
              <a:t>保險人加保期間死亡</a:t>
            </a:r>
            <a:r>
              <a:rPr kumimoji="0" lang="en-US" altLang="en-US">
                <a:solidFill>
                  <a:srgbClr val="9900CC"/>
                </a:solidFill>
                <a:latin typeface="標楷體" pitchFamily="65" charset="-120"/>
                <a:ea typeface="標楷體" pitchFamily="65" charset="-120"/>
              </a:rPr>
              <a:t>＊</a:t>
            </a:r>
            <a:endParaRPr lang="zh-TW" altLang="en-US" sz="2400">
              <a:solidFill>
                <a:schemeClr val="accent2"/>
              </a:solidFill>
              <a:latin typeface="新細明體" charset="-120"/>
            </a:endParaRPr>
          </a:p>
          <a:p>
            <a:pPr marL="363538" indent="-363538" algn="ctr">
              <a:buFont typeface="Wingdings" pitchFamily="2" charset="2"/>
              <a:buNone/>
            </a:pPr>
            <a:r>
              <a:rPr lang="zh-TW" altLang="en-US" sz="2400">
                <a:latin typeface="新細明體" charset="-120"/>
              </a:rPr>
              <a:t>平均月投保薪資</a:t>
            </a:r>
            <a:r>
              <a:rPr lang="en-US" altLang="zh-TW" sz="2400">
                <a:latin typeface="新細明體" charset="-120"/>
              </a:rPr>
              <a:t>×</a:t>
            </a:r>
            <a:r>
              <a:rPr lang="zh-TW" altLang="en-US" sz="2400">
                <a:latin typeface="新細明體" charset="-120"/>
              </a:rPr>
              <a:t>年資</a:t>
            </a:r>
            <a:r>
              <a:rPr lang="en-US" altLang="zh-TW" sz="2400">
                <a:latin typeface="新細明體" charset="-120"/>
              </a:rPr>
              <a:t>× </a:t>
            </a:r>
            <a:r>
              <a:rPr lang="zh-TW" altLang="zh-TW" sz="2400">
                <a:latin typeface="新細明體" charset="-120"/>
              </a:rPr>
              <a:t>1.</a:t>
            </a:r>
            <a:r>
              <a:rPr lang="en-US" altLang="zh-TW" sz="2400">
                <a:latin typeface="新細明體" charset="-120"/>
              </a:rPr>
              <a:t>55</a:t>
            </a:r>
            <a:r>
              <a:rPr lang="zh-TW" altLang="en-US" sz="2400">
                <a:latin typeface="新細明體" charset="-120"/>
              </a:rPr>
              <a:t>％</a:t>
            </a:r>
          </a:p>
          <a:p>
            <a:pPr marL="363538" indent="-363538" algn="ctr">
              <a:buFont typeface="Wingdings" pitchFamily="2" charset="2"/>
              <a:buNone/>
            </a:pPr>
            <a:r>
              <a:rPr lang="zh-TW" altLang="en-US" sz="2000">
                <a:solidFill>
                  <a:srgbClr val="9900CC"/>
                </a:solidFill>
                <a:latin typeface="新細明體" charset="-120"/>
              </a:rPr>
              <a:t> </a:t>
            </a:r>
            <a:r>
              <a:rPr lang="zh-TW" altLang="en-US" sz="2000">
                <a:solidFill>
                  <a:srgbClr val="990033"/>
                </a:solidFill>
                <a:latin typeface="新細明體" charset="-120"/>
              </a:rPr>
              <a:t>★</a:t>
            </a:r>
            <a:r>
              <a:rPr lang="zh-TW" altLang="en-US" sz="2400">
                <a:latin typeface="新細明體" charset="-120"/>
              </a:rPr>
              <a:t>最低保障</a:t>
            </a:r>
            <a:r>
              <a:rPr lang="en-US" altLang="en-US" sz="2400">
                <a:solidFill>
                  <a:schemeClr val="accent2"/>
                </a:solidFill>
                <a:latin typeface="新細明體" charset="-120"/>
              </a:rPr>
              <a:t>：</a:t>
            </a:r>
            <a:r>
              <a:rPr lang="en-US" altLang="zh-TW" sz="2400">
                <a:latin typeface="新細明體" charset="-120"/>
              </a:rPr>
              <a:t>3,000</a:t>
            </a:r>
            <a:r>
              <a:rPr lang="zh-TW" altLang="en-US" sz="2400">
                <a:latin typeface="新細明體" charset="-120"/>
              </a:rPr>
              <a:t>元</a:t>
            </a:r>
          </a:p>
        </p:txBody>
      </p:sp>
      <p:sp>
        <p:nvSpPr>
          <p:cNvPr id="79879" name="Line 6"/>
          <p:cNvSpPr>
            <a:spLocks noChangeShapeType="1"/>
          </p:cNvSpPr>
          <p:nvPr/>
        </p:nvSpPr>
        <p:spPr bwMode="auto">
          <a:xfrm>
            <a:off x="395288" y="6308725"/>
            <a:ext cx="8351837" cy="0"/>
          </a:xfrm>
          <a:prstGeom prst="line">
            <a:avLst/>
          </a:prstGeom>
          <a:noFill/>
          <a:ln w="38100">
            <a:solidFill>
              <a:schemeClr val="tx1"/>
            </a:solidFill>
            <a:prstDash val="sysDot"/>
            <a:round/>
            <a:headEnd/>
            <a:tailEnd/>
          </a:ln>
        </p:spPr>
        <p:txBody>
          <a:bodyPr wrap="none"/>
          <a:lstStyle/>
          <a:p>
            <a:endParaRPr lang="zh-TW" altLang="en-US"/>
          </a:p>
        </p:txBody>
      </p:sp>
      <p:sp>
        <p:nvSpPr>
          <p:cNvPr id="79880" name="Rectangle 7"/>
          <p:cNvSpPr>
            <a:spLocks noChangeArrowheads="1"/>
          </p:cNvSpPr>
          <p:nvPr/>
        </p:nvSpPr>
        <p:spPr bwMode="auto">
          <a:xfrm>
            <a:off x="468313" y="1412875"/>
            <a:ext cx="2016125" cy="652463"/>
          </a:xfrm>
          <a:prstGeom prst="rect">
            <a:avLst/>
          </a:prstGeom>
          <a:noFill/>
          <a:ln w="9525">
            <a:noFill/>
            <a:miter lim="800000"/>
            <a:headEnd/>
            <a:tailEnd/>
          </a:ln>
        </p:spPr>
        <p:txBody>
          <a:bodyPr anchor="ctr"/>
          <a:lstStyle/>
          <a:p>
            <a:pPr>
              <a:buFont typeface="Wingdings" pitchFamily="2" charset="2"/>
              <a:buChar char="u"/>
            </a:pPr>
            <a:r>
              <a:rPr lang="zh-TW" altLang="en-US" sz="2400">
                <a:latin typeface="標楷體" pitchFamily="65" charset="-120"/>
                <a:ea typeface="標楷體" pitchFamily="65" charset="-120"/>
              </a:rPr>
              <a:t>給付標準</a:t>
            </a:r>
            <a:r>
              <a:rPr lang="en-US" altLang="zh-TW" sz="2400">
                <a:latin typeface="標楷體" pitchFamily="65" charset="-120"/>
                <a:ea typeface="標楷體" pitchFamily="65" charset="-120"/>
              </a:rPr>
              <a:t>-1</a:t>
            </a:r>
          </a:p>
        </p:txBody>
      </p:sp>
      <p:grpSp>
        <p:nvGrpSpPr>
          <p:cNvPr id="79881" name="Group 8"/>
          <p:cNvGrpSpPr>
            <a:grpSpLocks/>
          </p:cNvGrpSpPr>
          <p:nvPr/>
        </p:nvGrpSpPr>
        <p:grpSpPr bwMode="auto">
          <a:xfrm>
            <a:off x="0" y="0"/>
            <a:ext cx="9144000" cy="765175"/>
            <a:chOff x="0" y="0"/>
            <a:chExt cx="5760" cy="482"/>
          </a:xfrm>
        </p:grpSpPr>
        <p:grpSp>
          <p:nvGrpSpPr>
            <p:cNvPr id="79884" name="Group 9"/>
            <p:cNvGrpSpPr>
              <a:grpSpLocks/>
            </p:cNvGrpSpPr>
            <p:nvPr/>
          </p:nvGrpSpPr>
          <p:grpSpPr bwMode="auto">
            <a:xfrm>
              <a:off x="0" y="0"/>
              <a:ext cx="5760" cy="482"/>
              <a:chOff x="0" y="0"/>
              <a:chExt cx="5760" cy="482"/>
            </a:xfrm>
          </p:grpSpPr>
          <p:sp>
            <p:nvSpPr>
              <p:cNvPr id="79886" name="Text Box 10"/>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79887" name="Line 11"/>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79885" name="Line 12"/>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79882" name="Text Box 13"/>
          <p:cNvSpPr txBox="1">
            <a:spLocks noChangeArrowheads="1"/>
          </p:cNvSpPr>
          <p:nvPr/>
        </p:nvSpPr>
        <p:spPr bwMode="auto">
          <a:xfrm>
            <a:off x="3492500" y="1341438"/>
            <a:ext cx="1873250"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solidFill>
                  <a:srgbClr val="000066"/>
                </a:solidFill>
                <a:latin typeface="新細明體" charset="-120"/>
              </a:rPr>
              <a:t>遺屬年金</a:t>
            </a:r>
          </a:p>
        </p:txBody>
      </p:sp>
      <p:sp>
        <p:nvSpPr>
          <p:cNvPr id="413710" name="Text Box 14"/>
          <p:cNvSpPr txBox="1">
            <a:spLocks noChangeArrowheads="1"/>
          </p:cNvSpPr>
          <p:nvPr/>
        </p:nvSpPr>
        <p:spPr bwMode="auto">
          <a:xfrm>
            <a:off x="250825" y="836613"/>
            <a:ext cx="2449513" cy="528637"/>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本人死亡給付</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5"/>
          <p:cNvSpPr>
            <a:spLocks noGrp="1"/>
          </p:cNvSpPr>
          <p:nvPr>
            <p:ph type="sldNum" sz="quarter" idx="12"/>
          </p:nvPr>
        </p:nvSpPr>
        <p:spPr>
          <a:noFill/>
        </p:spPr>
        <p:txBody>
          <a:bodyPr/>
          <a:lstStyle/>
          <a:p>
            <a:fld id="{D496E13E-B52D-4630-AD37-B277068975FE}" type="slidenum">
              <a:rPr lang="en-US" altLang="zh-TW" smtClean="0"/>
              <a:pPr/>
              <a:t>74</a:t>
            </a:fld>
            <a:endParaRPr lang="en-US" altLang="zh-TW" smtClean="0"/>
          </a:p>
        </p:txBody>
      </p:sp>
      <p:sp>
        <p:nvSpPr>
          <p:cNvPr id="80899" name="AutoShape 2"/>
          <p:cNvSpPr>
            <a:spLocks noChangeArrowheads="1"/>
          </p:cNvSpPr>
          <p:nvPr/>
        </p:nvSpPr>
        <p:spPr bwMode="auto">
          <a:xfrm>
            <a:off x="3184525" y="4903788"/>
            <a:ext cx="2979738" cy="1152525"/>
          </a:xfrm>
          <a:prstGeom prst="roundRect">
            <a:avLst>
              <a:gd name="adj" fmla="val 16667"/>
            </a:avLst>
          </a:prstGeom>
          <a:solidFill>
            <a:srgbClr val="F6FDA1"/>
          </a:solidFill>
          <a:ln w="19050">
            <a:solidFill>
              <a:srgbClr val="660066"/>
            </a:solidFill>
            <a:prstDash val="dash"/>
            <a:round/>
            <a:headEnd/>
            <a:tailEnd/>
          </a:ln>
        </p:spPr>
        <p:txBody>
          <a:bodyPr lIns="18000" rIns="18000" anchor="ctr"/>
          <a:lstStyle/>
          <a:p>
            <a:pPr>
              <a:buFont typeface="Wingdings" pitchFamily="2" charset="2"/>
              <a:buNone/>
            </a:pPr>
            <a:r>
              <a:rPr lang="zh-TW" altLang="en-US" sz="2000">
                <a:latin typeface="新細明體" charset="-120"/>
              </a:rPr>
              <a:t>依失能或老年年金給付標準計算後金額</a:t>
            </a:r>
            <a:r>
              <a:rPr lang="en-US" altLang="en-US" sz="2000">
                <a:latin typeface="新細明體" charset="-120"/>
              </a:rPr>
              <a:t>×</a:t>
            </a:r>
            <a:r>
              <a:rPr lang="en-US" altLang="zh-TW" sz="2000">
                <a:latin typeface="新細明體" charset="-120"/>
              </a:rPr>
              <a:t>50</a:t>
            </a:r>
            <a:r>
              <a:rPr lang="zh-TW" altLang="en-US" sz="2000">
                <a:latin typeface="新細明體" charset="-120"/>
              </a:rPr>
              <a:t>％發給</a:t>
            </a:r>
          </a:p>
          <a:p>
            <a:pPr algn="ctr"/>
            <a:r>
              <a:rPr lang="zh-TW" altLang="en-US" sz="2000">
                <a:solidFill>
                  <a:srgbClr val="A50021"/>
                </a:solidFill>
                <a:latin typeface="新細明體" charset="-120"/>
              </a:rPr>
              <a:t>★</a:t>
            </a:r>
            <a:r>
              <a:rPr lang="zh-TW" altLang="en-US" sz="2000">
                <a:latin typeface="新細明體" charset="-120"/>
              </a:rPr>
              <a:t>最低保障</a:t>
            </a:r>
            <a:r>
              <a:rPr lang="en-US" altLang="en-US" sz="2000">
                <a:latin typeface="新細明體" charset="-120"/>
              </a:rPr>
              <a:t>：</a:t>
            </a:r>
            <a:r>
              <a:rPr lang="en-US" altLang="zh-TW" sz="2000">
                <a:latin typeface="新細明體" charset="-120"/>
              </a:rPr>
              <a:t>3,000</a:t>
            </a:r>
            <a:r>
              <a:rPr lang="zh-TW" altLang="en-US" sz="2000">
                <a:latin typeface="新細明體" charset="-120"/>
              </a:rPr>
              <a:t>元</a:t>
            </a:r>
          </a:p>
        </p:txBody>
      </p:sp>
      <p:sp>
        <p:nvSpPr>
          <p:cNvPr id="80900" name="Rectangle 3"/>
          <p:cNvSpPr>
            <a:spLocks noChangeArrowheads="1"/>
          </p:cNvSpPr>
          <p:nvPr/>
        </p:nvSpPr>
        <p:spPr bwMode="auto">
          <a:xfrm>
            <a:off x="190500" y="1450975"/>
            <a:ext cx="2357438" cy="652463"/>
          </a:xfrm>
          <a:prstGeom prst="rect">
            <a:avLst/>
          </a:prstGeom>
          <a:noFill/>
          <a:ln w="9525">
            <a:noFill/>
            <a:miter lim="800000"/>
            <a:headEnd/>
            <a:tailEnd/>
          </a:ln>
        </p:spPr>
        <p:txBody>
          <a:bodyPr anchor="ctr"/>
          <a:lstStyle/>
          <a:p>
            <a:pPr>
              <a:buFont typeface="Wingdings" pitchFamily="2" charset="2"/>
              <a:buChar char="u"/>
            </a:pPr>
            <a:r>
              <a:rPr lang="zh-TW" altLang="en-US" sz="2400">
                <a:latin typeface="新細明體" charset="-120"/>
              </a:rPr>
              <a:t>給付標準</a:t>
            </a:r>
            <a:r>
              <a:rPr lang="en-US" altLang="zh-TW" sz="2400">
                <a:latin typeface="新細明體" charset="-120"/>
              </a:rPr>
              <a:t>-2</a:t>
            </a:r>
          </a:p>
        </p:txBody>
      </p:sp>
      <p:grpSp>
        <p:nvGrpSpPr>
          <p:cNvPr id="80901" name="Group 4"/>
          <p:cNvGrpSpPr>
            <a:grpSpLocks/>
          </p:cNvGrpSpPr>
          <p:nvPr/>
        </p:nvGrpSpPr>
        <p:grpSpPr bwMode="auto">
          <a:xfrm>
            <a:off x="0" y="0"/>
            <a:ext cx="9144000" cy="765175"/>
            <a:chOff x="0" y="0"/>
            <a:chExt cx="5760" cy="482"/>
          </a:xfrm>
        </p:grpSpPr>
        <p:grpSp>
          <p:nvGrpSpPr>
            <p:cNvPr id="80924" name="Group 5"/>
            <p:cNvGrpSpPr>
              <a:grpSpLocks/>
            </p:cNvGrpSpPr>
            <p:nvPr/>
          </p:nvGrpSpPr>
          <p:grpSpPr bwMode="auto">
            <a:xfrm>
              <a:off x="0" y="0"/>
              <a:ext cx="5760" cy="482"/>
              <a:chOff x="0" y="0"/>
              <a:chExt cx="5760" cy="482"/>
            </a:xfrm>
          </p:grpSpPr>
          <p:sp>
            <p:nvSpPr>
              <p:cNvPr id="80926" name="Text Box 6"/>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0927" name="Line 7"/>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0925" name="Line 8"/>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0902" name="Text Box 9"/>
          <p:cNvSpPr txBox="1">
            <a:spLocks noChangeArrowheads="1"/>
          </p:cNvSpPr>
          <p:nvPr/>
        </p:nvSpPr>
        <p:spPr bwMode="auto">
          <a:xfrm>
            <a:off x="3708400" y="1341438"/>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a:solidFill>
                  <a:srgbClr val="000066"/>
                </a:solidFill>
                <a:latin typeface="新細明體" charset="-120"/>
              </a:rPr>
              <a:t>遺屬年金</a:t>
            </a:r>
          </a:p>
        </p:txBody>
      </p:sp>
      <p:sp>
        <p:nvSpPr>
          <p:cNvPr id="80903" name="Text Box 10"/>
          <p:cNvSpPr txBox="1">
            <a:spLocks noChangeArrowheads="1"/>
          </p:cNvSpPr>
          <p:nvPr/>
        </p:nvSpPr>
        <p:spPr bwMode="auto">
          <a:xfrm>
            <a:off x="3457575" y="4057650"/>
            <a:ext cx="2016125" cy="466725"/>
          </a:xfrm>
          <a:prstGeom prst="rect">
            <a:avLst/>
          </a:prstGeom>
          <a:solidFill>
            <a:srgbClr val="99CCFF"/>
          </a:solidFill>
          <a:ln w="9525" algn="ctr">
            <a:solidFill>
              <a:schemeClr val="tx2"/>
            </a:solidFill>
            <a:prstDash val="sysDot"/>
            <a:miter lim="800000"/>
            <a:headEnd/>
            <a:tailEnd/>
          </a:ln>
        </p:spPr>
        <p:txBody>
          <a:bodyPr>
            <a:spAutoFit/>
          </a:bodyPr>
          <a:lstStyle/>
          <a:p>
            <a:pPr marL="261938" indent="-261938" algn="ctr">
              <a:spcBef>
                <a:spcPct val="50000"/>
              </a:spcBef>
            </a:pPr>
            <a:r>
              <a:rPr lang="zh-TW" altLang="en-US" sz="2400">
                <a:solidFill>
                  <a:schemeClr val="tx2"/>
                </a:solidFill>
                <a:latin typeface="新細明體" charset="-120"/>
              </a:rPr>
              <a:t>遺屬年金</a:t>
            </a:r>
          </a:p>
        </p:txBody>
      </p:sp>
      <p:sp>
        <p:nvSpPr>
          <p:cNvPr id="80904" name="Line 11"/>
          <p:cNvSpPr>
            <a:spLocks noChangeShapeType="1"/>
          </p:cNvSpPr>
          <p:nvPr/>
        </p:nvSpPr>
        <p:spPr bwMode="auto">
          <a:xfrm>
            <a:off x="2838450" y="3325813"/>
            <a:ext cx="0" cy="323850"/>
          </a:xfrm>
          <a:prstGeom prst="line">
            <a:avLst/>
          </a:prstGeom>
          <a:noFill/>
          <a:ln w="57150">
            <a:solidFill>
              <a:srgbClr val="5F5F5F"/>
            </a:solidFill>
            <a:round/>
            <a:headEnd/>
            <a:tailEnd/>
          </a:ln>
        </p:spPr>
        <p:txBody>
          <a:bodyPr/>
          <a:lstStyle/>
          <a:p>
            <a:endParaRPr lang="zh-TW" altLang="en-US"/>
          </a:p>
        </p:txBody>
      </p:sp>
      <p:sp>
        <p:nvSpPr>
          <p:cNvPr id="80905" name="Line 12"/>
          <p:cNvSpPr>
            <a:spLocks noChangeShapeType="1"/>
          </p:cNvSpPr>
          <p:nvPr/>
        </p:nvSpPr>
        <p:spPr bwMode="auto">
          <a:xfrm>
            <a:off x="1614488" y="3648075"/>
            <a:ext cx="2520950" cy="0"/>
          </a:xfrm>
          <a:prstGeom prst="line">
            <a:avLst/>
          </a:prstGeom>
          <a:noFill/>
          <a:ln w="57150">
            <a:solidFill>
              <a:srgbClr val="5F5F5F"/>
            </a:solidFill>
            <a:round/>
            <a:headEnd/>
            <a:tailEnd/>
          </a:ln>
        </p:spPr>
        <p:txBody>
          <a:bodyPr/>
          <a:lstStyle/>
          <a:p>
            <a:endParaRPr lang="zh-TW" altLang="en-US"/>
          </a:p>
        </p:txBody>
      </p:sp>
      <p:sp>
        <p:nvSpPr>
          <p:cNvPr id="80906" name="Text Box 13"/>
          <p:cNvSpPr txBox="1">
            <a:spLocks noChangeArrowheads="1"/>
          </p:cNvSpPr>
          <p:nvPr/>
        </p:nvSpPr>
        <p:spPr bwMode="auto">
          <a:xfrm>
            <a:off x="611188" y="4005263"/>
            <a:ext cx="2016125" cy="436562"/>
          </a:xfrm>
          <a:prstGeom prst="rect">
            <a:avLst/>
          </a:prstGeom>
          <a:solidFill>
            <a:srgbClr val="99CCFF"/>
          </a:solidFill>
          <a:ln w="9525" algn="ctr">
            <a:solidFill>
              <a:schemeClr val="tx2"/>
            </a:solidFill>
            <a:prstDash val="sysDot"/>
            <a:miter lim="800000"/>
            <a:headEnd/>
            <a:tailEnd/>
          </a:ln>
        </p:spPr>
        <p:txBody>
          <a:bodyPr>
            <a:spAutoFit/>
          </a:bodyPr>
          <a:lstStyle/>
          <a:p>
            <a:pPr marL="261938" indent="-261938" algn="ctr">
              <a:spcBef>
                <a:spcPct val="50000"/>
              </a:spcBef>
            </a:pPr>
            <a:r>
              <a:rPr lang="zh-TW" altLang="en-US" sz="2200">
                <a:solidFill>
                  <a:schemeClr val="tx2"/>
                </a:solidFill>
                <a:latin typeface="新細明體" charset="-120"/>
              </a:rPr>
              <a:t>差額給付</a:t>
            </a:r>
          </a:p>
        </p:txBody>
      </p:sp>
      <p:sp>
        <p:nvSpPr>
          <p:cNvPr id="80907" name="Text Box 14"/>
          <p:cNvSpPr txBox="1">
            <a:spLocks noChangeArrowheads="1"/>
          </p:cNvSpPr>
          <p:nvPr/>
        </p:nvSpPr>
        <p:spPr bwMode="auto">
          <a:xfrm>
            <a:off x="6588125" y="4076700"/>
            <a:ext cx="1584325" cy="771525"/>
          </a:xfrm>
          <a:prstGeom prst="rect">
            <a:avLst/>
          </a:prstGeom>
          <a:solidFill>
            <a:srgbClr val="99CCFF"/>
          </a:solidFill>
          <a:ln w="9525" algn="ctr">
            <a:solidFill>
              <a:schemeClr val="tx2"/>
            </a:solidFill>
            <a:miter lim="800000"/>
            <a:headEnd/>
            <a:tailEnd/>
          </a:ln>
        </p:spPr>
        <p:txBody>
          <a:bodyPr>
            <a:spAutoFit/>
          </a:bodyPr>
          <a:lstStyle/>
          <a:p>
            <a:pPr algn="ctr">
              <a:spcBef>
                <a:spcPct val="50000"/>
              </a:spcBef>
            </a:pPr>
            <a:r>
              <a:rPr lang="zh-TW" altLang="en-US" sz="2200">
                <a:latin typeface="新細明體" charset="-120"/>
              </a:rPr>
              <a:t>一次請領老年給付</a:t>
            </a:r>
          </a:p>
        </p:txBody>
      </p:sp>
      <p:sp>
        <p:nvSpPr>
          <p:cNvPr id="80908" name="Line 15"/>
          <p:cNvSpPr>
            <a:spLocks noChangeShapeType="1"/>
          </p:cNvSpPr>
          <p:nvPr/>
        </p:nvSpPr>
        <p:spPr bwMode="auto">
          <a:xfrm>
            <a:off x="1614488" y="3648075"/>
            <a:ext cx="0" cy="360363"/>
          </a:xfrm>
          <a:prstGeom prst="line">
            <a:avLst/>
          </a:prstGeom>
          <a:noFill/>
          <a:ln w="57150">
            <a:solidFill>
              <a:srgbClr val="5F5F5F"/>
            </a:solidFill>
            <a:round/>
            <a:headEnd/>
            <a:tailEnd type="triangle" w="med" len="med"/>
          </a:ln>
        </p:spPr>
        <p:txBody>
          <a:bodyPr/>
          <a:lstStyle/>
          <a:p>
            <a:endParaRPr lang="zh-TW" altLang="en-US"/>
          </a:p>
        </p:txBody>
      </p:sp>
      <p:sp>
        <p:nvSpPr>
          <p:cNvPr id="80909" name="Line 16"/>
          <p:cNvSpPr>
            <a:spLocks noChangeShapeType="1"/>
          </p:cNvSpPr>
          <p:nvPr/>
        </p:nvSpPr>
        <p:spPr bwMode="auto">
          <a:xfrm>
            <a:off x="6061075" y="3341688"/>
            <a:ext cx="0" cy="323850"/>
          </a:xfrm>
          <a:prstGeom prst="line">
            <a:avLst/>
          </a:prstGeom>
          <a:noFill/>
          <a:ln w="57150">
            <a:solidFill>
              <a:srgbClr val="5F5F5F"/>
            </a:solidFill>
            <a:round/>
            <a:headEnd/>
            <a:tailEnd/>
          </a:ln>
        </p:spPr>
        <p:txBody>
          <a:bodyPr/>
          <a:lstStyle/>
          <a:p>
            <a:endParaRPr lang="zh-TW" altLang="en-US"/>
          </a:p>
        </p:txBody>
      </p:sp>
      <p:sp>
        <p:nvSpPr>
          <p:cNvPr id="80910" name="Line 17"/>
          <p:cNvSpPr>
            <a:spLocks noChangeShapeType="1"/>
          </p:cNvSpPr>
          <p:nvPr/>
        </p:nvSpPr>
        <p:spPr bwMode="auto">
          <a:xfrm>
            <a:off x="4818063" y="3663950"/>
            <a:ext cx="2520950" cy="0"/>
          </a:xfrm>
          <a:prstGeom prst="line">
            <a:avLst/>
          </a:prstGeom>
          <a:noFill/>
          <a:ln w="57150">
            <a:solidFill>
              <a:srgbClr val="5F5F5F"/>
            </a:solidFill>
            <a:round/>
            <a:headEnd/>
            <a:tailEnd/>
          </a:ln>
        </p:spPr>
        <p:txBody>
          <a:bodyPr/>
          <a:lstStyle/>
          <a:p>
            <a:endParaRPr lang="zh-TW" altLang="en-US"/>
          </a:p>
        </p:txBody>
      </p:sp>
      <p:sp>
        <p:nvSpPr>
          <p:cNvPr id="80911" name="Line 18"/>
          <p:cNvSpPr>
            <a:spLocks noChangeShapeType="1"/>
          </p:cNvSpPr>
          <p:nvPr/>
        </p:nvSpPr>
        <p:spPr bwMode="auto">
          <a:xfrm>
            <a:off x="7319963" y="3663950"/>
            <a:ext cx="0" cy="360363"/>
          </a:xfrm>
          <a:prstGeom prst="line">
            <a:avLst/>
          </a:prstGeom>
          <a:noFill/>
          <a:ln w="57150">
            <a:solidFill>
              <a:srgbClr val="5F5F5F"/>
            </a:solidFill>
            <a:round/>
            <a:headEnd/>
            <a:tailEnd type="triangle" w="med" len="med"/>
          </a:ln>
        </p:spPr>
        <p:txBody>
          <a:bodyPr/>
          <a:lstStyle/>
          <a:p>
            <a:endParaRPr lang="zh-TW" altLang="en-US"/>
          </a:p>
        </p:txBody>
      </p:sp>
      <p:sp>
        <p:nvSpPr>
          <p:cNvPr id="80912" name="Line 19"/>
          <p:cNvSpPr>
            <a:spLocks noChangeShapeType="1"/>
          </p:cNvSpPr>
          <p:nvPr/>
        </p:nvSpPr>
        <p:spPr bwMode="auto">
          <a:xfrm>
            <a:off x="4837113" y="3663950"/>
            <a:ext cx="0" cy="395288"/>
          </a:xfrm>
          <a:prstGeom prst="line">
            <a:avLst/>
          </a:prstGeom>
          <a:noFill/>
          <a:ln w="57150">
            <a:solidFill>
              <a:srgbClr val="5F5F5F"/>
            </a:solidFill>
            <a:round/>
            <a:headEnd/>
            <a:tailEnd type="triangle" w="med" len="med"/>
          </a:ln>
        </p:spPr>
        <p:txBody>
          <a:bodyPr/>
          <a:lstStyle/>
          <a:p>
            <a:endParaRPr lang="zh-TW" altLang="en-US"/>
          </a:p>
        </p:txBody>
      </p:sp>
      <p:sp>
        <p:nvSpPr>
          <p:cNvPr id="80913" name="Line 20"/>
          <p:cNvSpPr>
            <a:spLocks noChangeShapeType="1"/>
          </p:cNvSpPr>
          <p:nvPr/>
        </p:nvSpPr>
        <p:spPr bwMode="auto">
          <a:xfrm>
            <a:off x="4133850" y="3648075"/>
            <a:ext cx="0" cy="395288"/>
          </a:xfrm>
          <a:prstGeom prst="line">
            <a:avLst/>
          </a:prstGeom>
          <a:noFill/>
          <a:ln w="57150">
            <a:solidFill>
              <a:srgbClr val="5F5F5F"/>
            </a:solidFill>
            <a:round/>
            <a:headEnd/>
            <a:tailEnd type="triangle" w="med" len="med"/>
          </a:ln>
        </p:spPr>
        <p:txBody>
          <a:bodyPr/>
          <a:lstStyle/>
          <a:p>
            <a:endParaRPr lang="zh-TW" altLang="en-US"/>
          </a:p>
        </p:txBody>
      </p:sp>
      <p:sp>
        <p:nvSpPr>
          <p:cNvPr id="80914" name="Text Box 21"/>
          <p:cNvSpPr txBox="1">
            <a:spLocks noChangeArrowheads="1"/>
          </p:cNvSpPr>
          <p:nvPr/>
        </p:nvSpPr>
        <p:spPr bwMode="auto">
          <a:xfrm>
            <a:off x="2406650" y="3648075"/>
            <a:ext cx="1441450" cy="396875"/>
          </a:xfrm>
          <a:prstGeom prst="rect">
            <a:avLst/>
          </a:prstGeom>
          <a:noFill/>
          <a:ln w="9525" algn="ctr">
            <a:noFill/>
            <a:miter lim="800000"/>
            <a:headEnd/>
            <a:tailEnd/>
          </a:ln>
        </p:spPr>
        <p:txBody>
          <a:bodyPr>
            <a:spAutoFit/>
          </a:bodyPr>
          <a:lstStyle/>
          <a:p>
            <a:pPr marL="261938" indent="-261938" algn="ctr">
              <a:spcBef>
                <a:spcPct val="50000"/>
              </a:spcBef>
            </a:pPr>
            <a:r>
              <a:rPr lang="en-US" altLang="zh-TW" sz="2000">
                <a:solidFill>
                  <a:srgbClr val="FF0066"/>
                </a:solidFill>
                <a:latin typeface="新細明體" charset="-120"/>
              </a:rPr>
              <a:t>(</a:t>
            </a:r>
            <a:r>
              <a:rPr lang="zh-TW" altLang="en-US" sz="2000">
                <a:solidFill>
                  <a:srgbClr val="FF0066"/>
                </a:solidFill>
                <a:latin typeface="新細明體" charset="-120"/>
              </a:rPr>
              <a:t>可選擇</a:t>
            </a:r>
            <a:r>
              <a:rPr lang="en-US" altLang="zh-TW" sz="2000">
                <a:solidFill>
                  <a:srgbClr val="FF0066"/>
                </a:solidFill>
                <a:latin typeface="新細明體" charset="-120"/>
              </a:rPr>
              <a:t>)</a:t>
            </a:r>
          </a:p>
        </p:txBody>
      </p:sp>
      <p:sp>
        <p:nvSpPr>
          <p:cNvPr id="80915" name="Text Box 22"/>
          <p:cNvSpPr txBox="1">
            <a:spLocks noChangeArrowheads="1"/>
          </p:cNvSpPr>
          <p:nvPr/>
        </p:nvSpPr>
        <p:spPr bwMode="auto">
          <a:xfrm>
            <a:off x="5249863" y="3663950"/>
            <a:ext cx="1441450" cy="396875"/>
          </a:xfrm>
          <a:prstGeom prst="rect">
            <a:avLst/>
          </a:prstGeom>
          <a:noFill/>
          <a:ln w="9525" algn="ctr">
            <a:noFill/>
            <a:miter lim="800000"/>
            <a:headEnd/>
            <a:tailEnd/>
          </a:ln>
        </p:spPr>
        <p:txBody>
          <a:bodyPr>
            <a:spAutoFit/>
          </a:bodyPr>
          <a:lstStyle/>
          <a:p>
            <a:pPr marL="261938" indent="-261938" algn="ctr">
              <a:spcBef>
                <a:spcPct val="50000"/>
              </a:spcBef>
            </a:pPr>
            <a:r>
              <a:rPr lang="en-US" altLang="zh-TW" sz="2000">
                <a:solidFill>
                  <a:srgbClr val="FF0066"/>
                </a:solidFill>
                <a:latin typeface="新細明體" charset="-120"/>
              </a:rPr>
              <a:t>(</a:t>
            </a:r>
            <a:r>
              <a:rPr lang="zh-TW" altLang="en-US" sz="2000">
                <a:solidFill>
                  <a:srgbClr val="FF0066"/>
                </a:solidFill>
                <a:latin typeface="新細明體" charset="-120"/>
              </a:rPr>
              <a:t>可選擇</a:t>
            </a:r>
            <a:r>
              <a:rPr lang="en-US" altLang="zh-TW" sz="2000">
                <a:solidFill>
                  <a:srgbClr val="FF0066"/>
                </a:solidFill>
                <a:latin typeface="新細明體" charset="-120"/>
              </a:rPr>
              <a:t>)</a:t>
            </a:r>
          </a:p>
        </p:txBody>
      </p:sp>
      <p:sp>
        <p:nvSpPr>
          <p:cNvPr id="80916" name="AutoShape 23"/>
          <p:cNvSpPr>
            <a:spLocks noChangeArrowheads="1"/>
          </p:cNvSpPr>
          <p:nvPr/>
        </p:nvSpPr>
        <p:spPr bwMode="auto">
          <a:xfrm>
            <a:off x="468313" y="4868863"/>
            <a:ext cx="2520950" cy="1150937"/>
          </a:xfrm>
          <a:prstGeom prst="roundRect">
            <a:avLst>
              <a:gd name="adj" fmla="val 16667"/>
            </a:avLst>
          </a:prstGeom>
          <a:solidFill>
            <a:srgbClr val="FFCC99">
              <a:alpha val="52940"/>
            </a:srgbClr>
          </a:solidFill>
          <a:ln w="19050">
            <a:solidFill>
              <a:srgbClr val="660066"/>
            </a:solidFill>
            <a:prstDash val="dash"/>
            <a:round/>
            <a:headEnd/>
            <a:tailEnd/>
          </a:ln>
        </p:spPr>
        <p:txBody>
          <a:bodyPr lIns="18000" rIns="18000" anchor="ctr"/>
          <a:lstStyle/>
          <a:p>
            <a:pPr>
              <a:spcBef>
                <a:spcPct val="50000"/>
              </a:spcBef>
            </a:pPr>
            <a:r>
              <a:rPr lang="zh-TW" altLang="en-US" sz="2000">
                <a:latin typeface="新細明體" charset="-120"/>
              </a:rPr>
              <a:t>一次請領失能給付或老年給付扣除已領年金給付總額之差額</a:t>
            </a:r>
          </a:p>
        </p:txBody>
      </p:sp>
      <p:sp>
        <p:nvSpPr>
          <p:cNvPr id="80917" name="AutoShape 24"/>
          <p:cNvSpPr>
            <a:spLocks noChangeArrowheads="1"/>
          </p:cNvSpPr>
          <p:nvPr/>
        </p:nvSpPr>
        <p:spPr bwMode="auto">
          <a:xfrm>
            <a:off x="1547813" y="4508500"/>
            <a:ext cx="287337" cy="288925"/>
          </a:xfrm>
          <a:prstGeom prst="downArrow">
            <a:avLst>
              <a:gd name="adj1" fmla="val 50000"/>
              <a:gd name="adj2" fmla="val 25138"/>
            </a:avLst>
          </a:prstGeom>
          <a:solidFill>
            <a:schemeClr val="hlink"/>
          </a:solidFill>
          <a:ln w="9525" algn="ctr">
            <a:solidFill>
              <a:schemeClr val="tx1"/>
            </a:solidFill>
            <a:miter lim="800000"/>
            <a:headEnd/>
            <a:tailEnd/>
          </a:ln>
        </p:spPr>
        <p:txBody>
          <a:bodyPr wrap="none" anchor="ctr"/>
          <a:lstStyle/>
          <a:p>
            <a:endParaRPr kumimoji="0" lang="zh-TW" altLang="en-US"/>
          </a:p>
        </p:txBody>
      </p:sp>
      <p:sp>
        <p:nvSpPr>
          <p:cNvPr id="80918" name="AutoShape 25"/>
          <p:cNvSpPr>
            <a:spLocks noChangeArrowheads="1"/>
          </p:cNvSpPr>
          <p:nvPr/>
        </p:nvSpPr>
        <p:spPr bwMode="auto">
          <a:xfrm>
            <a:off x="4379913" y="4581525"/>
            <a:ext cx="287337" cy="288925"/>
          </a:xfrm>
          <a:prstGeom prst="downArrow">
            <a:avLst>
              <a:gd name="adj1" fmla="val 50000"/>
              <a:gd name="adj2" fmla="val 25138"/>
            </a:avLst>
          </a:prstGeom>
          <a:solidFill>
            <a:schemeClr val="hlink"/>
          </a:solidFill>
          <a:ln w="9525" algn="ctr">
            <a:solidFill>
              <a:schemeClr val="tx1"/>
            </a:solidFill>
            <a:miter lim="800000"/>
            <a:headEnd/>
            <a:tailEnd/>
          </a:ln>
        </p:spPr>
        <p:txBody>
          <a:bodyPr wrap="none" anchor="ctr"/>
          <a:lstStyle/>
          <a:p>
            <a:endParaRPr kumimoji="0" lang="zh-TW" altLang="en-US"/>
          </a:p>
        </p:txBody>
      </p:sp>
      <p:sp>
        <p:nvSpPr>
          <p:cNvPr id="80919" name="AutoShape 26"/>
          <p:cNvSpPr>
            <a:spLocks noChangeArrowheads="1"/>
          </p:cNvSpPr>
          <p:nvPr/>
        </p:nvSpPr>
        <p:spPr bwMode="auto">
          <a:xfrm>
            <a:off x="1692275" y="2060575"/>
            <a:ext cx="2232025" cy="1260475"/>
          </a:xfrm>
          <a:prstGeom prst="roundRect">
            <a:avLst>
              <a:gd name="adj" fmla="val 16667"/>
            </a:avLst>
          </a:prstGeom>
          <a:solidFill>
            <a:srgbClr val="FFFF99">
              <a:alpha val="69019"/>
            </a:srgbClr>
          </a:solidFill>
          <a:ln w="19050">
            <a:solidFill>
              <a:srgbClr val="5F5F5F"/>
            </a:solidFill>
            <a:round/>
            <a:headEnd/>
            <a:tailEnd/>
          </a:ln>
        </p:spPr>
        <p:txBody>
          <a:bodyPr lIns="54000" rIns="54000" anchor="ctr"/>
          <a:lstStyle/>
          <a:p>
            <a:pPr>
              <a:spcBef>
                <a:spcPct val="50000"/>
              </a:spcBef>
            </a:pPr>
            <a:r>
              <a:rPr kumimoji="0" lang="zh-TW" altLang="en-US" sz="2200">
                <a:solidFill>
                  <a:schemeClr val="accent2"/>
                </a:solidFill>
                <a:latin typeface="新細明體" charset="-120"/>
              </a:rPr>
              <a:t>於</a:t>
            </a:r>
            <a:r>
              <a:rPr lang="zh-TW" altLang="en-US" sz="2200">
                <a:solidFill>
                  <a:schemeClr val="accent2"/>
                </a:solidFill>
                <a:latin typeface="新細明體" charset="-120"/>
              </a:rPr>
              <a:t>領取老年年金或失能年金給付期間死亡</a:t>
            </a:r>
          </a:p>
        </p:txBody>
      </p:sp>
      <p:sp>
        <p:nvSpPr>
          <p:cNvPr id="80920" name="AutoShape 27"/>
          <p:cNvSpPr>
            <a:spLocks noChangeArrowheads="1"/>
          </p:cNvSpPr>
          <p:nvPr/>
        </p:nvSpPr>
        <p:spPr bwMode="auto">
          <a:xfrm>
            <a:off x="4284663" y="2060575"/>
            <a:ext cx="3629025" cy="1263650"/>
          </a:xfrm>
          <a:prstGeom prst="roundRect">
            <a:avLst>
              <a:gd name="adj" fmla="val 16667"/>
            </a:avLst>
          </a:prstGeom>
          <a:solidFill>
            <a:srgbClr val="FFFF99">
              <a:alpha val="65881"/>
            </a:srgbClr>
          </a:solidFill>
          <a:ln w="19050">
            <a:solidFill>
              <a:srgbClr val="5F5F5F"/>
            </a:solidFill>
            <a:round/>
            <a:headEnd/>
            <a:tailEnd/>
          </a:ln>
        </p:spPr>
        <p:txBody>
          <a:bodyPr lIns="54000" rIns="54000" anchor="ctr"/>
          <a:lstStyle/>
          <a:p>
            <a:r>
              <a:rPr lang="zh-TW" altLang="en-US" sz="2200">
                <a:solidFill>
                  <a:schemeClr val="accent2"/>
                </a:solidFill>
                <a:latin typeface="新細明體" charset="-120"/>
              </a:rPr>
              <a:t>保險年資滿</a:t>
            </a:r>
            <a:r>
              <a:rPr lang="en-US" altLang="zh-TW" sz="2200">
                <a:solidFill>
                  <a:schemeClr val="accent2"/>
                </a:solidFill>
                <a:latin typeface="新細明體" charset="-120"/>
              </a:rPr>
              <a:t>15</a:t>
            </a:r>
            <a:r>
              <a:rPr lang="zh-TW" altLang="en-US" sz="2200">
                <a:solidFill>
                  <a:schemeClr val="accent2"/>
                </a:solidFill>
                <a:latin typeface="新細明體" charset="-120"/>
              </a:rPr>
              <a:t>年，符合第</a:t>
            </a:r>
            <a:r>
              <a:rPr lang="en-US" altLang="zh-TW" sz="2200">
                <a:solidFill>
                  <a:schemeClr val="accent2"/>
                </a:solidFill>
                <a:latin typeface="新細明體" charset="-120"/>
              </a:rPr>
              <a:t>58</a:t>
            </a:r>
            <a:r>
              <a:rPr lang="zh-TW" altLang="en-US" sz="2200">
                <a:solidFill>
                  <a:schemeClr val="accent2"/>
                </a:solidFill>
                <a:latin typeface="新細明體" charset="-120"/>
              </a:rPr>
              <a:t>條第</a:t>
            </a:r>
            <a:r>
              <a:rPr lang="en-US" altLang="zh-TW" sz="2200">
                <a:solidFill>
                  <a:schemeClr val="accent2"/>
                </a:solidFill>
                <a:latin typeface="新細明體" charset="-120"/>
              </a:rPr>
              <a:t>2</a:t>
            </a:r>
            <a:r>
              <a:rPr lang="zh-TW" altLang="en-US" sz="2200">
                <a:solidFill>
                  <a:schemeClr val="accent2"/>
                </a:solidFill>
                <a:latin typeface="新細明體" charset="-120"/>
              </a:rPr>
              <a:t>項老年給付條件，於未領取老年給付前死亡</a:t>
            </a:r>
          </a:p>
        </p:txBody>
      </p:sp>
      <p:sp>
        <p:nvSpPr>
          <p:cNvPr id="80921" name="Text Box 28"/>
          <p:cNvSpPr txBox="1">
            <a:spLocks noChangeArrowheads="1"/>
          </p:cNvSpPr>
          <p:nvPr/>
        </p:nvSpPr>
        <p:spPr bwMode="auto">
          <a:xfrm>
            <a:off x="611188" y="6021388"/>
            <a:ext cx="2089150" cy="701675"/>
          </a:xfrm>
          <a:prstGeom prst="rect">
            <a:avLst/>
          </a:prstGeom>
          <a:noFill/>
          <a:ln w="9525" algn="ctr">
            <a:noFill/>
            <a:miter lim="800000"/>
            <a:headEnd/>
            <a:tailEnd/>
          </a:ln>
        </p:spPr>
        <p:txBody>
          <a:bodyPr>
            <a:spAutoFit/>
          </a:bodyPr>
          <a:lstStyle/>
          <a:p>
            <a:pPr marL="261938" indent="-261938" algn="ctr">
              <a:spcBef>
                <a:spcPct val="50000"/>
              </a:spcBef>
            </a:pPr>
            <a:r>
              <a:rPr lang="en-US" altLang="zh-TW" sz="2000">
                <a:solidFill>
                  <a:srgbClr val="FF0066"/>
                </a:solidFill>
                <a:latin typeface="新細明體" charset="-120"/>
              </a:rPr>
              <a:t>(98.1.1</a:t>
            </a:r>
            <a:r>
              <a:rPr lang="zh-TW" altLang="en-US" sz="2000">
                <a:solidFill>
                  <a:srgbClr val="FF0066"/>
                </a:solidFill>
                <a:latin typeface="新細明體" charset="-120"/>
              </a:rPr>
              <a:t>前有年資者始可選擇</a:t>
            </a:r>
            <a:r>
              <a:rPr lang="en-US" altLang="zh-TW" sz="2000">
                <a:solidFill>
                  <a:srgbClr val="FF0066"/>
                </a:solidFill>
                <a:latin typeface="新細明體" charset="-120"/>
              </a:rPr>
              <a:t>)</a:t>
            </a:r>
          </a:p>
        </p:txBody>
      </p:sp>
      <p:sp>
        <p:nvSpPr>
          <p:cNvPr id="415773" name="Text Box 29"/>
          <p:cNvSpPr txBox="1">
            <a:spLocks noChangeArrowheads="1"/>
          </p:cNvSpPr>
          <p:nvPr/>
        </p:nvSpPr>
        <p:spPr bwMode="auto">
          <a:xfrm>
            <a:off x="250825" y="836613"/>
            <a:ext cx="2449513" cy="528637"/>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本人死亡給付</a:t>
            </a:r>
          </a:p>
        </p:txBody>
      </p:sp>
      <p:sp>
        <p:nvSpPr>
          <p:cNvPr id="80923" name="Text Box 30"/>
          <p:cNvSpPr txBox="1">
            <a:spLocks noChangeArrowheads="1"/>
          </p:cNvSpPr>
          <p:nvPr/>
        </p:nvSpPr>
        <p:spPr bwMode="auto">
          <a:xfrm>
            <a:off x="6372225" y="5013325"/>
            <a:ext cx="2089150" cy="701675"/>
          </a:xfrm>
          <a:prstGeom prst="rect">
            <a:avLst/>
          </a:prstGeom>
          <a:noFill/>
          <a:ln w="9525" algn="ctr">
            <a:noFill/>
            <a:miter lim="800000"/>
            <a:headEnd/>
            <a:tailEnd/>
          </a:ln>
        </p:spPr>
        <p:txBody>
          <a:bodyPr>
            <a:spAutoFit/>
          </a:bodyPr>
          <a:lstStyle/>
          <a:p>
            <a:pPr marL="261938" indent="-261938" algn="ctr">
              <a:spcBef>
                <a:spcPct val="50000"/>
              </a:spcBef>
            </a:pPr>
            <a:r>
              <a:rPr lang="en-US" altLang="zh-TW" sz="2000">
                <a:solidFill>
                  <a:srgbClr val="FF0066"/>
                </a:solidFill>
                <a:latin typeface="新細明體" charset="-120"/>
              </a:rPr>
              <a:t>(98.1.1</a:t>
            </a:r>
            <a:r>
              <a:rPr lang="zh-TW" altLang="en-US" sz="2000">
                <a:solidFill>
                  <a:srgbClr val="FF0066"/>
                </a:solidFill>
                <a:latin typeface="新細明體" charset="-120"/>
              </a:rPr>
              <a:t>前有年資者始可選擇</a:t>
            </a:r>
            <a:r>
              <a:rPr lang="en-US" altLang="zh-TW" sz="2000">
                <a:solidFill>
                  <a:srgbClr val="FF0066"/>
                </a:solidFill>
                <a:latin typeface="新細明體" charset="-120"/>
              </a:rPr>
              <a: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a:noFill/>
        </p:spPr>
        <p:txBody>
          <a:bodyPr/>
          <a:lstStyle/>
          <a:p>
            <a:fld id="{0FD706B4-929F-4CE3-8F8B-54F5B39E117F}" type="slidenum">
              <a:rPr lang="en-US" altLang="zh-TW" smtClean="0"/>
              <a:pPr/>
              <a:t>75</a:t>
            </a:fld>
            <a:endParaRPr lang="en-US" altLang="zh-TW" smtClean="0"/>
          </a:p>
        </p:txBody>
      </p:sp>
      <p:grpSp>
        <p:nvGrpSpPr>
          <p:cNvPr id="81923" name="Group 12"/>
          <p:cNvGrpSpPr>
            <a:grpSpLocks/>
          </p:cNvGrpSpPr>
          <p:nvPr/>
        </p:nvGrpSpPr>
        <p:grpSpPr bwMode="auto">
          <a:xfrm>
            <a:off x="0" y="0"/>
            <a:ext cx="9144000" cy="765175"/>
            <a:chOff x="0" y="0"/>
            <a:chExt cx="5760" cy="482"/>
          </a:xfrm>
        </p:grpSpPr>
        <p:grpSp>
          <p:nvGrpSpPr>
            <p:cNvPr id="81928" name="Group 13"/>
            <p:cNvGrpSpPr>
              <a:grpSpLocks/>
            </p:cNvGrpSpPr>
            <p:nvPr/>
          </p:nvGrpSpPr>
          <p:grpSpPr bwMode="auto">
            <a:xfrm>
              <a:off x="0" y="0"/>
              <a:ext cx="5760" cy="482"/>
              <a:chOff x="0" y="0"/>
              <a:chExt cx="5760" cy="482"/>
            </a:xfrm>
          </p:grpSpPr>
          <p:sp>
            <p:nvSpPr>
              <p:cNvPr id="81930" name="Text Box 14"/>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1931" name="Line 15"/>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1929" name="Line 16"/>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1924" name="Rectangle 9"/>
          <p:cNvSpPr>
            <a:spLocks noChangeArrowheads="1"/>
          </p:cNvSpPr>
          <p:nvPr/>
        </p:nvSpPr>
        <p:spPr bwMode="auto">
          <a:xfrm>
            <a:off x="179388" y="836613"/>
            <a:ext cx="2357437" cy="652462"/>
          </a:xfrm>
          <a:prstGeom prst="rect">
            <a:avLst/>
          </a:prstGeom>
          <a:noFill/>
          <a:ln w="9525">
            <a:noFill/>
            <a:miter lim="800000"/>
            <a:headEnd/>
            <a:tailEnd/>
          </a:ln>
        </p:spPr>
        <p:txBody>
          <a:bodyPr anchor="ctr"/>
          <a:lstStyle/>
          <a:p>
            <a:pPr>
              <a:buFont typeface="Wingdings" pitchFamily="2" charset="2"/>
              <a:buChar char="u"/>
            </a:pPr>
            <a:r>
              <a:rPr lang="zh-TW" altLang="en-US" sz="2400" b="1">
                <a:latin typeface="新細明體" charset="-120"/>
              </a:rPr>
              <a:t>給付標準</a:t>
            </a:r>
            <a:r>
              <a:rPr lang="en-US" altLang="zh-TW" sz="2400" b="1">
                <a:latin typeface="新細明體" charset="-120"/>
              </a:rPr>
              <a:t>-2</a:t>
            </a:r>
          </a:p>
        </p:txBody>
      </p:sp>
      <p:sp>
        <p:nvSpPr>
          <p:cNvPr id="81925" name="AutoShape 9"/>
          <p:cNvSpPr>
            <a:spLocks noChangeArrowheads="1"/>
          </p:cNvSpPr>
          <p:nvPr/>
        </p:nvSpPr>
        <p:spPr bwMode="auto">
          <a:xfrm>
            <a:off x="900113" y="1978025"/>
            <a:ext cx="7488237" cy="3898900"/>
          </a:xfrm>
          <a:prstGeom prst="roundRect">
            <a:avLst>
              <a:gd name="adj" fmla="val 16667"/>
            </a:avLst>
          </a:prstGeom>
          <a:solidFill>
            <a:srgbClr val="FFCCCC"/>
          </a:solidFill>
          <a:ln w="19050" cap="rnd">
            <a:solidFill>
              <a:srgbClr val="990033"/>
            </a:solidFill>
            <a:prstDash val="dash"/>
            <a:round/>
            <a:headEnd/>
            <a:tailEnd/>
          </a:ln>
        </p:spPr>
        <p:txBody>
          <a:bodyPr anchor="ctr"/>
          <a:lstStyle/>
          <a:p>
            <a:pPr marL="92075">
              <a:spcBef>
                <a:spcPts val="600"/>
              </a:spcBef>
            </a:pPr>
            <a:r>
              <a:rPr lang="zh-TW" altLang="en-US" sz="2200" b="1" dirty="0">
                <a:solidFill>
                  <a:srgbClr val="990000"/>
                </a:solidFill>
                <a:latin typeface="新細明體" charset="-120"/>
              </a:rPr>
              <a:t>王先生保險</a:t>
            </a:r>
            <a:r>
              <a:rPr lang="zh-TW" altLang="en-US" sz="2200" b="1" dirty="0" smtClean="0">
                <a:solidFill>
                  <a:srgbClr val="990000"/>
                </a:solidFill>
                <a:latin typeface="新細明體" charset="-120"/>
              </a:rPr>
              <a:t>年資</a:t>
            </a:r>
            <a:r>
              <a:rPr lang="en-US" altLang="zh-TW" sz="2200" b="1" dirty="0" smtClean="0">
                <a:solidFill>
                  <a:srgbClr val="990000"/>
                </a:solidFill>
                <a:latin typeface="新細明體" charset="-120"/>
              </a:rPr>
              <a:t>25</a:t>
            </a:r>
            <a:r>
              <a:rPr lang="zh-TW" altLang="en-US" sz="2200" b="1" dirty="0">
                <a:solidFill>
                  <a:srgbClr val="990000"/>
                </a:solidFill>
                <a:latin typeface="新細明體" charset="-120"/>
              </a:rPr>
              <a:t>年，平均月投保薪資</a:t>
            </a:r>
            <a:r>
              <a:rPr lang="en-US" altLang="zh-TW" sz="2200" b="1" dirty="0">
                <a:solidFill>
                  <a:srgbClr val="990000"/>
                </a:solidFill>
                <a:latin typeface="新細明體" charset="-120"/>
              </a:rPr>
              <a:t>4</a:t>
            </a:r>
            <a:r>
              <a:rPr lang="zh-TW" altLang="en-US" sz="2200" b="1" dirty="0">
                <a:solidFill>
                  <a:srgbClr val="990000"/>
                </a:solidFill>
                <a:latin typeface="新細明體" charset="-120"/>
              </a:rPr>
              <a:t>萬元，於每月領取老年年金</a:t>
            </a:r>
            <a:r>
              <a:rPr lang="en-US" altLang="zh-TW" sz="2200" b="1" dirty="0">
                <a:solidFill>
                  <a:srgbClr val="990000"/>
                </a:solidFill>
                <a:latin typeface="新細明體" charset="-120"/>
              </a:rPr>
              <a:t>15,500</a:t>
            </a:r>
            <a:r>
              <a:rPr lang="zh-TW" altLang="en-US" sz="2200" b="1" dirty="0">
                <a:solidFill>
                  <a:srgbClr val="990000"/>
                </a:solidFill>
                <a:latin typeface="新細明體" charset="-120"/>
              </a:rPr>
              <a:t>元期間死亡，累計已領取</a:t>
            </a:r>
            <a:r>
              <a:rPr lang="en-US" altLang="zh-TW" sz="2200" b="1" dirty="0">
                <a:solidFill>
                  <a:srgbClr val="990000"/>
                </a:solidFill>
                <a:latin typeface="新細明體" charset="-120"/>
              </a:rPr>
              <a:t>62</a:t>
            </a:r>
            <a:r>
              <a:rPr lang="zh-TW" altLang="en-US" sz="2200" b="1" dirty="0">
                <a:solidFill>
                  <a:srgbClr val="990000"/>
                </a:solidFill>
                <a:latin typeface="新細明體" charset="-120"/>
              </a:rPr>
              <a:t>萬元。</a:t>
            </a:r>
            <a:endParaRPr lang="en-US" altLang="zh-TW" sz="2200" b="1" dirty="0">
              <a:solidFill>
                <a:srgbClr val="990000"/>
              </a:solidFill>
              <a:latin typeface="新細明體" charset="-120"/>
            </a:endParaRPr>
          </a:p>
          <a:p>
            <a:pPr marL="92075">
              <a:spcBef>
                <a:spcPts val="600"/>
              </a:spcBef>
            </a:pPr>
            <a:r>
              <a:rPr lang="zh-TW" altLang="en-US" sz="2200" b="1" dirty="0">
                <a:latin typeface="新細明體" charset="-120"/>
                <a:sym typeface="Wingdings" pitchFamily="2" charset="2"/>
              </a:rPr>
              <a:t>遺屬可就下列給付擇一請領：</a:t>
            </a:r>
            <a:endParaRPr lang="en-US" altLang="zh-TW" sz="2200" b="1" dirty="0">
              <a:latin typeface="新細明體" charset="-120"/>
              <a:sym typeface="Wingdings" pitchFamily="2" charset="2"/>
            </a:endParaRPr>
          </a:p>
          <a:p>
            <a:pPr marL="92075">
              <a:spcBef>
                <a:spcPts val="600"/>
              </a:spcBef>
            </a:pPr>
            <a:r>
              <a:rPr lang="zh-TW" altLang="en-US" sz="2200" b="1" dirty="0">
                <a:solidFill>
                  <a:srgbClr val="FF0000"/>
                </a:solidFill>
                <a:latin typeface="新細明體" charset="-120"/>
                <a:sym typeface="Wingdings" pitchFamily="2" charset="2"/>
              </a:rPr>
              <a:t>一次請領老年給付差額</a:t>
            </a:r>
            <a:endParaRPr lang="en-US" altLang="zh-TW" sz="2200" b="1" dirty="0">
              <a:solidFill>
                <a:srgbClr val="FF0000"/>
              </a:solidFill>
              <a:latin typeface="新細明體" charset="-120"/>
              <a:sym typeface="Wingdings" pitchFamily="2" charset="2"/>
            </a:endParaRPr>
          </a:p>
          <a:p>
            <a:pPr marL="92075">
              <a:spcBef>
                <a:spcPts val="600"/>
              </a:spcBef>
            </a:pPr>
            <a:r>
              <a:rPr lang="zh-TW" altLang="en-US" sz="2200" b="1" dirty="0">
                <a:latin typeface="新細明體" charset="-120"/>
              </a:rPr>
              <a:t>王先生一次請領老年給付得領金額為</a:t>
            </a:r>
            <a:endParaRPr lang="en-US" altLang="zh-TW" sz="2200" b="1" dirty="0">
              <a:latin typeface="新細明體" charset="-120"/>
            </a:endParaRPr>
          </a:p>
          <a:p>
            <a:pPr marL="92075">
              <a:spcBef>
                <a:spcPts val="600"/>
              </a:spcBef>
            </a:pPr>
            <a:r>
              <a:rPr lang="en-US" altLang="zh-TW" sz="2200" b="1" dirty="0">
                <a:latin typeface="新細明體" charset="-120"/>
              </a:rPr>
              <a:t>4</a:t>
            </a:r>
            <a:r>
              <a:rPr lang="zh-TW" altLang="en-US" sz="2200" b="1" dirty="0">
                <a:latin typeface="新細明體" charset="-120"/>
              </a:rPr>
              <a:t>萬元</a:t>
            </a:r>
            <a:r>
              <a:rPr lang="en-US" altLang="en-US" sz="2200" b="1" dirty="0">
                <a:latin typeface="新細明體" charset="-120"/>
              </a:rPr>
              <a:t>× (15+10*2)=</a:t>
            </a:r>
            <a:r>
              <a:rPr lang="en-US" altLang="zh-TW" sz="2200" b="1" dirty="0">
                <a:latin typeface="新細明體" charset="-120"/>
              </a:rPr>
              <a:t>140</a:t>
            </a:r>
            <a:r>
              <a:rPr lang="zh-TW" altLang="en-US" sz="2200" b="1" dirty="0">
                <a:latin typeface="新細明體" charset="-120"/>
              </a:rPr>
              <a:t>萬元</a:t>
            </a:r>
            <a:endParaRPr lang="en-US" altLang="zh-TW" sz="2200" b="1" dirty="0">
              <a:latin typeface="新細明體" charset="-120"/>
            </a:endParaRPr>
          </a:p>
          <a:p>
            <a:pPr marL="92075">
              <a:spcBef>
                <a:spcPts val="600"/>
              </a:spcBef>
            </a:pPr>
            <a:r>
              <a:rPr lang="zh-TW" altLang="en-US" sz="2200" b="1" dirty="0">
                <a:latin typeface="新細明體" charset="-120"/>
              </a:rPr>
              <a:t>得領差額：</a:t>
            </a:r>
            <a:r>
              <a:rPr lang="en-US" altLang="zh-TW" sz="2200" b="1" dirty="0">
                <a:latin typeface="新細明體" charset="-120"/>
              </a:rPr>
              <a:t>140</a:t>
            </a:r>
            <a:r>
              <a:rPr lang="zh-TW" altLang="en-US" sz="2200" b="1" dirty="0">
                <a:latin typeface="新細明體" charset="-120"/>
              </a:rPr>
              <a:t>萬元</a:t>
            </a:r>
            <a:r>
              <a:rPr lang="en-US" altLang="zh-TW" sz="2200" b="1" dirty="0">
                <a:latin typeface="新細明體" charset="-120"/>
              </a:rPr>
              <a:t>-62</a:t>
            </a:r>
            <a:r>
              <a:rPr lang="zh-TW" altLang="en-US" sz="2200" b="1" dirty="0">
                <a:latin typeface="新細明體" charset="-120"/>
              </a:rPr>
              <a:t>萬元</a:t>
            </a:r>
            <a:r>
              <a:rPr lang="en-US" altLang="zh-TW" sz="2200" b="1" dirty="0">
                <a:latin typeface="新細明體" charset="-120"/>
              </a:rPr>
              <a:t>=78</a:t>
            </a:r>
            <a:r>
              <a:rPr lang="zh-TW" altLang="en-US" sz="2200" b="1" dirty="0">
                <a:latin typeface="新細明體" charset="-120"/>
              </a:rPr>
              <a:t>萬元</a:t>
            </a:r>
            <a:endParaRPr lang="en-US" altLang="zh-TW" sz="2200" b="1" dirty="0">
              <a:latin typeface="新細明體" charset="-120"/>
            </a:endParaRPr>
          </a:p>
          <a:p>
            <a:pPr marL="92075">
              <a:spcBef>
                <a:spcPts val="600"/>
              </a:spcBef>
            </a:pPr>
            <a:r>
              <a:rPr lang="zh-TW" altLang="en-US" sz="2200" b="1" dirty="0">
                <a:solidFill>
                  <a:srgbClr val="FF0000"/>
                </a:solidFill>
                <a:latin typeface="新細明體" charset="-120"/>
                <a:sym typeface="Wingdings" pitchFamily="2" charset="2"/>
              </a:rPr>
              <a:t>遺屬年金</a:t>
            </a:r>
            <a:endParaRPr lang="en-US" altLang="zh-TW" sz="2200" b="1" dirty="0">
              <a:solidFill>
                <a:srgbClr val="FF0000"/>
              </a:solidFill>
              <a:latin typeface="新細明體" charset="-120"/>
              <a:sym typeface="Wingdings" pitchFamily="2" charset="2"/>
            </a:endParaRPr>
          </a:p>
          <a:p>
            <a:pPr marL="92075">
              <a:spcBef>
                <a:spcPts val="600"/>
              </a:spcBef>
            </a:pPr>
            <a:r>
              <a:rPr lang="zh-TW" altLang="en-US" sz="2200" b="1" dirty="0">
                <a:latin typeface="新細明體" charset="-120"/>
              </a:rPr>
              <a:t>按老年年金給付標準</a:t>
            </a:r>
            <a:r>
              <a:rPr lang="en-US" altLang="zh-TW" sz="2200" b="1" dirty="0">
                <a:latin typeface="新細明體" charset="-120"/>
              </a:rPr>
              <a:t>15,500</a:t>
            </a:r>
            <a:r>
              <a:rPr lang="zh-TW" altLang="en-US" sz="2200" b="1" dirty="0">
                <a:latin typeface="新細明體" charset="-120"/>
              </a:rPr>
              <a:t>元</a:t>
            </a:r>
            <a:r>
              <a:rPr lang="en-US" altLang="en-US" sz="2200" b="1" dirty="0">
                <a:latin typeface="新細明體" charset="-120"/>
              </a:rPr>
              <a:t>×</a:t>
            </a:r>
            <a:r>
              <a:rPr lang="en-US" altLang="zh-TW" sz="2200" b="1" dirty="0">
                <a:latin typeface="新細明體" charset="-120"/>
              </a:rPr>
              <a:t>50</a:t>
            </a:r>
            <a:r>
              <a:rPr lang="zh-TW" altLang="en-US" sz="2200" b="1" dirty="0">
                <a:latin typeface="新細明體" charset="-120"/>
              </a:rPr>
              <a:t>％</a:t>
            </a:r>
            <a:r>
              <a:rPr lang="en-US" altLang="zh-TW" sz="2200" b="1" dirty="0">
                <a:latin typeface="新細明體" charset="-120"/>
              </a:rPr>
              <a:t>=7,750</a:t>
            </a:r>
            <a:r>
              <a:rPr lang="zh-TW" altLang="en-US" sz="2200" b="1" dirty="0">
                <a:latin typeface="新細明體" charset="-120"/>
              </a:rPr>
              <a:t>元</a:t>
            </a:r>
            <a:endParaRPr lang="zh-TW" altLang="en-US" sz="2200" b="1" i="1" dirty="0">
              <a:latin typeface="新細明體" charset="-120"/>
            </a:endParaRPr>
          </a:p>
        </p:txBody>
      </p:sp>
      <p:sp>
        <p:nvSpPr>
          <p:cNvPr id="81926" name="Oval 10"/>
          <p:cNvSpPr>
            <a:spLocks noChangeArrowheads="1"/>
          </p:cNvSpPr>
          <p:nvPr/>
        </p:nvSpPr>
        <p:spPr bwMode="auto">
          <a:xfrm rot="-1430529">
            <a:off x="323850" y="1841500"/>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t>舉例</a:t>
            </a:r>
            <a:r>
              <a:rPr lang="en-US" altLang="zh-TW" sz="2000"/>
              <a:t>2</a:t>
            </a:r>
          </a:p>
        </p:txBody>
      </p:sp>
      <p:sp>
        <p:nvSpPr>
          <p:cNvPr id="81927" name="Text Box 19"/>
          <p:cNvSpPr txBox="1">
            <a:spLocks noChangeArrowheads="1"/>
          </p:cNvSpPr>
          <p:nvPr/>
        </p:nvSpPr>
        <p:spPr bwMode="auto">
          <a:xfrm>
            <a:off x="3492500" y="1125538"/>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b="1">
                <a:solidFill>
                  <a:srgbClr val="000066"/>
                </a:solidFill>
                <a:latin typeface="新細明體" charset="-120"/>
              </a:rPr>
              <a:t>遺屬年金</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編號版面配置區 3"/>
          <p:cNvSpPr>
            <a:spLocks noGrp="1"/>
          </p:cNvSpPr>
          <p:nvPr>
            <p:ph type="sldNum" sz="quarter" idx="12"/>
          </p:nvPr>
        </p:nvSpPr>
        <p:spPr>
          <a:noFill/>
        </p:spPr>
        <p:txBody>
          <a:bodyPr/>
          <a:lstStyle/>
          <a:p>
            <a:fld id="{9CEC60FB-5B29-41F0-B360-F5956961D785}" type="slidenum">
              <a:rPr lang="en-US" altLang="zh-TW" smtClean="0"/>
              <a:pPr/>
              <a:t>76</a:t>
            </a:fld>
            <a:endParaRPr lang="en-US" altLang="zh-TW" smtClean="0"/>
          </a:p>
        </p:txBody>
      </p:sp>
      <p:grpSp>
        <p:nvGrpSpPr>
          <p:cNvPr id="82947" name="Group 12"/>
          <p:cNvGrpSpPr>
            <a:grpSpLocks/>
          </p:cNvGrpSpPr>
          <p:nvPr/>
        </p:nvGrpSpPr>
        <p:grpSpPr bwMode="auto">
          <a:xfrm>
            <a:off x="0" y="0"/>
            <a:ext cx="9144000" cy="765175"/>
            <a:chOff x="0" y="0"/>
            <a:chExt cx="5760" cy="482"/>
          </a:xfrm>
        </p:grpSpPr>
        <p:grpSp>
          <p:nvGrpSpPr>
            <p:cNvPr id="82952" name="Group 13"/>
            <p:cNvGrpSpPr>
              <a:grpSpLocks/>
            </p:cNvGrpSpPr>
            <p:nvPr/>
          </p:nvGrpSpPr>
          <p:grpSpPr bwMode="auto">
            <a:xfrm>
              <a:off x="0" y="0"/>
              <a:ext cx="5760" cy="482"/>
              <a:chOff x="0" y="0"/>
              <a:chExt cx="5760" cy="482"/>
            </a:xfrm>
          </p:grpSpPr>
          <p:sp>
            <p:nvSpPr>
              <p:cNvPr id="82954" name="Text Box 14"/>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2955" name="Line 15"/>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2953" name="Line 16"/>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2948" name="Rectangle 9"/>
          <p:cNvSpPr>
            <a:spLocks noChangeArrowheads="1"/>
          </p:cNvSpPr>
          <p:nvPr/>
        </p:nvSpPr>
        <p:spPr bwMode="auto">
          <a:xfrm>
            <a:off x="179388" y="836613"/>
            <a:ext cx="2357437" cy="652462"/>
          </a:xfrm>
          <a:prstGeom prst="rect">
            <a:avLst/>
          </a:prstGeom>
          <a:noFill/>
          <a:ln w="9525">
            <a:noFill/>
            <a:miter lim="800000"/>
            <a:headEnd/>
            <a:tailEnd/>
          </a:ln>
        </p:spPr>
        <p:txBody>
          <a:bodyPr anchor="ctr"/>
          <a:lstStyle/>
          <a:p>
            <a:pPr>
              <a:buFont typeface="Wingdings" pitchFamily="2" charset="2"/>
              <a:buChar char="u"/>
            </a:pPr>
            <a:r>
              <a:rPr lang="zh-TW" altLang="en-US" sz="2400" b="1">
                <a:latin typeface="新細明體" charset="-120"/>
              </a:rPr>
              <a:t>給付標準</a:t>
            </a:r>
            <a:r>
              <a:rPr lang="en-US" altLang="zh-TW" sz="2400" b="1">
                <a:latin typeface="新細明體" charset="-120"/>
              </a:rPr>
              <a:t>-2</a:t>
            </a:r>
          </a:p>
        </p:txBody>
      </p:sp>
      <p:sp>
        <p:nvSpPr>
          <p:cNvPr id="82949" name="AutoShape 9"/>
          <p:cNvSpPr>
            <a:spLocks noChangeArrowheads="1"/>
          </p:cNvSpPr>
          <p:nvPr/>
        </p:nvSpPr>
        <p:spPr bwMode="auto">
          <a:xfrm>
            <a:off x="900113" y="1989138"/>
            <a:ext cx="7488237" cy="3887787"/>
          </a:xfrm>
          <a:prstGeom prst="roundRect">
            <a:avLst>
              <a:gd name="adj" fmla="val 16667"/>
            </a:avLst>
          </a:prstGeom>
          <a:solidFill>
            <a:srgbClr val="FFCCCC"/>
          </a:solidFill>
          <a:ln w="19050">
            <a:solidFill>
              <a:srgbClr val="990033"/>
            </a:solidFill>
            <a:prstDash val="dash"/>
            <a:round/>
            <a:headEnd/>
            <a:tailEnd/>
          </a:ln>
        </p:spPr>
        <p:txBody>
          <a:bodyPr anchor="ctr"/>
          <a:lstStyle/>
          <a:p>
            <a:pPr marL="92075">
              <a:spcBef>
                <a:spcPts val="600"/>
              </a:spcBef>
            </a:pPr>
            <a:r>
              <a:rPr lang="zh-TW" altLang="en-US" sz="2200" b="1" dirty="0">
                <a:solidFill>
                  <a:srgbClr val="990000"/>
                </a:solidFill>
                <a:latin typeface="新細明體" charset="-120"/>
              </a:rPr>
              <a:t>錢先生保險</a:t>
            </a:r>
            <a:r>
              <a:rPr lang="zh-TW" altLang="en-US" sz="2200" b="1" dirty="0" smtClean="0">
                <a:solidFill>
                  <a:srgbClr val="990000"/>
                </a:solidFill>
                <a:latin typeface="新細明體" charset="-120"/>
              </a:rPr>
              <a:t>年資</a:t>
            </a:r>
            <a:r>
              <a:rPr lang="en-US" altLang="zh-TW" sz="2200" b="1" dirty="0" smtClean="0">
                <a:solidFill>
                  <a:srgbClr val="990000"/>
                </a:solidFill>
                <a:latin typeface="新細明體" charset="-120"/>
              </a:rPr>
              <a:t>25</a:t>
            </a:r>
            <a:r>
              <a:rPr lang="zh-TW" altLang="en-US" sz="2200" b="1" dirty="0">
                <a:solidFill>
                  <a:srgbClr val="990000"/>
                </a:solidFill>
                <a:latin typeface="新細明體" charset="-120"/>
              </a:rPr>
              <a:t>年，平均月投保薪資</a:t>
            </a:r>
            <a:r>
              <a:rPr lang="en-US" altLang="zh-TW" sz="2200" b="1" dirty="0">
                <a:solidFill>
                  <a:srgbClr val="990000"/>
                </a:solidFill>
                <a:latin typeface="新細明體" charset="-120"/>
              </a:rPr>
              <a:t>4</a:t>
            </a:r>
            <a:r>
              <a:rPr lang="zh-TW" altLang="en-US" sz="2200" b="1" dirty="0">
                <a:solidFill>
                  <a:srgbClr val="990000"/>
                </a:solidFill>
                <a:latin typeface="新細明體" charset="-120"/>
              </a:rPr>
              <a:t>萬元，於</a:t>
            </a:r>
            <a:r>
              <a:rPr lang="en-US" altLang="zh-TW" sz="2200" b="1" dirty="0">
                <a:solidFill>
                  <a:srgbClr val="990000"/>
                </a:solidFill>
                <a:latin typeface="新細明體" charset="-120"/>
              </a:rPr>
              <a:t>50</a:t>
            </a:r>
            <a:r>
              <a:rPr lang="zh-TW" altLang="en-US" sz="2200" b="1" dirty="0">
                <a:solidFill>
                  <a:srgbClr val="990000"/>
                </a:solidFill>
                <a:latin typeface="新細明體" charset="-120"/>
              </a:rPr>
              <a:t>歲退保，於</a:t>
            </a:r>
            <a:r>
              <a:rPr lang="en-US" altLang="zh-TW" sz="2200" b="1" dirty="0">
                <a:solidFill>
                  <a:srgbClr val="990000"/>
                </a:solidFill>
                <a:latin typeface="新細明體" charset="-120"/>
              </a:rPr>
              <a:t>54</a:t>
            </a:r>
            <a:r>
              <a:rPr lang="zh-TW" altLang="en-US" sz="2200" b="1" dirty="0">
                <a:solidFill>
                  <a:srgbClr val="990000"/>
                </a:solidFill>
                <a:latin typeface="新細明體" charset="-120"/>
              </a:rPr>
              <a:t>歲不幸死亡。</a:t>
            </a:r>
            <a:endParaRPr lang="en-US" altLang="zh-TW" sz="2200" b="1" dirty="0">
              <a:solidFill>
                <a:srgbClr val="990000"/>
              </a:solidFill>
              <a:latin typeface="新細明體" charset="-120"/>
            </a:endParaRPr>
          </a:p>
          <a:p>
            <a:pPr marL="92075">
              <a:spcBef>
                <a:spcPts val="600"/>
              </a:spcBef>
            </a:pPr>
            <a:r>
              <a:rPr lang="zh-TW" altLang="en-US" sz="2200" b="1" dirty="0">
                <a:latin typeface="新細明體" charset="-120"/>
                <a:sym typeface="Wingdings" pitchFamily="2" charset="2"/>
              </a:rPr>
              <a:t>遺屬可就下列給付擇一請領：</a:t>
            </a:r>
            <a:endParaRPr lang="en-US" altLang="zh-TW" sz="2200" b="1" dirty="0">
              <a:latin typeface="新細明體" charset="-120"/>
              <a:sym typeface="Wingdings" pitchFamily="2" charset="2"/>
            </a:endParaRPr>
          </a:p>
          <a:p>
            <a:pPr marL="92075">
              <a:spcBef>
                <a:spcPts val="600"/>
              </a:spcBef>
            </a:pPr>
            <a:r>
              <a:rPr lang="zh-TW" altLang="en-US" sz="2200" b="1" dirty="0">
                <a:solidFill>
                  <a:srgbClr val="FF0000"/>
                </a:solidFill>
                <a:latin typeface="新細明體" charset="-120"/>
                <a:sym typeface="Wingdings" pitchFamily="2" charset="2"/>
              </a:rPr>
              <a:t>一次請領老年給付</a:t>
            </a:r>
            <a:endParaRPr lang="en-US" altLang="zh-TW" sz="2200" b="1" dirty="0">
              <a:solidFill>
                <a:srgbClr val="FF0000"/>
              </a:solidFill>
              <a:latin typeface="新細明體" charset="-120"/>
              <a:sym typeface="Wingdings" pitchFamily="2" charset="2"/>
            </a:endParaRPr>
          </a:p>
          <a:p>
            <a:pPr marL="92075">
              <a:spcBef>
                <a:spcPts val="600"/>
              </a:spcBef>
            </a:pPr>
            <a:r>
              <a:rPr lang="en-US" altLang="zh-TW" sz="2200" b="1" dirty="0">
                <a:latin typeface="新細明體" charset="-120"/>
                <a:sym typeface="Wingdings" pitchFamily="2" charset="2"/>
              </a:rPr>
              <a:t>4</a:t>
            </a:r>
            <a:r>
              <a:rPr lang="zh-TW" altLang="en-US" sz="2200" b="1" dirty="0">
                <a:latin typeface="新細明體" charset="-120"/>
                <a:sym typeface="Wingdings" pitchFamily="2" charset="2"/>
              </a:rPr>
              <a:t>萬元</a:t>
            </a:r>
            <a:r>
              <a:rPr lang="en-US" altLang="zh-TW" sz="2200" b="1" dirty="0">
                <a:latin typeface="新細明體" charset="-120"/>
                <a:sym typeface="Wingdings" pitchFamily="2" charset="2"/>
              </a:rPr>
              <a:t>×(15+10*2)=140</a:t>
            </a:r>
            <a:r>
              <a:rPr lang="zh-TW" altLang="en-US" sz="2200" b="1" dirty="0">
                <a:latin typeface="新細明體" charset="-120"/>
                <a:sym typeface="Wingdings" pitchFamily="2" charset="2"/>
              </a:rPr>
              <a:t>萬元</a:t>
            </a:r>
            <a:endParaRPr lang="en-US" altLang="zh-TW" sz="2200" b="1" dirty="0">
              <a:latin typeface="新細明體" charset="-120"/>
            </a:endParaRPr>
          </a:p>
          <a:p>
            <a:pPr marL="92075">
              <a:spcBef>
                <a:spcPts val="600"/>
              </a:spcBef>
            </a:pPr>
            <a:r>
              <a:rPr lang="zh-TW" altLang="en-US" sz="2200" b="1" dirty="0">
                <a:solidFill>
                  <a:srgbClr val="FF0000"/>
                </a:solidFill>
                <a:latin typeface="新細明體" charset="-120"/>
                <a:sym typeface="Wingdings" pitchFamily="2" charset="2"/>
              </a:rPr>
              <a:t>遺屬年金</a:t>
            </a:r>
            <a:endParaRPr lang="en-US" altLang="zh-TW" sz="2200" b="1" dirty="0">
              <a:solidFill>
                <a:srgbClr val="FF0000"/>
              </a:solidFill>
              <a:latin typeface="新細明體" charset="-120"/>
              <a:sym typeface="Wingdings" pitchFamily="2" charset="2"/>
            </a:endParaRPr>
          </a:p>
          <a:p>
            <a:pPr marL="92075">
              <a:spcBef>
                <a:spcPts val="600"/>
              </a:spcBef>
            </a:pPr>
            <a:r>
              <a:rPr lang="zh-TW" altLang="en-US" sz="2200" b="1" dirty="0">
                <a:latin typeface="新細明體" charset="-120"/>
              </a:rPr>
              <a:t>錢先生得領減額老年年金給付為</a:t>
            </a:r>
            <a:endParaRPr lang="en-US" altLang="zh-TW" sz="2200" b="1" dirty="0">
              <a:latin typeface="新細明體" charset="-120"/>
            </a:endParaRPr>
          </a:p>
          <a:p>
            <a:pPr marL="92075">
              <a:spcBef>
                <a:spcPts val="600"/>
              </a:spcBef>
            </a:pPr>
            <a:r>
              <a:rPr lang="en-US" altLang="zh-TW" sz="2200" b="1" dirty="0">
                <a:latin typeface="新細明體" charset="-120"/>
              </a:rPr>
              <a:t>4</a:t>
            </a:r>
            <a:r>
              <a:rPr lang="zh-TW" altLang="en-US" sz="2200" b="1" dirty="0">
                <a:latin typeface="新細明體" charset="-120"/>
              </a:rPr>
              <a:t>萬元</a:t>
            </a:r>
            <a:r>
              <a:rPr lang="en-US" altLang="zh-TW" sz="2200" b="1" dirty="0">
                <a:latin typeface="新細明體" charset="-120"/>
                <a:sym typeface="Wingdings" pitchFamily="2" charset="2"/>
              </a:rPr>
              <a:t>×25</a:t>
            </a:r>
            <a:r>
              <a:rPr lang="zh-TW" altLang="en-US" sz="2200" b="1" dirty="0">
                <a:latin typeface="新細明體" charset="-120"/>
                <a:sym typeface="Wingdings" pitchFamily="2" charset="2"/>
              </a:rPr>
              <a:t>年</a:t>
            </a:r>
            <a:r>
              <a:rPr lang="en-US" altLang="zh-TW" sz="2200" b="1" dirty="0">
                <a:latin typeface="新細明體" charset="-120"/>
                <a:sym typeface="Wingdings" pitchFamily="2" charset="2"/>
              </a:rPr>
              <a:t>×1.55%×(1-4%×5) =</a:t>
            </a:r>
            <a:r>
              <a:rPr lang="en-US" altLang="zh-TW" sz="2200" b="1" dirty="0">
                <a:latin typeface="新細明體" charset="-120"/>
              </a:rPr>
              <a:t>12,400</a:t>
            </a:r>
            <a:r>
              <a:rPr lang="zh-TW" altLang="en-US" sz="2200" b="1" dirty="0">
                <a:latin typeface="新細明體" charset="-120"/>
              </a:rPr>
              <a:t>元</a:t>
            </a:r>
            <a:endParaRPr lang="en-US" altLang="zh-TW" sz="2200" b="1" dirty="0">
              <a:latin typeface="新細明體" charset="-120"/>
            </a:endParaRPr>
          </a:p>
          <a:p>
            <a:pPr marL="92075">
              <a:spcBef>
                <a:spcPts val="600"/>
              </a:spcBef>
            </a:pPr>
            <a:r>
              <a:rPr lang="zh-TW" altLang="en-US" sz="2200" b="1" dirty="0">
                <a:latin typeface="新細明體" charset="-120"/>
              </a:rPr>
              <a:t>遺屬年金按老年年金給付標準</a:t>
            </a:r>
            <a:r>
              <a:rPr lang="en-US" altLang="zh-TW" sz="2200" b="1" dirty="0">
                <a:latin typeface="新細明體" charset="-120"/>
              </a:rPr>
              <a:t>12,400</a:t>
            </a:r>
            <a:r>
              <a:rPr lang="zh-TW" altLang="en-US" sz="2200" b="1" dirty="0">
                <a:latin typeface="新細明體" charset="-120"/>
              </a:rPr>
              <a:t>元</a:t>
            </a:r>
            <a:r>
              <a:rPr lang="en-US" altLang="en-US" sz="2200" b="1" dirty="0">
                <a:latin typeface="新細明體" charset="-120"/>
              </a:rPr>
              <a:t>×</a:t>
            </a:r>
            <a:r>
              <a:rPr lang="en-US" altLang="zh-TW" sz="2200" b="1" dirty="0">
                <a:latin typeface="新細明體" charset="-120"/>
              </a:rPr>
              <a:t>50</a:t>
            </a:r>
            <a:r>
              <a:rPr lang="zh-TW" altLang="en-US" sz="2200" b="1" dirty="0">
                <a:latin typeface="新細明體" charset="-120"/>
              </a:rPr>
              <a:t>％</a:t>
            </a:r>
            <a:r>
              <a:rPr lang="en-US" altLang="zh-TW" sz="2200" b="1" dirty="0">
                <a:latin typeface="新細明體" charset="-120"/>
              </a:rPr>
              <a:t>=6,200</a:t>
            </a:r>
            <a:r>
              <a:rPr lang="zh-TW" altLang="en-US" sz="2200" b="1" dirty="0">
                <a:latin typeface="新細明體" charset="-120"/>
              </a:rPr>
              <a:t>元</a:t>
            </a:r>
          </a:p>
        </p:txBody>
      </p:sp>
      <p:sp>
        <p:nvSpPr>
          <p:cNvPr id="82950" name="Oval 10"/>
          <p:cNvSpPr>
            <a:spLocks noChangeArrowheads="1"/>
          </p:cNvSpPr>
          <p:nvPr/>
        </p:nvSpPr>
        <p:spPr bwMode="auto">
          <a:xfrm rot="-1430529">
            <a:off x="323850" y="1852613"/>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t>舉例</a:t>
            </a:r>
            <a:r>
              <a:rPr lang="en-US" altLang="zh-TW" sz="2000"/>
              <a:t>3</a:t>
            </a:r>
          </a:p>
        </p:txBody>
      </p:sp>
      <p:sp>
        <p:nvSpPr>
          <p:cNvPr id="82951" name="Text Box 19"/>
          <p:cNvSpPr txBox="1">
            <a:spLocks noChangeArrowheads="1"/>
          </p:cNvSpPr>
          <p:nvPr/>
        </p:nvSpPr>
        <p:spPr bwMode="auto">
          <a:xfrm>
            <a:off x="3492500" y="1125538"/>
            <a:ext cx="1655763" cy="466725"/>
          </a:xfrm>
          <a:prstGeom prst="rect">
            <a:avLst/>
          </a:prstGeom>
          <a:noFill/>
          <a:ln w="9525" algn="ctr">
            <a:solidFill>
              <a:schemeClr val="hlink"/>
            </a:solidFill>
            <a:miter lim="800000"/>
            <a:headEnd/>
            <a:tailEnd/>
          </a:ln>
        </p:spPr>
        <p:txBody>
          <a:bodyPr>
            <a:spAutoFit/>
          </a:bodyPr>
          <a:lstStyle/>
          <a:p>
            <a:pPr marL="261938" indent="-261938" algn="ctr">
              <a:spcBef>
                <a:spcPct val="50000"/>
              </a:spcBef>
            </a:pPr>
            <a:r>
              <a:rPr lang="zh-TW" altLang="en-US" sz="2400" b="1">
                <a:solidFill>
                  <a:srgbClr val="000066"/>
                </a:solidFill>
                <a:latin typeface="新細明體" charset="-120"/>
              </a:rPr>
              <a:t>遺屬年金</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5"/>
          <p:cNvSpPr>
            <a:spLocks noGrp="1"/>
          </p:cNvSpPr>
          <p:nvPr>
            <p:ph type="sldNum" sz="quarter" idx="12"/>
          </p:nvPr>
        </p:nvSpPr>
        <p:spPr>
          <a:noFill/>
        </p:spPr>
        <p:txBody>
          <a:bodyPr/>
          <a:lstStyle/>
          <a:p>
            <a:fld id="{A2A406B1-14A3-4B94-9538-A9493D32DF1B}" type="slidenum">
              <a:rPr lang="en-US" altLang="zh-TW" smtClean="0"/>
              <a:pPr/>
              <a:t>77</a:t>
            </a:fld>
            <a:endParaRPr lang="en-US" altLang="zh-TW" smtClean="0"/>
          </a:p>
        </p:txBody>
      </p:sp>
      <p:sp>
        <p:nvSpPr>
          <p:cNvPr id="83971" name="Rectangle 2"/>
          <p:cNvSpPr>
            <a:spLocks noChangeArrowheads="1"/>
          </p:cNvSpPr>
          <p:nvPr/>
        </p:nvSpPr>
        <p:spPr bwMode="auto">
          <a:xfrm>
            <a:off x="755650" y="2060575"/>
            <a:ext cx="8015288" cy="530225"/>
          </a:xfrm>
          <a:prstGeom prst="rect">
            <a:avLst/>
          </a:prstGeom>
          <a:noFill/>
          <a:ln w="9525" algn="ctr">
            <a:noFill/>
            <a:miter lim="800000"/>
            <a:headEnd/>
            <a:tailEnd/>
          </a:ln>
        </p:spPr>
        <p:txBody>
          <a:bodyPr>
            <a:spAutoFit/>
          </a:bodyPr>
          <a:lstStyle/>
          <a:p>
            <a:pPr marL="274638" indent="-274638"/>
            <a:r>
              <a:rPr lang="en-US" altLang="zh-TW" sz="2400">
                <a:solidFill>
                  <a:srgbClr val="990033"/>
                </a:solidFill>
                <a:latin typeface="新細明體" charset="-120"/>
              </a:rPr>
              <a:t>★</a:t>
            </a:r>
            <a:r>
              <a:rPr lang="zh-TW" altLang="en-US" sz="2200">
                <a:latin typeface="新細明體" charset="-120"/>
              </a:rPr>
              <a:t>同一順序遺屬有</a:t>
            </a:r>
            <a:r>
              <a:rPr lang="en-US" altLang="zh-TW" sz="2200">
                <a:latin typeface="新細明體" charset="-120"/>
              </a:rPr>
              <a:t>2</a:t>
            </a:r>
            <a:r>
              <a:rPr lang="zh-TW" altLang="en-US" sz="2200">
                <a:latin typeface="新細明體" charset="-120"/>
              </a:rPr>
              <a:t>人以上，每多</a:t>
            </a:r>
            <a:r>
              <a:rPr lang="en-US" altLang="zh-TW" sz="2200">
                <a:latin typeface="新細明體" charset="-120"/>
              </a:rPr>
              <a:t>1</a:t>
            </a:r>
            <a:r>
              <a:rPr lang="zh-TW" altLang="en-US" sz="2200">
                <a:latin typeface="新細明體" charset="-120"/>
              </a:rPr>
              <a:t>人加發</a:t>
            </a:r>
            <a:r>
              <a:rPr lang="en-US" altLang="zh-TW" sz="2200">
                <a:solidFill>
                  <a:srgbClr val="0033CC"/>
                </a:solidFill>
                <a:latin typeface="新細明體" charset="-120"/>
              </a:rPr>
              <a:t>25%</a:t>
            </a:r>
            <a:r>
              <a:rPr lang="zh-TW" altLang="en-US" sz="2200">
                <a:solidFill>
                  <a:srgbClr val="0033CC"/>
                </a:solidFill>
                <a:latin typeface="新細明體" charset="-120"/>
              </a:rPr>
              <a:t>，</a:t>
            </a:r>
            <a:r>
              <a:rPr lang="zh-TW" altLang="en-US" sz="2200">
                <a:latin typeface="新細明體" charset="-120"/>
              </a:rPr>
              <a:t>最多加發</a:t>
            </a:r>
            <a:r>
              <a:rPr lang="en-US" altLang="zh-TW" sz="2200">
                <a:solidFill>
                  <a:srgbClr val="0033CC"/>
                </a:solidFill>
                <a:latin typeface="新細明體" charset="-120"/>
              </a:rPr>
              <a:t>50%</a:t>
            </a:r>
            <a:r>
              <a:rPr lang="zh-TW" altLang="en-US" sz="2200">
                <a:solidFill>
                  <a:srgbClr val="0033CC"/>
                </a:solidFill>
                <a:latin typeface="新細明體" charset="-120"/>
              </a:rPr>
              <a:t>。</a:t>
            </a:r>
          </a:p>
        </p:txBody>
      </p:sp>
      <p:sp>
        <p:nvSpPr>
          <p:cNvPr id="83972" name="AutoShape 3"/>
          <p:cNvSpPr>
            <a:spLocks noChangeArrowheads="1"/>
          </p:cNvSpPr>
          <p:nvPr/>
        </p:nvSpPr>
        <p:spPr bwMode="auto">
          <a:xfrm>
            <a:off x="900113" y="2708275"/>
            <a:ext cx="7416800" cy="1489075"/>
          </a:xfrm>
          <a:prstGeom prst="roundRect">
            <a:avLst>
              <a:gd name="adj" fmla="val 16667"/>
            </a:avLst>
          </a:prstGeom>
          <a:solidFill>
            <a:srgbClr val="FFCCCC"/>
          </a:solidFill>
          <a:ln w="19050">
            <a:solidFill>
              <a:srgbClr val="990033"/>
            </a:solidFill>
            <a:prstDash val="dash"/>
            <a:round/>
            <a:headEnd/>
            <a:tailEnd/>
          </a:ln>
        </p:spPr>
        <p:txBody>
          <a:bodyPr anchor="ctr"/>
          <a:lstStyle/>
          <a:p>
            <a:pPr marL="92075"/>
            <a:r>
              <a:rPr lang="zh-TW" altLang="en-US" sz="2200">
                <a:latin typeface="新細明體" charset="-120"/>
              </a:rPr>
              <a:t>李先生在保險有效期間死亡，保險年資</a:t>
            </a:r>
            <a:r>
              <a:rPr lang="en-US" altLang="zh-TW" sz="2200">
                <a:latin typeface="新細明體" charset="-120"/>
              </a:rPr>
              <a:t>25</a:t>
            </a:r>
            <a:r>
              <a:rPr lang="zh-TW" altLang="en-US" sz="2200">
                <a:latin typeface="新細明體" charset="-120"/>
              </a:rPr>
              <a:t>年又</a:t>
            </a:r>
            <a:r>
              <a:rPr lang="en-US" altLang="zh-TW" sz="2200">
                <a:latin typeface="新細明體" charset="-120"/>
              </a:rPr>
              <a:t>3</a:t>
            </a:r>
            <a:r>
              <a:rPr lang="zh-TW" altLang="en-US" sz="2200">
                <a:latin typeface="新細明體" charset="-120"/>
              </a:rPr>
              <a:t>個多月，平均月投保薪資</a:t>
            </a:r>
            <a:r>
              <a:rPr lang="en-US" altLang="zh-TW" sz="2200">
                <a:latin typeface="新細明體" charset="-120"/>
              </a:rPr>
              <a:t>32,000</a:t>
            </a:r>
            <a:r>
              <a:rPr lang="zh-TW" altLang="en-US" sz="2200">
                <a:latin typeface="新細明體" charset="-120"/>
              </a:rPr>
              <a:t>元</a:t>
            </a:r>
            <a:r>
              <a:rPr lang="zh-TW" altLang="en-US" sz="2200">
                <a:solidFill>
                  <a:srgbClr val="9900CC"/>
                </a:solidFill>
                <a:latin typeface="新細明體" charset="-120"/>
              </a:rPr>
              <a:t>，遺有配偶及</a:t>
            </a:r>
            <a:r>
              <a:rPr lang="en-US" altLang="zh-TW" sz="2200">
                <a:solidFill>
                  <a:srgbClr val="9900CC"/>
                </a:solidFill>
                <a:latin typeface="新細明體" charset="-120"/>
              </a:rPr>
              <a:t>2</a:t>
            </a:r>
            <a:r>
              <a:rPr lang="zh-TW" altLang="en-US" sz="2200">
                <a:solidFill>
                  <a:srgbClr val="9900CC"/>
                </a:solidFill>
                <a:latin typeface="新細明體" charset="-120"/>
              </a:rPr>
              <a:t>名子女。</a:t>
            </a:r>
            <a:endParaRPr lang="zh-TW" altLang="en-US" sz="2200">
              <a:latin typeface="新細明體" charset="-120"/>
            </a:endParaRPr>
          </a:p>
          <a:p>
            <a:pPr marL="92075"/>
            <a:r>
              <a:rPr lang="zh-TW" altLang="en-US" sz="2200">
                <a:latin typeface="新細明體" charset="-120"/>
              </a:rPr>
              <a:t>每月年金金額：</a:t>
            </a:r>
          </a:p>
          <a:p>
            <a:pPr marL="92075"/>
            <a:r>
              <a:rPr lang="en-US" altLang="zh-TW" sz="2200">
                <a:solidFill>
                  <a:srgbClr val="FF0000"/>
                </a:solidFill>
                <a:latin typeface="新細明體" charset="-120"/>
              </a:rPr>
              <a:t>32,000×(25+4/12)×1.55</a:t>
            </a:r>
            <a:r>
              <a:rPr lang="zh-TW" altLang="en-US" sz="2200">
                <a:solidFill>
                  <a:srgbClr val="FF0000"/>
                </a:solidFill>
                <a:latin typeface="新細明體" charset="-120"/>
              </a:rPr>
              <a:t>％ </a:t>
            </a:r>
            <a:r>
              <a:rPr lang="en-US" altLang="zh-TW" sz="2200">
                <a:solidFill>
                  <a:srgbClr val="FF0000"/>
                </a:solidFill>
                <a:latin typeface="新細明體" charset="-120"/>
              </a:rPr>
              <a:t>×(1</a:t>
            </a:r>
            <a:r>
              <a:rPr lang="zh-TW" altLang="en-US" sz="2200">
                <a:solidFill>
                  <a:srgbClr val="FF0000"/>
                </a:solidFill>
                <a:latin typeface="新細明體" charset="-120"/>
              </a:rPr>
              <a:t>＋</a:t>
            </a:r>
            <a:r>
              <a:rPr lang="en-US" altLang="zh-TW" sz="2200">
                <a:solidFill>
                  <a:srgbClr val="FF0000"/>
                </a:solidFill>
                <a:latin typeface="新細明體" charset="-120"/>
              </a:rPr>
              <a:t>25</a:t>
            </a:r>
            <a:r>
              <a:rPr lang="zh-TW" altLang="en-US" sz="2200">
                <a:solidFill>
                  <a:srgbClr val="FF0000"/>
                </a:solidFill>
                <a:latin typeface="新細明體" charset="-120"/>
              </a:rPr>
              <a:t>％</a:t>
            </a:r>
            <a:r>
              <a:rPr lang="en-US" altLang="en-US" sz="2200">
                <a:solidFill>
                  <a:srgbClr val="FF0000"/>
                </a:solidFill>
                <a:latin typeface="新細明體" charset="-120"/>
              </a:rPr>
              <a:t>×</a:t>
            </a:r>
            <a:r>
              <a:rPr lang="en-US" altLang="zh-TW" sz="2200">
                <a:solidFill>
                  <a:srgbClr val="FF0000"/>
                </a:solidFill>
                <a:latin typeface="新細明體" charset="-120"/>
              </a:rPr>
              <a:t>2) </a:t>
            </a:r>
            <a:r>
              <a:rPr lang="zh-TW" altLang="en-US" sz="2200">
                <a:solidFill>
                  <a:srgbClr val="FF0000"/>
                </a:solidFill>
                <a:latin typeface="新細明體" charset="-120"/>
              </a:rPr>
              <a:t>＝</a:t>
            </a:r>
            <a:r>
              <a:rPr lang="en-US" altLang="zh-TW" sz="2200" i="1">
                <a:solidFill>
                  <a:srgbClr val="FF0000"/>
                </a:solidFill>
                <a:latin typeface="新細明體" charset="-120"/>
              </a:rPr>
              <a:t>18,846</a:t>
            </a:r>
            <a:r>
              <a:rPr lang="zh-TW" altLang="en-US" sz="2200" i="1">
                <a:solidFill>
                  <a:srgbClr val="FF0000"/>
                </a:solidFill>
                <a:latin typeface="新細明體" charset="-120"/>
              </a:rPr>
              <a:t>元</a:t>
            </a:r>
          </a:p>
        </p:txBody>
      </p:sp>
      <p:sp>
        <p:nvSpPr>
          <p:cNvPr id="417796" name="Oval 4"/>
          <p:cNvSpPr>
            <a:spLocks noChangeArrowheads="1"/>
          </p:cNvSpPr>
          <p:nvPr/>
        </p:nvSpPr>
        <p:spPr bwMode="auto">
          <a:xfrm rot="-1430529">
            <a:off x="276225" y="2565400"/>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ea typeface="新細明體" pitchFamily="18" charset="-120"/>
              </a:rPr>
              <a:t>舉例</a:t>
            </a:r>
            <a:r>
              <a:rPr lang="en-US" altLang="zh-TW" sz="2000">
                <a:ea typeface="新細明體" pitchFamily="18" charset="-120"/>
              </a:rPr>
              <a:t>2</a:t>
            </a:r>
          </a:p>
        </p:txBody>
      </p:sp>
      <p:sp>
        <p:nvSpPr>
          <p:cNvPr id="83974" name="Line 5"/>
          <p:cNvSpPr>
            <a:spLocks noChangeShapeType="1"/>
          </p:cNvSpPr>
          <p:nvPr/>
        </p:nvSpPr>
        <p:spPr bwMode="auto">
          <a:xfrm>
            <a:off x="293688" y="6381750"/>
            <a:ext cx="8351837" cy="0"/>
          </a:xfrm>
          <a:prstGeom prst="line">
            <a:avLst/>
          </a:prstGeom>
          <a:noFill/>
          <a:ln w="38100">
            <a:solidFill>
              <a:schemeClr val="tx1"/>
            </a:solidFill>
            <a:prstDash val="sysDot"/>
            <a:round/>
            <a:headEnd/>
            <a:tailEnd/>
          </a:ln>
        </p:spPr>
        <p:txBody>
          <a:bodyPr wrap="none"/>
          <a:lstStyle/>
          <a:p>
            <a:endParaRPr lang="zh-TW" altLang="en-US"/>
          </a:p>
        </p:txBody>
      </p:sp>
      <p:sp>
        <p:nvSpPr>
          <p:cNvPr id="83975" name="Rectangle 6"/>
          <p:cNvSpPr>
            <a:spLocks noChangeArrowheads="1"/>
          </p:cNvSpPr>
          <p:nvPr/>
        </p:nvSpPr>
        <p:spPr bwMode="auto">
          <a:xfrm>
            <a:off x="3635375" y="1557338"/>
            <a:ext cx="2005013" cy="481012"/>
          </a:xfrm>
          <a:prstGeom prst="rect">
            <a:avLst/>
          </a:prstGeom>
          <a:noFill/>
          <a:ln w="9525">
            <a:solidFill>
              <a:srgbClr val="006600"/>
            </a:solidFill>
            <a:miter lim="800000"/>
            <a:headEnd/>
            <a:tailEnd/>
          </a:ln>
        </p:spPr>
        <p:txBody>
          <a:bodyPr anchor="ctr"/>
          <a:lstStyle/>
          <a:p>
            <a:pPr>
              <a:buFont typeface="Wingdings" pitchFamily="2" charset="2"/>
              <a:buChar char="u"/>
            </a:pPr>
            <a:r>
              <a:rPr lang="zh-TW" altLang="en-US" sz="2600">
                <a:solidFill>
                  <a:schemeClr val="tx2"/>
                </a:solidFill>
              </a:rPr>
              <a:t>遺屬加計</a:t>
            </a:r>
          </a:p>
        </p:txBody>
      </p:sp>
      <p:sp>
        <p:nvSpPr>
          <p:cNvPr id="83976" name="AutoShape 7"/>
          <p:cNvSpPr>
            <a:spLocks noChangeArrowheads="1"/>
          </p:cNvSpPr>
          <p:nvPr/>
        </p:nvSpPr>
        <p:spPr bwMode="auto">
          <a:xfrm>
            <a:off x="900113" y="4316413"/>
            <a:ext cx="7488237" cy="1827212"/>
          </a:xfrm>
          <a:prstGeom prst="roundRect">
            <a:avLst>
              <a:gd name="adj" fmla="val 16667"/>
            </a:avLst>
          </a:prstGeom>
          <a:solidFill>
            <a:srgbClr val="FFCCCC"/>
          </a:solidFill>
          <a:ln w="19050">
            <a:solidFill>
              <a:srgbClr val="990033"/>
            </a:solidFill>
            <a:prstDash val="dash"/>
            <a:round/>
            <a:headEnd/>
            <a:tailEnd/>
          </a:ln>
        </p:spPr>
        <p:txBody>
          <a:bodyPr anchor="ctr"/>
          <a:lstStyle/>
          <a:p>
            <a:pPr marL="92075"/>
            <a:r>
              <a:rPr lang="zh-TW" altLang="en-US" sz="2200">
                <a:latin typeface="新細明體" charset="-120"/>
              </a:rPr>
              <a:t>周先生在領取老年年金期間死亡，保險年資</a:t>
            </a:r>
            <a:r>
              <a:rPr lang="en-US" altLang="zh-TW" sz="2200">
                <a:latin typeface="新細明體" charset="-120"/>
              </a:rPr>
              <a:t>25</a:t>
            </a:r>
            <a:r>
              <a:rPr lang="zh-TW" altLang="en-US" sz="2200">
                <a:latin typeface="新細明體" charset="-120"/>
              </a:rPr>
              <a:t>年又</a:t>
            </a:r>
            <a:r>
              <a:rPr lang="en-US" altLang="zh-TW" sz="2200">
                <a:latin typeface="新細明體" charset="-120"/>
              </a:rPr>
              <a:t>3</a:t>
            </a:r>
            <a:r>
              <a:rPr lang="zh-TW" altLang="en-US" sz="2200">
                <a:latin typeface="新細明體" charset="-120"/>
              </a:rPr>
              <a:t>個多月，平均月投保薪資</a:t>
            </a:r>
            <a:r>
              <a:rPr lang="en-US" altLang="zh-TW" sz="2200">
                <a:latin typeface="新細明體" charset="-120"/>
              </a:rPr>
              <a:t>32,000</a:t>
            </a:r>
            <a:r>
              <a:rPr lang="zh-TW" altLang="en-US" sz="2200">
                <a:latin typeface="新細明體" charset="-120"/>
              </a:rPr>
              <a:t>元</a:t>
            </a:r>
            <a:r>
              <a:rPr lang="zh-TW" altLang="en-US" sz="2200">
                <a:solidFill>
                  <a:srgbClr val="9900CC"/>
                </a:solidFill>
                <a:latin typeface="新細明體" charset="-120"/>
              </a:rPr>
              <a:t>，遺有配偶及</a:t>
            </a:r>
            <a:r>
              <a:rPr lang="en-US" altLang="zh-TW" sz="2200">
                <a:solidFill>
                  <a:srgbClr val="9900CC"/>
                </a:solidFill>
                <a:latin typeface="新細明體" charset="-120"/>
              </a:rPr>
              <a:t>2</a:t>
            </a:r>
            <a:r>
              <a:rPr lang="zh-TW" altLang="en-US" sz="2200">
                <a:solidFill>
                  <a:srgbClr val="9900CC"/>
                </a:solidFill>
                <a:latin typeface="新細明體" charset="-120"/>
              </a:rPr>
              <a:t>名子女。</a:t>
            </a:r>
            <a:endParaRPr lang="zh-TW" altLang="en-US" sz="2200">
              <a:latin typeface="新細明體" charset="-120"/>
            </a:endParaRPr>
          </a:p>
          <a:p>
            <a:pPr marL="92075"/>
            <a:r>
              <a:rPr lang="zh-TW" altLang="en-US" sz="2200">
                <a:latin typeface="新細明體" charset="-120"/>
              </a:rPr>
              <a:t>原領老年年金金額之</a:t>
            </a:r>
            <a:r>
              <a:rPr lang="en-US" altLang="zh-TW" sz="2200">
                <a:latin typeface="新細明體" charset="-120"/>
              </a:rPr>
              <a:t>50</a:t>
            </a:r>
            <a:r>
              <a:rPr lang="zh-TW" altLang="en-US" sz="2200">
                <a:latin typeface="標楷體" pitchFamily="65" charset="-120"/>
                <a:ea typeface="標楷體" pitchFamily="65" charset="-120"/>
              </a:rPr>
              <a:t>％</a:t>
            </a:r>
            <a:r>
              <a:rPr lang="zh-TW" altLang="en-US" sz="2200">
                <a:latin typeface="新細明體" charset="-120"/>
              </a:rPr>
              <a:t>： </a:t>
            </a:r>
            <a:r>
              <a:rPr lang="en-US" altLang="zh-TW" sz="2200">
                <a:solidFill>
                  <a:srgbClr val="660033"/>
                </a:solidFill>
                <a:latin typeface="新細明體" charset="-120"/>
              </a:rPr>
              <a:t>6,282</a:t>
            </a:r>
            <a:r>
              <a:rPr lang="zh-TW" altLang="en-US" sz="2200">
                <a:solidFill>
                  <a:srgbClr val="660033"/>
                </a:solidFill>
                <a:latin typeface="新細明體" charset="-120"/>
              </a:rPr>
              <a:t>元</a:t>
            </a:r>
          </a:p>
          <a:p>
            <a:pPr marL="92075"/>
            <a:r>
              <a:rPr lang="zh-TW" altLang="en-US" sz="2200">
                <a:solidFill>
                  <a:srgbClr val="660033"/>
                </a:solidFill>
                <a:latin typeface="新細明體" charset="-120"/>
                <a:sym typeface="Wingdings" pitchFamily="2" charset="2"/>
              </a:rPr>
              <a:t></a:t>
            </a:r>
            <a:r>
              <a:rPr lang="zh-TW" altLang="en-US" sz="2200">
                <a:latin typeface="新細明體" charset="-120"/>
              </a:rPr>
              <a:t>每月年金金額：</a:t>
            </a:r>
            <a:r>
              <a:rPr lang="zh-TW" altLang="en-US" sz="2200">
                <a:solidFill>
                  <a:srgbClr val="9900CC"/>
                </a:solidFill>
                <a:latin typeface="新細明體" charset="-120"/>
              </a:rPr>
              <a:t> </a:t>
            </a:r>
            <a:r>
              <a:rPr lang="en-US" altLang="zh-TW" sz="2200">
                <a:solidFill>
                  <a:srgbClr val="FF0000"/>
                </a:solidFill>
                <a:latin typeface="新細明體" charset="-120"/>
              </a:rPr>
              <a:t>6,282×(1</a:t>
            </a:r>
            <a:r>
              <a:rPr lang="zh-TW" altLang="en-US" sz="2200">
                <a:solidFill>
                  <a:srgbClr val="FF0000"/>
                </a:solidFill>
                <a:latin typeface="新細明體" charset="-120"/>
              </a:rPr>
              <a:t>＋</a:t>
            </a:r>
            <a:r>
              <a:rPr lang="en-US" altLang="zh-TW" sz="2200">
                <a:solidFill>
                  <a:srgbClr val="FF0000"/>
                </a:solidFill>
                <a:latin typeface="新細明體" charset="-120"/>
              </a:rPr>
              <a:t>25</a:t>
            </a:r>
            <a:r>
              <a:rPr lang="zh-TW" altLang="en-US" sz="2200">
                <a:solidFill>
                  <a:srgbClr val="FF0000"/>
                </a:solidFill>
                <a:latin typeface="新細明體" charset="-120"/>
              </a:rPr>
              <a:t>％</a:t>
            </a:r>
            <a:r>
              <a:rPr lang="en-US" altLang="en-US" sz="2200">
                <a:solidFill>
                  <a:srgbClr val="CC3300"/>
                </a:solidFill>
                <a:latin typeface="新細明體" charset="-120"/>
              </a:rPr>
              <a:t>×</a:t>
            </a:r>
            <a:r>
              <a:rPr lang="en-US" altLang="zh-TW" sz="2200">
                <a:solidFill>
                  <a:srgbClr val="CC3300"/>
                </a:solidFill>
                <a:latin typeface="新細明體" charset="-120"/>
              </a:rPr>
              <a:t>2</a:t>
            </a:r>
            <a:r>
              <a:rPr lang="zh-TW" altLang="en-US" sz="2200">
                <a:solidFill>
                  <a:srgbClr val="CC3300"/>
                </a:solidFill>
                <a:latin typeface="標楷體" pitchFamily="65" charset="-120"/>
                <a:ea typeface="標楷體" pitchFamily="65" charset="-120"/>
              </a:rPr>
              <a:t>）</a:t>
            </a:r>
            <a:r>
              <a:rPr lang="zh-TW" altLang="en-US" sz="2200">
                <a:solidFill>
                  <a:srgbClr val="CC3300"/>
                </a:solidFill>
                <a:latin typeface="新細明體" charset="-120"/>
              </a:rPr>
              <a:t>＝</a:t>
            </a:r>
            <a:r>
              <a:rPr lang="en-US" altLang="zh-TW" sz="2200" i="1">
                <a:solidFill>
                  <a:srgbClr val="FF0000"/>
                </a:solidFill>
                <a:latin typeface="新細明體" charset="-120"/>
              </a:rPr>
              <a:t>9,423</a:t>
            </a:r>
            <a:r>
              <a:rPr lang="zh-TW" altLang="en-US" sz="2200" i="1">
                <a:solidFill>
                  <a:srgbClr val="FF0000"/>
                </a:solidFill>
                <a:latin typeface="新細明體" charset="-120"/>
              </a:rPr>
              <a:t>元</a:t>
            </a:r>
          </a:p>
        </p:txBody>
      </p:sp>
      <p:sp>
        <p:nvSpPr>
          <p:cNvPr id="417800" name="Oval 8"/>
          <p:cNvSpPr>
            <a:spLocks noChangeArrowheads="1"/>
          </p:cNvSpPr>
          <p:nvPr/>
        </p:nvSpPr>
        <p:spPr bwMode="auto">
          <a:xfrm rot="-1430529">
            <a:off x="323850" y="4252913"/>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lgn="ctr">
              <a:defRPr/>
            </a:pPr>
            <a:r>
              <a:rPr lang="zh-TW" altLang="en-US" sz="2000">
                <a:ea typeface="新細明體" pitchFamily="18" charset="-120"/>
              </a:rPr>
              <a:t>舉例</a:t>
            </a:r>
            <a:r>
              <a:rPr lang="en-US" altLang="zh-TW" sz="2000">
                <a:ea typeface="新細明體" pitchFamily="18" charset="-120"/>
              </a:rPr>
              <a:t>3</a:t>
            </a:r>
          </a:p>
        </p:txBody>
      </p:sp>
      <p:grpSp>
        <p:nvGrpSpPr>
          <p:cNvPr id="83978" name="Group 9"/>
          <p:cNvGrpSpPr>
            <a:grpSpLocks/>
          </p:cNvGrpSpPr>
          <p:nvPr/>
        </p:nvGrpSpPr>
        <p:grpSpPr bwMode="auto">
          <a:xfrm>
            <a:off x="0" y="0"/>
            <a:ext cx="9144000" cy="765175"/>
            <a:chOff x="0" y="0"/>
            <a:chExt cx="5760" cy="482"/>
          </a:xfrm>
        </p:grpSpPr>
        <p:grpSp>
          <p:nvGrpSpPr>
            <p:cNvPr id="83981" name="Group 10"/>
            <p:cNvGrpSpPr>
              <a:grpSpLocks/>
            </p:cNvGrpSpPr>
            <p:nvPr/>
          </p:nvGrpSpPr>
          <p:grpSpPr bwMode="auto">
            <a:xfrm>
              <a:off x="0" y="0"/>
              <a:ext cx="5760" cy="482"/>
              <a:chOff x="0" y="0"/>
              <a:chExt cx="5760" cy="482"/>
            </a:xfrm>
          </p:grpSpPr>
          <p:sp>
            <p:nvSpPr>
              <p:cNvPr id="83983" name="Text Box 11"/>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3984" name="Line 12"/>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3982" name="Line 13"/>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3979" name="AutoShape 14"/>
          <p:cNvSpPr>
            <a:spLocks noChangeArrowheads="1"/>
          </p:cNvSpPr>
          <p:nvPr/>
        </p:nvSpPr>
        <p:spPr bwMode="auto">
          <a:xfrm>
            <a:off x="3492500" y="908050"/>
            <a:ext cx="2233613" cy="576263"/>
          </a:xfrm>
          <a:prstGeom prst="roundRect">
            <a:avLst>
              <a:gd name="adj" fmla="val 16667"/>
            </a:avLst>
          </a:prstGeom>
          <a:noFill/>
          <a:ln w="19050">
            <a:noFill/>
            <a:prstDash val="dash"/>
            <a:round/>
            <a:headEnd/>
            <a:tailEnd/>
          </a:ln>
        </p:spPr>
        <p:txBody>
          <a:bodyPr wrap="none" anchor="ctr"/>
          <a:lstStyle/>
          <a:p>
            <a:pPr marL="533400" indent="-533400" algn="ctr">
              <a:lnSpc>
                <a:spcPct val="110000"/>
              </a:lnSpc>
            </a:pPr>
            <a:r>
              <a:rPr lang="zh-TW" altLang="en-US">
                <a:solidFill>
                  <a:srgbClr val="000066"/>
                </a:solidFill>
                <a:latin typeface="新細明體" charset="-120"/>
              </a:rPr>
              <a:t>遺屬年金</a:t>
            </a:r>
          </a:p>
        </p:txBody>
      </p:sp>
      <p:sp>
        <p:nvSpPr>
          <p:cNvPr id="417807" name="Text Box 15"/>
          <p:cNvSpPr txBox="1">
            <a:spLocks noChangeArrowheads="1"/>
          </p:cNvSpPr>
          <p:nvPr/>
        </p:nvSpPr>
        <p:spPr bwMode="auto">
          <a:xfrm>
            <a:off x="250825" y="836613"/>
            <a:ext cx="2449513" cy="528637"/>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本人死亡給付</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5"/>
          <p:cNvSpPr>
            <a:spLocks noGrp="1"/>
          </p:cNvSpPr>
          <p:nvPr>
            <p:ph type="sldNum" sz="quarter" idx="12"/>
          </p:nvPr>
        </p:nvSpPr>
        <p:spPr>
          <a:noFill/>
        </p:spPr>
        <p:txBody>
          <a:bodyPr/>
          <a:lstStyle/>
          <a:p>
            <a:fld id="{02D78B49-D0CD-4BAE-B613-1367102E9B2A}" type="slidenum">
              <a:rPr lang="en-US" altLang="zh-TW" smtClean="0"/>
              <a:pPr/>
              <a:t>78</a:t>
            </a:fld>
            <a:endParaRPr lang="en-US" altLang="zh-TW" smtClean="0"/>
          </a:p>
        </p:txBody>
      </p:sp>
      <p:sp>
        <p:nvSpPr>
          <p:cNvPr id="84995" name="AutoShape 2"/>
          <p:cNvSpPr>
            <a:spLocks noChangeArrowheads="1"/>
          </p:cNvSpPr>
          <p:nvPr/>
        </p:nvSpPr>
        <p:spPr bwMode="auto">
          <a:xfrm>
            <a:off x="534988" y="4005263"/>
            <a:ext cx="8116887" cy="2106612"/>
          </a:xfrm>
          <a:prstGeom prst="roundRect">
            <a:avLst>
              <a:gd name="adj" fmla="val 16667"/>
            </a:avLst>
          </a:prstGeom>
          <a:solidFill>
            <a:srgbClr val="CCFFCC">
              <a:alpha val="94901"/>
            </a:srgbClr>
          </a:solidFill>
          <a:ln w="19050">
            <a:solidFill>
              <a:schemeClr val="tx1"/>
            </a:solidFill>
            <a:prstDash val="dash"/>
            <a:round/>
            <a:headEnd/>
            <a:tailEnd/>
          </a:ln>
        </p:spPr>
        <p:txBody>
          <a:bodyPr lIns="54000" rIns="54000" anchor="ctr"/>
          <a:lstStyle/>
          <a:p>
            <a:pPr marL="358775" indent="-457200">
              <a:lnSpc>
                <a:spcPct val="125000"/>
              </a:lnSpc>
            </a:pPr>
            <a:r>
              <a:rPr kumimoji="0" lang="en-US" altLang="zh-TW" dirty="0">
                <a:solidFill>
                  <a:srgbClr val="000099"/>
                </a:solidFill>
                <a:latin typeface="新細明體" charset="-120"/>
              </a:rPr>
              <a:t>1</a:t>
            </a:r>
            <a:r>
              <a:rPr kumimoji="0" lang="zh-TW" altLang="en-US" dirty="0">
                <a:solidFill>
                  <a:srgbClr val="000099"/>
                </a:solidFill>
                <a:latin typeface="新細明體" charset="-120"/>
              </a:rPr>
              <a:t>、遺屬年金之受益人未於符合請領條件之當月提出申請者，</a:t>
            </a:r>
            <a:r>
              <a:rPr kumimoji="0" lang="zh-TW" altLang="en-US" dirty="0" smtClean="0">
                <a:solidFill>
                  <a:srgbClr val="000099"/>
                </a:solidFill>
                <a:latin typeface="新細明體" charset="-120"/>
              </a:rPr>
              <a:t>其提出請</a:t>
            </a:r>
            <a:r>
              <a:rPr kumimoji="0" lang="zh-TW" altLang="en-US" dirty="0">
                <a:solidFill>
                  <a:srgbClr val="000099"/>
                </a:solidFill>
                <a:latin typeface="新細明體" charset="-120"/>
              </a:rPr>
              <a:t>領之日起前</a:t>
            </a:r>
            <a:r>
              <a:rPr kumimoji="0" lang="en-US" altLang="zh-TW" dirty="0">
                <a:solidFill>
                  <a:srgbClr val="000099"/>
                </a:solidFill>
                <a:latin typeface="新細明體" charset="-120"/>
              </a:rPr>
              <a:t>5</a:t>
            </a:r>
            <a:r>
              <a:rPr kumimoji="0" lang="zh-TW" altLang="en-US" dirty="0">
                <a:solidFill>
                  <a:srgbClr val="000099"/>
                </a:solidFill>
                <a:latin typeface="新細明體" charset="-120"/>
              </a:rPr>
              <a:t>年得領取之給付，由保險人依法追溯補給之。</a:t>
            </a:r>
            <a:r>
              <a:rPr kumimoji="0" lang="zh-TW" altLang="en-US" dirty="0">
                <a:solidFill>
                  <a:srgbClr val="660066"/>
                </a:solidFill>
                <a:latin typeface="新細明體" charset="-120"/>
              </a:rPr>
              <a:t>但已經其他受益人請領之部分，不適用之。</a:t>
            </a:r>
            <a:endParaRPr lang="zh-TW" altLang="en-US" dirty="0">
              <a:solidFill>
                <a:srgbClr val="660066"/>
              </a:solidFill>
              <a:latin typeface="新細明體" charset="-120"/>
            </a:endParaRPr>
          </a:p>
          <a:p>
            <a:pPr marL="358775" indent="-457200">
              <a:lnSpc>
                <a:spcPct val="125000"/>
              </a:lnSpc>
            </a:pPr>
            <a:r>
              <a:rPr kumimoji="0" lang="en-US" altLang="zh-TW" dirty="0">
                <a:solidFill>
                  <a:srgbClr val="000099"/>
                </a:solidFill>
                <a:latin typeface="新細明體" charset="-120"/>
              </a:rPr>
              <a:t>2</a:t>
            </a:r>
            <a:r>
              <a:rPr kumimoji="0" lang="zh-TW" altLang="en-US" dirty="0">
                <a:solidFill>
                  <a:srgbClr val="000099"/>
                </a:solidFill>
                <a:latin typeface="新細明體" charset="-120"/>
              </a:rPr>
              <a:t>、</a:t>
            </a:r>
            <a:r>
              <a:rPr lang="zh-TW" altLang="en-US" dirty="0">
                <a:solidFill>
                  <a:srgbClr val="000099"/>
                </a:solidFill>
                <a:latin typeface="新細明體" charset="-120"/>
              </a:rPr>
              <a:t>當序遺屬存在時，後順序之遺屬原則上不得請領。惟如當序遺屬確不為遺屬津貼之請領，並</a:t>
            </a:r>
            <a:r>
              <a:rPr lang="zh-TW" altLang="en-US" dirty="0" smtClean="0">
                <a:solidFill>
                  <a:srgbClr val="000099"/>
                </a:solidFill>
                <a:latin typeface="新細明體" charset="-120"/>
              </a:rPr>
              <a:t>由當序遺屬出</a:t>
            </a:r>
            <a:r>
              <a:rPr lang="zh-TW" altLang="en-US" dirty="0">
                <a:solidFill>
                  <a:srgbClr val="000099"/>
                </a:solidFill>
                <a:latin typeface="新細明體" charset="-120"/>
              </a:rPr>
              <a:t>具同意書或放棄請領書者，得由次順序受益人請領遺屬津貼。</a:t>
            </a:r>
          </a:p>
        </p:txBody>
      </p:sp>
      <p:sp>
        <p:nvSpPr>
          <p:cNvPr id="84996" name="AutoShape 3"/>
          <p:cNvSpPr>
            <a:spLocks noChangeArrowheads="1"/>
          </p:cNvSpPr>
          <p:nvPr/>
        </p:nvSpPr>
        <p:spPr bwMode="auto">
          <a:xfrm>
            <a:off x="1258888" y="2205038"/>
            <a:ext cx="6388100" cy="852487"/>
          </a:xfrm>
          <a:prstGeom prst="roundRect">
            <a:avLst>
              <a:gd name="adj" fmla="val 16667"/>
            </a:avLst>
          </a:prstGeom>
          <a:gradFill rotWithShape="1">
            <a:gsLst>
              <a:gs pos="0">
                <a:srgbClr val="FFCC66"/>
              </a:gs>
              <a:gs pos="100000">
                <a:srgbClr val="FFCF70"/>
              </a:gs>
            </a:gsLst>
            <a:lin ang="2700000" scaled="1"/>
          </a:gradFill>
          <a:ln w="19050">
            <a:solidFill>
              <a:schemeClr val="tx1"/>
            </a:solidFill>
            <a:prstDash val="dash"/>
            <a:round/>
            <a:headEnd/>
            <a:tailEnd/>
          </a:ln>
        </p:spPr>
        <p:txBody>
          <a:bodyPr anchor="ctr"/>
          <a:lstStyle/>
          <a:p>
            <a:r>
              <a:rPr lang="en-US" altLang="zh-TW" sz="2200">
                <a:latin typeface="新細明體" charset="-120"/>
              </a:rPr>
              <a:t>1</a:t>
            </a:r>
            <a:r>
              <a:rPr lang="zh-TW" altLang="en-US" sz="2200">
                <a:latin typeface="新細明體" charset="-120"/>
              </a:rPr>
              <a:t>、配偶及子女        </a:t>
            </a:r>
            <a:r>
              <a:rPr lang="en-US" altLang="zh-TW" sz="2200">
                <a:latin typeface="新細明體" charset="-120"/>
              </a:rPr>
              <a:t>2</a:t>
            </a:r>
            <a:r>
              <a:rPr lang="zh-TW" altLang="en-US" sz="2200">
                <a:latin typeface="新細明體" charset="-120"/>
              </a:rPr>
              <a:t>、父母         </a:t>
            </a:r>
            <a:r>
              <a:rPr lang="en-US" altLang="zh-TW" sz="2200">
                <a:latin typeface="新細明體" charset="-120"/>
              </a:rPr>
              <a:t>3</a:t>
            </a:r>
            <a:r>
              <a:rPr lang="zh-TW" altLang="en-US" sz="2200">
                <a:latin typeface="新細明體" charset="-120"/>
              </a:rPr>
              <a:t>、祖父母  </a:t>
            </a:r>
          </a:p>
          <a:p>
            <a:r>
              <a:rPr lang="en-US" altLang="zh-TW" sz="2200">
                <a:latin typeface="新細明體" charset="-120"/>
              </a:rPr>
              <a:t>4</a:t>
            </a:r>
            <a:r>
              <a:rPr lang="zh-TW" altLang="en-US" sz="2200">
                <a:latin typeface="新細明體" charset="-120"/>
              </a:rPr>
              <a:t>、受扶養之孫子女      </a:t>
            </a:r>
            <a:r>
              <a:rPr lang="en-US" altLang="zh-TW" sz="2200">
                <a:latin typeface="新細明體" charset="-120"/>
              </a:rPr>
              <a:t>5</a:t>
            </a:r>
            <a:r>
              <a:rPr lang="zh-TW" altLang="en-US" sz="2200">
                <a:latin typeface="新細明體" charset="-120"/>
              </a:rPr>
              <a:t>、受扶養之兄弟、姊妹</a:t>
            </a:r>
          </a:p>
        </p:txBody>
      </p:sp>
      <p:sp>
        <p:nvSpPr>
          <p:cNvPr id="84997" name="Rectangle 4"/>
          <p:cNvSpPr>
            <a:spLocks noChangeArrowheads="1"/>
          </p:cNvSpPr>
          <p:nvPr/>
        </p:nvSpPr>
        <p:spPr bwMode="auto">
          <a:xfrm>
            <a:off x="2339975" y="1557338"/>
            <a:ext cx="4111625" cy="471487"/>
          </a:xfrm>
          <a:prstGeom prst="rect">
            <a:avLst/>
          </a:prstGeom>
          <a:noFill/>
          <a:ln w="9525">
            <a:noFill/>
            <a:miter lim="800000"/>
            <a:headEnd/>
            <a:tailEnd/>
          </a:ln>
        </p:spPr>
        <p:txBody>
          <a:bodyPr anchor="ctr"/>
          <a:lstStyle/>
          <a:p>
            <a:pPr>
              <a:lnSpc>
                <a:spcPct val="95000"/>
              </a:lnSpc>
              <a:buFont typeface="Wingdings" pitchFamily="2" charset="2"/>
              <a:buChar char="u"/>
            </a:pPr>
            <a:r>
              <a:rPr lang="zh-TW" altLang="en-US" sz="2200"/>
              <a:t>受領遺屬年金及遺屬津貼順序</a:t>
            </a:r>
          </a:p>
        </p:txBody>
      </p:sp>
      <p:sp>
        <p:nvSpPr>
          <p:cNvPr id="84998" name="Rectangle 5"/>
          <p:cNvSpPr>
            <a:spLocks noChangeArrowheads="1"/>
          </p:cNvSpPr>
          <p:nvPr/>
        </p:nvSpPr>
        <p:spPr bwMode="auto">
          <a:xfrm>
            <a:off x="3203575" y="3284538"/>
            <a:ext cx="2592388" cy="512762"/>
          </a:xfrm>
          <a:prstGeom prst="rect">
            <a:avLst/>
          </a:prstGeom>
          <a:noFill/>
          <a:ln w="9525">
            <a:solidFill>
              <a:schemeClr val="hlink"/>
            </a:solidFill>
            <a:miter lim="800000"/>
            <a:headEnd/>
            <a:tailEnd/>
          </a:ln>
        </p:spPr>
        <p:txBody>
          <a:bodyPr anchor="ctr"/>
          <a:lstStyle/>
          <a:p>
            <a:pPr>
              <a:lnSpc>
                <a:spcPct val="95000"/>
              </a:lnSpc>
              <a:buFont typeface="Wingdings" pitchFamily="2" charset="2"/>
              <a:buChar char="u"/>
            </a:pPr>
            <a:r>
              <a:rPr lang="zh-TW" altLang="en-US" sz="2200">
                <a:solidFill>
                  <a:schemeClr val="tx2"/>
                </a:solidFill>
              </a:rPr>
              <a:t>請求權之行使</a:t>
            </a:r>
            <a:r>
              <a:rPr lang="en-US" altLang="zh-TW" sz="2200">
                <a:solidFill>
                  <a:schemeClr val="tx2"/>
                </a:solidFill>
              </a:rPr>
              <a:t>-1</a:t>
            </a:r>
            <a:endParaRPr lang="en-US" altLang="zh-TW" sz="4400">
              <a:solidFill>
                <a:schemeClr val="tx2"/>
              </a:solidFill>
            </a:endParaRPr>
          </a:p>
        </p:txBody>
      </p:sp>
      <p:grpSp>
        <p:nvGrpSpPr>
          <p:cNvPr id="84999" name="Group 6"/>
          <p:cNvGrpSpPr>
            <a:grpSpLocks/>
          </p:cNvGrpSpPr>
          <p:nvPr/>
        </p:nvGrpSpPr>
        <p:grpSpPr bwMode="auto">
          <a:xfrm>
            <a:off x="0" y="0"/>
            <a:ext cx="9144000" cy="765175"/>
            <a:chOff x="0" y="0"/>
            <a:chExt cx="5760" cy="482"/>
          </a:xfrm>
        </p:grpSpPr>
        <p:grpSp>
          <p:nvGrpSpPr>
            <p:cNvPr id="85001" name="Group 7"/>
            <p:cNvGrpSpPr>
              <a:grpSpLocks/>
            </p:cNvGrpSpPr>
            <p:nvPr/>
          </p:nvGrpSpPr>
          <p:grpSpPr bwMode="auto">
            <a:xfrm>
              <a:off x="0" y="0"/>
              <a:ext cx="5760" cy="482"/>
              <a:chOff x="0" y="0"/>
              <a:chExt cx="5760" cy="482"/>
            </a:xfrm>
          </p:grpSpPr>
          <p:sp>
            <p:nvSpPr>
              <p:cNvPr id="85003"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endParaRPr lang="zh-TW" altLang="en-US" sz="3600">
                  <a:solidFill>
                    <a:schemeClr val="accent2"/>
                  </a:solidFill>
                </a:endParaRPr>
              </a:p>
            </p:txBody>
          </p:sp>
          <p:sp>
            <p:nvSpPr>
              <p:cNvPr id="85004"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5002"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5000" name="Text Box 11"/>
          <p:cNvSpPr txBox="1">
            <a:spLocks noChangeArrowheads="1"/>
          </p:cNvSpPr>
          <p:nvPr/>
        </p:nvSpPr>
        <p:spPr bwMode="auto">
          <a:xfrm>
            <a:off x="250825" y="836613"/>
            <a:ext cx="2449513" cy="528637"/>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rPr>
              <a:t>本人死亡給付</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5"/>
          <p:cNvSpPr>
            <a:spLocks noGrp="1"/>
          </p:cNvSpPr>
          <p:nvPr>
            <p:ph type="sldNum" sz="quarter" idx="12"/>
          </p:nvPr>
        </p:nvSpPr>
        <p:spPr>
          <a:noFill/>
        </p:spPr>
        <p:txBody>
          <a:bodyPr/>
          <a:lstStyle/>
          <a:p>
            <a:fld id="{F9F4C9A4-F010-4717-96D7-7C3EF5029E85}" type="slidenum">
              <a:rPr lang="en-US" altLang="zh-TW" smtClean="0"/>
              <a:pPr/>
              <a:t>79</a:t>
            </a:fld>
            <a:endParaRPr lang="en-US" altLang="zh-TW" smtClean="0"/>
          </a:p>
        </p:txBody>
      </p:sp>
      <p:sp>
        <p:nvSpPr>
          <p:cNvPr id="86019" name="Rectangle 5"/>
          <p:cNvSpPr>
            <a:spLocks noChangeArrowheads="1"/>
          </p:cNvSpPr>
          <p:nvPr/>
        </p:nvSpPr>
        <p:spPr bwMode="auto">
          <a:xfrm>
            <a:off x="3276600" y="1125538"/>
            <a:ext cx="2520950" cy="512762"/>
          </a:xfrm>
          <a:prstGeom prst="rect">
            <a:avLst/>
          </a:prstGeom>
          <a:noFill/>
          <a:ln w="9525">
            <a:solidFill>
              <a:schemeClr val="hlink"/>
            </a:solidFill>
            <a:miter lim="800000"/>
            <a:headEnd/>
            <a:tailEnd/>
          </a:ln>
        </p:spPr>
        <p:txBody>
          <a:bodyPr anchor="ctr"/>
          <a:lstStyle/>
          <a:p>
            <a:pPr>
              <a:lnSpc>
                <a:spcPct val="95000"/>
              </a:lnSpc>
              <a:buFont typeface="Wingdings" pitchFamily="2" charset="2"/>
              <a:buChar char="u"/>
            </a:pPr>
            <a:r>
              <a:rPr lang="zh-TW" altLang="en-US" sz="2200" b="1">
                <a:solidFill>
                  <a:schemeClr val="tx2"/>
                </a:solidFill>
              </a:rPr>
              <a:t>請求權之行使</a:t>
            </a:r>
            <a:r>
              <a:rPr lang="en-US" altLang="zh-TW" sz="2200" b="1">
                <a:solidFill>
                  <a:schemeClr val="tx2"/>
                </a:solidFill>
              </a:rPr>
              <a:t>-2</a:t>
            </a:r>
            <a:endParaRPr lang="en-US" altLang="zh-TW" sz="4400">
              <a:solidFill>
                <a:schemeClr val="tx2"/>
              </a:solidFill>
            </a:endParaRPr>
          </a:p>
        </p:txBody>
      </p:sp>
      <p:grpSp>
        <p:nvGrpSpPr>
          <p:cNvPr id="86020" name="Group 6"/>
          <p:cNvGrpSpPr>
            <a:grpSpLocks/>
          </p:cNvGrpSpPr>
          <p:nvPr/>
        </p:nvGrpSpPr>
        <p:grpSpPr bwMode="auto">
          <a:xfrm>
            <a:off x="0" y="0"/>
            <a:ext cx="9144000" cy="765175"/>
            <a:chOff x="0" y="0"/>
            <a:chExt cx="5760" cy="482"/>
          </a:xfrm>
        </p:grpSpPr>
        <p:grpSp>
          <p:nvGrpSpPr>
            <p:cNvPr id="86024" name="Group 7"/>
            <p:cNvGrpSpPr>
              <a:grpSpLocks/>
            </p:cNvGrpSpPr>
            <p:nvPr/>
          </p:nvGrpSpPr>
          <p:grpSpPr bwMode="auto">
            <a:xfrm>
              <a:off x="0" y="0"/>
              <a:ext cx="5760" cy="482"/>
              <a:chOff x="0" y="0"/>
              <a:chExt cx="5760" cy="482"/>
            </a:xfrm>
          </p:grpSpPr>
          <p:sp>
            <p:nvSpPr>
              <p:cNvPr id="86026" name="Text Box 8"/>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6027" name="Line 9"/>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6025" name="Line 10"/>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6021" name="Text Box 12"/>
          <p:cNvSpPr txBox="1">
            <a:spLocks noChangeArrowheads="1"/>
          </p:cNvSpPr>
          <p:nvPr/>
        </p:nvSpPr>
        <p:spPr bwMode="auto">
          <a:xfrm>
            <a:off x="827088" y="5300663"/>
            <a:ext cx="7416800" cy="1230312"/>
          </a:xfrm>
          <a:prstGeom prst="rect">
            <a:avLst/>
          </a:prstGeom>
          <a:noFill/>
          <a:ln w="9525" algn="ctr">
            <a:noFill/>
            <a:miter lim="800000"/>
            <a:headEnd/>
            <a:tailEnd/>
          </a:ln>
        </p:spPr>
        <p:txBody>
          <a:bodyPr>
            <a:spAutoFit/>
          </a:bodyPr>
          <a:lstStyle/>
          <a:p>
            <a:pPr marL="266700" indent="-266700">
              <a:lnSpc>
                <a:spcPct val="110000"/>
              </a:lnSpc>
            </a:pPr>
            <a:r>
              <a:rPr lang="en-US" altLang="zh-TW" sz="2400" b="1">
                <a:solidFill>
                  <a:srgbClr val="FF0066"/>
                </a:solidFill>
                <a:latin typeface="標楷體" pitchFamily="65" charset="-120"/>
                <a:ea typeface="標楷體" pitchFamily="65" charset="-120"/>
              </a:rPr>
              <a:t>※</a:t>
            </a:r>
            <a:r>
              <a:rPr lang="zh-TW" altLang="en-US" sz="2200" b="1">
                <a:solidFill>
                  <a:srgbClr val="000066"/>
                </a:solidFill>
                <a:latin typeface="新細明體" charset="-120"/>
              </a:rPr>
              <a:t>嗣後如第</a:t>
            </a:r>
            <a:r>
              <a:rPr lang="en-US" altLang="zh-TW" sz="2200" b="1">
                <a:solidFill>
                  <a:srgbClr val="000066"/>
                </a:solidFill>
                <a:latin typeface="新細明體" charset="-120"/>
              </a:rPr>
              <a:t>1</a:t>
            </a:r>
            <a:r>
              <a:rPr lang="zh-TW" altLang="en-US" sz="2200" b="1">
                <a:solidFill>
                  <a:srgbClr val="000066"/>
                </a:solidFill>
                <a:latin typeface="新細明體" charset="-120"/>
              </a:rPr>
              <a:t>順序遺屬主張請領或再符合條件時，即停發，並由第</a:t>
            </a:r>
            <a:r>
              <a:rPr lang="en-US" altLang="zh-TW" sz="2200" b="1">
                <a:solidFill>
                  <a:srgbClr val="000066"/>
                </a:solidFill>
                <a:latin typeface="新細明體" charset="-120"/>
              </a:rPr>
              <a:t>1</a:t>
            </a:r>
            <a:r>
              <a:rPr lang="zh-TW" altLang="en-US" sz="2200" b="1">
                <a:solidFill>
                  <a:srgbClr val="000066"/>
                </a:solidFill>
                <a:latin typeface="新細明體" charset="-120"/>
              </a:rPr>
              <a:t>順序遺屬請領；但已發放第</a:t>
            </a:r>
            <a:r>
              <a:rPr lang="en-US" altLang="zh-TW" sz="2200" b="1">
                <a:solidFill>
                  <a:srgbClr val="000066"/>
                </a:solidFill>
                <a:latin typeface="新細明體" charset="-120"/>
              </a:rPr>
              <a:t>2</a:t>
            </a:r>
            <a:r>
              <a:rPr lang="zh-TW" altLang="en-US" sz="2200" b="1">
                <a:solidFill>
                  <a:srgbClr val="000066"/>
                </a:solidFill>
                <a:latin typeface="新細明體" charset="-120"/>
              </a:rPr>
              <a:t>順序遺屬之年金不得請求返還，第</a:t>
            </a:r>
            <a:r>
              <a:rPr lang="en-US" altLang="zh-TW" sz="2200" b="1">
                <a:solidFill>
                  <a:srgbClr val="000066"/>
                </a:solidFill>
                <a:latin typeface="新細明體" charset="-120"/>
              </a:rPr>
              <a:t>1</a:t>
            </a:r>
            <a:r>
              <a:rPr lang="zh-TW" altLang="en-US" sz="2200" b="1">
                <a:solidFill>
                  <a:srgbClr val="000066"/>
                </a:solidFill>
                <a:latin typeface="新細明體" charset="-120"/>
              </a:rPr>
              <a:t>順序遺屬亦不予補發。</a:t>
            </a:r>
          </a:p>
        </p:txBody>
      </p:sp>
      <p:sp>
        <p:nvSpPr>
          <p:cNvPr id="86022" name="Text Box 14"/>
          <p:cNvSpPr txBox="1">
            <a:spLocks noChangeArrowheads="1"/>
          </p:cNvSpPr>
          <p:nvPr/>
        </p:nvSpPr>
        <p:spPr bwMode="auto">
          <a:xfrm>
            <a:off x="1763713" y="1773238"/>
            <a:ext cx="5472112" cy="466725"/>
          </a:xfrm>
          <a:prstGeom prst="rect">
            <a:avLst/>
          </a:prstGeom>
          <a:solidFill>
            <a:srgbClr val="CCFFCC"/>
          </a:solidFill>
          <a:ln w="9525" algn="ctr">
            <a:solidFill>
              <a:schemeClr val="tx1"/>
            </a:solidFill>
            <a:miter lim="800000"/>
            <a:headEnd/>
            <a:tailEnd/>
          </a:ln>
        </p:spPr>
        <p:txBody>
          <a:bodyPr>
            <a:spAutoFit/>
          </a:bodyPr>
          <a:lstStyle/>
          <a:p>
            <a:pPr marL="261938" indent="-261938" algn="ctr">
              <a:spcBef>
                <a:spcPct val="50000"/>
              </a:spcBef>
            </a:pPr>
            <a:r>
              <a:rPr lang="en-US" altLang="zh-TW" sz="2400" b="1">
                <a:latin typeface="新細明體" charset="-120"/>
              </a:rPr>
              <a:t>3</a:t>
            </a:r>
            <a:r>
              <a:rPr lang="zh-TW" altLang="zh-TW" sz="2400" b="1">
                <a:latin typeface="新細明體" charset="-120"/>
              </a:rPr>
              <a:t>、</a:t>
            </a:r>
            <a:r>
              <a:rPr lang="zh-TW" altLang="en-US" sz="2400" b="1">
                <a:latin typeface="新細明體" charset="-120"/>
              </a:rPr>
              <a:t>第</a:t>
            </a:r>
            <a:r>
              <a:rPr lang="en-US" altLang="zh-TW" sz="2400" b="1">
                <a:latin typeface="新細明體" charset="-120"/>
              </a:rPr>
              <a:t>2</a:t>
            </a:r>
            <a:r>
              <a:rPr lang="zh-TW" altLang="en-US" sz="2400" b="1">
                <a:latin typeface="新細明體" charset="-120"/>
              </a:rPr>
              <a:t>順序遺屬得請領遺屬年金之條件</a:t>
            </a:r>
          </a:p>
        </p:txBody>
      </p:sp>
      <p:sp>
        <p:nvSpPr>
          <p:cNvPr id="86023" name="Text Box 15"/>
          <p:cNvSpPr txBox="1">
            <a:spLocks noChangeArrowheads="1"/>
          </p:cNvSpPr>
          <p:nvPr/>
        </p:nvSpPr>
        <p:spPr bwMode="auto">
          <a:xfrm>
            <a:off x="1116013" y="2349500"/>
            <a:ext cx="6769100" cy="2881313"/>
          </a:xfrm>
          <a:prstGeom prst="rect">
            <a:avLst/>
          </a:prstGeom>
          <a:solidFill>
            <a:schemeClr val="bg1"/>
          </a:solidFill>
          <a:ln w="9525" algn="ctr">
            <a:solidFill>
              <a:schemeClr val="hlink"/>
            </a:solidFill>
            <a:miter lim="800000"/>
            <a:headEnd/>
            <a:tailEnd/>
          </a:ln>
        </p:spPr>
        <p:txBody>
          <a:bodyPr/>
          <a:lstStyle/>
          <a:p>
            <a:pPr marL="266700" indent="-266700">
              <a:lnSpc>
                <a:spcPct val="110000"/>
              </a:lnSpc>
            </a:pPr>
            <a:r>
              <a:rPr lang="en-US" altLang="zh-TW" sz="2200" b="1">
                <a:latin typeface="新細明體" charset="-120"/>
              </a:rPr>
              <a:t>(1)</a:t>
            </a:r>
            <a:r>
              <a:rPr lang="zh-TW" altLang="en-US" sz="2200" b="1">
                <a:latin typeface="新細明體" charset="-120"/>
              </a:rPr>
              <a:t>第</a:t>
            </a:r>
            <a:r>
              <a:rPr lang="en-US" altLang="zh-TW" sz="2200" b="1">
                <a:latin typeface="新細明體" charset="-120"/>
              </a:rPr>
              <a:t>1</a:t>
            </a:r>
            <a:r>
              <a:rPr lang="zh-TW" altLang="en-US" sz="2200" b="1">
                <a:latin typeface="新細明體" charset="-120"/>
              </a:rPr>
              <a:t>順序之遺屬全部不符合請領條件時</a:t>
            </a:r>
            <a:r>
              <a:rPr lang="zh-TW" altLang="en-US" sz="2400" b="1">
                <a:latin typeface="標楷體" pitchFamily="65" charset="-120"/>
                <a:ea typeface="標楷體" pitchFamily="65" charset="-120"/>
              </a:rPr>
              <a:t>。</a:t>
            </a:r>
          </a:p>
          <a:p>
            <a:pPr marL="266700" indent="-266700">
              <a:lnSpc>
                <a:spcPct val="110000"/>
              </a:lnSpc>
            </a:pPr>
            <a:r>
              <a:rPr lang="en-US" altLang="zh-TW" sz="2200" b="1">
                <a:latin typeface="新細明體" charset="-120"/>
              </a:rPr>
              <a:t>(2)</a:t>
            </a:r>
            <a:r>
              <a:rPr lang="zh-TW" altLang="en-US" sz="2200" b="1">
                <a:latin typeface="新細明體" charset="-120"/>
              </a:rPr>
              <a:t>第</a:t>
            </a:r>
            <a:r>
              <a:rPr lang="en-US" altLang="zh-TW" sz="2200" b="1">
                <a:latin typeface="新細明體" charset="-120"/>
              </a:rPr>
              <a:t>1</a:t>
            </a:r>
            <a:r>
              <a:rPr lang="zh-TW" altLang="en-US" sz="2200" b="1">
                <a:latin typeface="新細明體" charset="-120"/>
              </a:rPr>
              <a:t>順序有下列情形之一且無同順序遺屬符合請領條件時：</a:t>
            </a:r>
          </a:p>
          <a:p>
            <a:pPr marL="266700" indent="-266700">
              <a:lnSpc>
                <a:spcPct val="110000"/>
              </a:lnSpc>
            </a:pPr>
            <a:r>
              <a:rPr lang="zh-TW" altLang="en-US" sz="2200" b="1">
                <a:latin typeface="新細明體" charset="-120"/>
              </a:rPr>
              <a:t>   </a:t>
            </a:r>
            <a:r>
              <a:rPr lang="zh-TW" altLang="en-US" sz="2400" b="1">
                <a:latin typeface="標楷體" pitchFamily="65" charset="-120"/>
                <a:ea typeface="標楷體" pitchFamily="65" charset="-120"/>
                <a:sym typeface="Wingdings" pitchFamily="2" charset="2"/>
              </a:rPr>
              <a:t></a:t>
            </a:r>
            <a:r>
              <a:rPr lang="zh-TW" altLang="en-US" sz="2200" b="1">
                <a:latin typeface="新細明體" charset="-120"/>
              </a:rPr>
              <a:t>在請領遺屬年金給付期間死亡。</a:t>
            </a:r>
          </a:p>
          <a:p>
            <a:pPr marL="266700" indent="-266700">
              <a:lnSpc>
                <a:spcPct val="110000"/>
              </a:lnSpc>
            </a:pPr>
            <a:r>
              <a:rPr lang="zh-TW" altLang="en-US" sz="2200" b="1">
                <a:latin typeface="新細明體" charset="-120"/>
              </a:rPr>
              <a:t>   </a:t>
            </a:r>
            <a:r>
              <a:rPr lang="zh-TW" altLang="en-US" sz="2400" b="1">
                <a:latin typeface="標楷體" pitchFamily="65" charset="-120"/>
                <a:ea typeface="標楷體" pitchFamily="65" charset="-120"/>
                <a:sym typeface="Wingdings" pitchFamily="2" charset="2"/>
              </a:rPr>
              <a:t></a:t>
            </a:r>
            <a:r>
              <a:rPr lang="zh-TW" altLang="en-US" sz="2200" b="1">
                <a:latin typeface="新細明體" charset="-120"/>
              </a:rPr>
              <a:t>行蹤不明或於國外。</a:t>
            </a:r>
          </a:p>
          <a:p>
            <a:pPr marL="266700" indent="-266700">
              <a:lnSpc>
                <a:spcPct val="110000"/>
              </a:lnSpc>
            </a:pPr>
            <a:r>
              <a:rPr lang="zh-TW" altLang="en-US" sz="2200" b="1">
                <a:latin typeface="新細明體" charset="-120"/>
              </a:rPr>
              <a:t>   </a:t>
            </a:r>
            <a:r>
              <a:rPr lang="zh-TW" altLang="en-US" sz="2400" b="1">
                <a:latin typeface="標楷體" pitchFamily="65" charset="-120"/>
                <a:ea typeface="標楷體" pitchFamily="65" charset="-120"/>
                <a:sym typeface="Wingdings" pitchFamily="2" charset="2"/>
              </a:rPr>
              <a:t></a:t>
            </a:r>
            <a:r>
              <a:rPr lang="zh-TW" altLang="en-US" sz="2200" b="1">
                <a:latin typeface="新細明體" charset="-120"/>
              </a:rPr>
              <a:t>提出放棄請領書。</a:t>
            </a:r>
          </a:p>
          <a:p>
            <a:pPr marL="266700" indent="-266700">
              <a:lnSpc>
                <a:spcPct val="110000"/>
              </a:lnSpc>
            </a:pPr>
            <a:r>
              <a:rPr lang="zh-TW" altLang="en-US" sz="2200" b="1">
                <a:latin typeface="新細明體" charset="-120"/>
              </a:rPr>
              <a:t>   </a:t>
            </a:r>
            <a:r>
              <a:rPr lang="zh-TW" altLang="en-US" sz="2400" b="1">
                <a:latin typeface="標楷體" pitchFamily="65" charset="-120"/>
                <a:ea typeface="標楷體" pitchFamily="65" charset="-120"/>
                <a:sym typeface="Wingdings" pitchFamily="2" charset="2"/>
              </a:rPr>
              <a:t></a:t>
            </a:r>
            <a:r>
              <a:rPr lang="zh-TW" altLang="en-US" sz="2200" b="1">
                <a:latin typeface="新細明體" charset="-120"/>
              </a:rPr>
              <a:t>於符合請領條件起</a:t>
            </a:r>
            <a:r>
              <a:rPr lang="en-US" altLang="zh-TW" sz="2200" b="1">
                <a:latin typeface="新細明體" charset="-120"/>
              </a:rPr>
              <a:t>1</a:t>
            </a:r>
            <a:r>
              <a:rPr lang="zh-TW" altLang="en-US" sz="2200" b="1">
                <a:latin typeface="新細明體" charset="-120"/>
              </a:rPr>
              <a:t>年內未提出請領者。</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27"/>
          <p:cNvPicPr>
            <a:picLocks noChangeAspect="1" noChangeArrowheads="1"/>
          </p:cNvPicPr>
          <p:nvPr/>
        </p:nvPicPr>
        <p:blipFill>
          <a:blip r:embed="rId2" cstate="print"/>
          <a:srcRect l="3415" t="10086" r="6129" b="5788"/>
          <a:stretch>
            <a:fillRect/>
          </a:stretch>
        </p:blipFill>
        <p:spPr bwMode="auto">
          <a:xfrm>
            <a:off x="0" y="1377950"/>
            <a:ext cx="9144000" cy="5480050"/>
          </a:xfrm>
          <a:prstGeom prst="rect">
            <a:avLst/>
          </a:prstGeom>
          <a:noFill/>
          <a:ln w="9525">
            <a:noFill/>
            <a:miter lim="800000"/>
            <a:headEnd/>
            <a:tailEnd/>
          </a:ln>
        </p:spPr>
      </p:pic>
      <p:sp>
        <p:nvSpPr>
          <p:cNvPr id="14339" name="投影片編號版面配置區 5"/>
          <p:cNvSpPr>
            <a:spLocks noGrp="1"/>
          </p:cNvSpPr>
          <p:nvPr>
            <p:ph type="sldNum" sz="quarter" idx="12"/>
          </p:nvPr>
        </p:nvSpPr>
        <p:spPr>
          <a:noFill/>
        </p:spPr>
        <p:txBody>
          <a:bodyPr/>
          <a:lstStyle/>
          <a:p>
            <a:fld id="{8C8ABFD6-2F51-44A6-AD2D-B0E7C6F727C2}" type="slidenum">
              <a:rPr lang="en-US" altLang="zh-TW" smtClean="0"/>
              <a:pPr/>
              <a:t>8</a:t>
            </a:fld>
            <a:endParaRPr lang="en-US" altLang="zh-TW" smtClean="0"/>
          </a:p>
        </p:txBody>
      </p:sp>
      <p:grpSp>
        <p:nvGrpSpPr>
          <p:cNvPr id="2" name="Group 3"/>
          <p:cNvGrpSpPr>
            <a:grpSpLocks/>
          </p:cNvGrpSpPr>
          <p:nvPr/>
        </p:nvGrpSpPr>
        <p:grpSpPr bwMode="auto">
          <a:xfrm>
            <a:off x="5529263" y="3175000"/>
            <a:ext cx="3419475" cy="1012825"/>
            <a:chOff x="3772" y="2000"/>
            <a:chExt cx="2335" cy="638"/>
          </a:xfrm>
        </p:grpSpPr>
        <p:sp>
          <p:nvSpPr>
            <p:cNvPr id="331780" name="AutoShape 4"/>
            <p:cNvSpPr>
              <a:spLocks noChangeArrowheads="1"/>
            </p:cNvSpPr>
            <p:nvPr/>
          </p:nvSpPr>
          <p:spPr bwMode="auto">
            <a:xfrm>
              <a:off x="3823" y="2000"/>
              <a:ext cx="2230" cy="592"/>
            </a:xfrm>
            <a:prstGeom prst="wedgeRectCallout">
              <a:avLst>
                <a:gd name="adj1" fmla="val -112556"/>
                <a:gd name="adj2" fmla="val -45606"/>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14363" name="Text Box 5"/>
            <p:cNvSpPr txBox="1">
              <a:spLocks noChangeArrowheads="1"/>
            </p:cNvSpPr>
            <p:nvPr/>
          </p:nvSpPr>
          <p:spPr bwMode="auto">
            <a:xfrm>
              <a:off x="3772" y="2042"/>
              <a:ext cx="2335" cy="596"/>
            </a:xfrm>
            <a:prstGeom prst="rect">
              <a:avLst/>
            </a:prstGeom>
            <a:noFill/>
            <a:ln w="9525" algn="ctr">
              <a:noFill/>
              <a:miter lim="800000"/>
              <a:headEnd/>
              <a:tailEnd/>
            </a:ln>
          </p:spPr>
          <p:txBody>
            <a:bodyPr>
              <a:spAutoFit/>
            </a:bodyPr>
            <a:lstStyle/>
            <a:p>
              <a:pPr marL="171450">
                <a:spcBef>
                  <a:spcPct val="50000"/>
                </a:spcBef>
              </a:pPr>
              <a:r>
                <a:rPr kumimoji="0" lang="zh-TW" altLang="en-US">
                  <a:solidFill>
                    <a:srgbClr val="000066"/>
                  </a:solidFill>
                  <a:latin typeface="標楷體" pitchFamily="65" charset="-120"/>
                  <a:ea typeface="標楷體" pitchFamily="65" charset="-120"/>
                </a:rPr>
                <a:t>申報雇主加保應打勾</a:t>
              </a:r>
              <a:endParaRPr kumimoji="0" lang="zh-TW" altLang="en-US">
                <a:solidFill>
                  <a:srgbClr val="800000"/>
                </a:solidFill>
                <a:latin typeface="標楷體" pitchFamily="65" charset="-120"/>
                <a:ea typeface="標楷體" pitchFamily="65" charset="-120"/>
              </a:endParaRPr>
            </a:p>
          </p:txBody>
        </p:sp>
      </p:grpSp>
      <p:pic>
        <p:nvPicPr>
          <p:cNvPr id="331782" name="Picture 6" descr="4"/>
          <p:cNvPicPr>
            <a:picLocks noChangeAspect="1" noChangeArrowheads="1"/>
          </p:cNvPicPr>
          <p:nvPr/>
        </p:nvPicPr>
        <p:blipFill>
          <a:blip r:embed="rId3" cstate="print"/>
          <a:srcRect/>
          <a:stretch>
            <a:fillRect/>
          </a:stretch>
        </p:blipFill>
        <p:spPr bwMode="auto">
          <a:xfrm>
            <a:off x="2484438" y="2420938"/>
            <a:ext cx="854075" cy="2495550"/>
          </a:xfrm>
          <a:prstGeom prst="rect">
            <a:avLst/>
          </a:prstGeom>
          <a:noFill/>
          <a:ln w="9525">
            <a:noFill/>
            <a:miter lim="800000"/>
            <a:headEnd/>
            <a:tailEnd/>
          </a:ln>
        </p:spPr>
      </p:pic>
      <p:grpSp>
        <p:nvGrpSpPr>
          <p:cNvPr id="3" name="Group 7"/>
          <p:cNvGrpSpPr>
            <a:grpSpLocks/>
          </p:cNvGrpSpPr>
          <p:nvPr/>
        </p:nvGrpSpPr>
        <p:grpSpPr bwMode="auto">
          <a:xfrm>
            <a:off x="2124075" y="4652963"/>
            <a:ext cx="3717925" cy="1384300"/>
            <a:chOff x="2044" y="2696"/>
            <a:chExt cx="2537" cy="872"/>
          </a:xfrm>
        </p:grpSpPr>
        <p:sp>
          <p:nvSpPr>
            <p:cNvPr id="331784" name="AutoShape 8"/>
            <p:cNvSpPr>
              <a:spLocks noChangeArrowheads="1"/>
            </p:cNvSpPr>
            <p:nvPr/>
          </p:nvSpPr>
          <p:spPr bwMode="auto">
            <a:xfrm>
              <a:off x="2065" y="2696"/>
              <a:ext cx="2445" cy="872"/>
            </a:xfrm>
            <a:prstGeom prst="wedgeRectCallout">
              <a:avLst>
                <a:gd name="adj1" fmla="val -61019"/>
                <a:gd name="adj2" fmla="val -133255"/>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14361" name="Text Box 9"/>
            <p:cNvSpPr txBox="1">
              <a:spLocks noChangeArrowheads="1"/>
            </p:cNvSpPr>
            <p:nvPr/>
          </p:nvSpPr>
          <p:spPr bwMode="auto">
            <a:xfrm>
              <a:off x="2044" y="2714"/>
              <a:ext cx="2537" cy="731"/>
            </a:xfrm>
            <a:prstGeom prst="rect">
              <a:avLst/>
            </a:prstGeom>
            <a:noFill/>
            <a:ln w="9525" algn="ctr">
              <a:noFill/>
              <a:miter lim="800000"/>
              <a:headEnd/>
              <a:tailEnd/>
            </a:ln>
          </p:spPr>
          <p:txBody>
            <a:bodyPr>
              <a:spAutoFit/>
            </a:bodyPr>
            <a:lstStyle/>
            <a:p>
              <a:pPr marL="171450">
                <a:spcBef>
                  <a:spcPct val="50000"/>
                </a:spcBef>
              </a:pPr>
              <a:r>
                <a:rPr kumimoji="0" lang="zh-TW" altLang="en-US">
                  <a:solidFill>
                    <a:srgbClr val="000066"/>
                  </a:solidFill>
                  <a:latin typeface="標楷體" pitchFamily="65" charset="-120"/>
                  <a:ea typeface="標楷體" pitchFamily="65" charset="-120"/>
                </a:rPr>
                <a:t>申報員工加保應於</a:t>
              </a:r>
            </a:p>
            <a:p>
              <a:pPr marL="171450">
                <a:spcBef>
                  <a:spcPct val="50000"/>
                </a:spcBef>
              </a:pPr>
              <a:r>
                <a:rPr kumimoji="0" lang="zh-TW" altLang="en-US">
                  <a:solidFill>
                    <a:srgbClr val="CC0000"/>
                  </a:solidFill>
                  <a:latin typeface="標楷體" pitchFamily="65" charset="-120"/>
                  <a:ea typeface="標楷體" pitchFamily="65" charset="-120"/>
                </a:rPr>
                <a:t>本人欄</a:t>
              </a:r>
              <a:r>
                <a:rPr kumimoji="0" lang="zh-TW" altLang="en-US">
                  <a:solidFill>
                    <a:srgbClr val="000066"/>
                  </a:solidFill>
                  <a:latin typeface="標楷體" pitchFamily="65" charset="-120"/>
                  <a:ea typeface="標楷體" pitchFamily="65" charset="-120"/>
                </a:rPr>
                <a:t>內打勾</a:t>
              </a:r>
              <a:endParaRPr kumimoji="0" lang="zh-TW" altLang="en-US">
                <a:solidFill>
                  <a:srgbClr val="800000"/>
                </a:solidFill>
                <a:latin typeface="標楷體" pitchFamily="65" charset="-120"/>
                <a:ea typeface="標楷體" pitchFamily="65" charset="-120"/>
              </a:endParaRPr>
            </a:p>
          </p:txBody>
        </p:sp>
      </p:grpSp>
      <p:pic>
        <p:nvPicPr>
          <p:cNvPr id="331786" name="Picture 10" descr="3"/>
          <p:cNvPicPr>
            <a:picLocks noChangeAspect="1" noChangeArrowheads="1"/>
          </p:cNvPicPr>
          <p:nvPr/>
        </p:nvPicPr>
        <p:blipFill>
          <a:blip r:embed="rId4" cstate="print"/>
          <a:srcRect/>
          <a:stretch>
            <a:fillRect/>
          </a:stretch>
        </p:blipFill>
        <p:spPr bwMode="auto">
          <a:xfrm>
            <a:off x="323850" y="2276475"/>
            <a:ext cx="1266825" cy="3038475"/>
          </a:xfrm>
          <a:prstGeom prst="rect">
            <a:avLst/>
          </a:prstGeom>
          <a:noFill/>
          <a:ln w="9525">
            <a:noFill/>
            <a:miter lim="800000"/>
            <a:headEnd/>
            <a:tailEnd/>
          </a:ln>
        </p:spPr>
      </p:pic>
      <p:grpSp>
        <p:nvGrpSpPr>
          <p:cNvPr id="4" name="Group 11"/>
          <p:cNvGrpSpPr>
            <a:grpSpLocks/>
          </p:cNvGrpSpPr>
          <p:nvPr/>
        </p:nvGrpSpPr>
        <p:grpSpPr bwMode="auto">
          <a:xfrm>
            <a:off x="827088" y="5013325"/>
            <a:ext cx="4205287" cy="1098550"/>
            <a:chOff x="0" y="2875"/>
            <a:chExt cx="2869" cy="692"/>
          </a:xfrm>
        </p:grpSpPr>
        <p:sp>
          <p:nvSpPr>
            <p:cNvPr id="331788" name="AutoShape 12"/>
            <p:cNvSpPr>
              <a:spLocks noChangeArrowheads="1"/>
            </p:cNvSpPr>
            <p:nvPr/>
          </p:nvSpPr>
          <p:spPr bwMode="auto">
            <a:xfrm flipH="1">
              <a:off x="0" y="2875"/>
              <a:ext cx="2764" cy="692"/>
            </a:xfrm>
            <a:prstGeom prst="wedgeRectCallout">
              <a:avLst>
                <a:gd name="adj1" fmla="val 29269"/>
                <a:gd name="adj2" fmla="val -244944"/>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14359" name="Text Box 13"/>
            <p:cNvSpPr txBox="1">
              <a:spLocks noChangeArrowheads="1"/>
            </p:cNvSpPr>
            <p:nvPr/>
          </p:nvSpPr>
          <p:spPr bwMode="auto">
            <a:xfrm>
              <a:off x="164" y="2883"/>
              <a:ext cx="2705" cy="596"/>
            </a:xfrm>
            <a:prstGeom prst="rect">
              <a:avLst/>
            </a:prstGeom>
            <a:noFill/>
            <a:ln w="9525" algn="ctr">
              <a:noFill/>
              <a:miter lim="800000"/>
              <a:headEnd/>
              <a:tailEnd/>
            </a:ln>
          </p:spPr>
          <p:txBody>
            <a:bodyPr>
              <a:spAutoFit/>
            </a:bodyPr>
            <a:lstStyle/>
            <a:p>
              <a:pPr marL="171450">
                <a:spcBef>
                  <a:spcPct val="50000"/>
                </a:spcBef>
              </a:pPr>
              <a:r>
                <a:rPr kumimoji="0" lang="zh-TW" altLang="en-US">
                  <a:solidFill>
                    <a:srgbClr val="000066"/>
                  </a:solidFill>
                  <a:latin typeface="標楷體" pitchFamily="65" charset="-120"/>
                  <a:ea typeface="標楷體" pitchFamily="65" charset="-120"/>
                </a:rPr>
                <a:t>多家關係企業單位應注意</a:t>
              </a:r>
              <a:r>
                <a:rPr kumimoji="0" lang="zh-TW" altLang="en-US">
                  <a:solidFill>
                    <a:srgbClr val="CC0000"/>
                  </a:solidFill>
                  <a:latin typeface="標楷體" pitchFamily="65" charset="-120"/>
                  <a:ea typeface="標楷體" pitchFamily="65" charset="-120"/>
                </a:rPr>
                <a:t>填列正確保險證號</a:t>
              </a:r>
            </a:p>
          </p:txBody>
        </p:sp>
      </p:grpSp>
      <p:pic>
        <p:nvPicPr>
          <p:cNvPr id="331790" name="Picture 14" descr="2"/>
          <p:cNvPicPr>
            <a:picLocks noChangeAspect="1" noChangeArrowheads="1"/>
          </p:cNvPicPr>
          <p:nvPr/>
        </p:nvPicPr>
        <p:blipFill>
          <a:blip r:embed="rId5" cstate="print"/>
          <a:srcRect/>
          <a:stretch>
            <a:fillRect/>
          </a:stretch>
        </p:blipFill>
        <p:spPr bwMode="auto">
          <a:xfrm>
            <a:off x="1154113" y="2038350"/>
            <a:ext cx="6015037" cy="800100"/>
          </a:xfrm>
          <a:prstGeom prst="rect">
            <a:avLst/>
          </a:prstGeom>
          <a:noFill/>
          <a:ln w="9525">
            <a:noFill/>
            <a:miter lim="800000"/>
            <a:headEnd/>
            <a:tailEnd/>
          </a:ln>
        </p:spPr>
      </p:pic>
      <p:grpSp>
        <p:nvGrpSpPr>
          <p:cNvPr id="5" name="Group 15"/>
          <p:cNvGrpSpPr>
            <a:grpSpLocks/>
          </p:cNvGrpSpPr>
          <p:nvPr/>
        </p:nvGrpSpPr>
        <p:grpSpPr bwMode="auto">
          <a:xfrm>
            <a:off x="900113" y="3933825"/>
            <a:ext cx="7243762" cy="2781300"/>
            <a:chOff x="615" y="2568"/>
            <a:chExt cx="4943" cy="1752"/>
          </a:xfrm>
        </p:grpSpPr>
        <p:sp>
          <p:nvSpPr>
            <p:cNvPr id="331792" name="AutoShape 16"/>
            <p:cNvSpPr>
              <a:spLocks noChangeArrowheads="1"/>
            </p:cNvSpPr>
            <p:nvPr/>
          </p:nvSpPr>
          <p:spPr bwMode="auto">
            <a:xfrm>
              <a:off x="615" y="2568"/>
              <a:ext cx="4943" cy="1752"/>
            </a:xfrm>
            <a:prstGeom prst="wedgeRectCallout">
              <a:avLst>
                <a:gd name="adj1" fmla="val 4079"/>
                <a:gd name="adj2" fmla="val -61759"/>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14357" name="Text Box 17"/>
            <p:cNvSpPr txBox="1">
              <a:spLocks noChangeArrowheads="1"/>
            </p:cNvSpPr>
            <p:nvPr/>
          </p:nvSpPr>
          <p:spPr bwMode="auto">
            <a:xfrm>
              <a:off x="676" y="2781"/>
              <a:ext cx="4530" cy="1539"/>
            </a:xfrm>
            <a:prstGeom prst="rect">
              <a:avLst/>
            </a:prstGeom>
            <a:noFill/>
            <a:ln w="9525" algn="ctr">
              <a:noFill/>
              <a:miter lim="800000"/>
              <a:headEnd/>
              <a:tailEnd/>
            </a:ln>
          </p:spPr>
          <p:txBody>
            <a:bodyPr>
              <a:spAutoFit/>
            </a:bodyPr>
            <a:lstStyle/>
            <a:p>
              <a:pPr marL="171450">
                <a:spcBef>
                  <a:spcPct val="50000"/>
                </a:spcBef>
              </a:pPr>
              <a:r>
                <a:rPr kumimoji="0" lang="en-US" altLang="zh-TW">
                  <a:solidFill>
                    <a:srgbClr val="000066"/>
                  </a:solidFill>
                  <a:latin typeface="標楷體" pitchFamily="65" charset="-120"/>
                  <a:ea typeface="標楷體" pitchFamily="65" charset="-120"/>
                </a:rPr>
                <a:t>1.</a:t>
              </a:r>
              <a:r>
                <a:rPr kumimoji="0" lang="zh-TW" altLang="en-US">
                  <a:solidFill>
                    <a:srgbClr val="000066"/>
                  </a:solidFill>
                  <a:latin typeface="標楷體" pitchFamily="65" charset="-120"/>
                  <a:ea typeface="標楷體" pitchFamily="65" charset="-120"/>
                </a:rPr>
                <a:t>依</a:t>
              </a:r>
              <a:r>
                <a:rPr kumimoji="0" lang="zh-TW" altLang="en-US">
                  <a:solidFill>
                    <a:srgbClr val="CC0000"/>
                  </a:solidFill>
                  <a:latin typeface="標楷體" pitchFamily="65" charset="-120"/>
                  <a:ea typeface="標楷體" pitchFamily="65" charset="-120"/>
                </a:rPr>
                <a:t>保險別</a:t>
              </a:r>
              <a:r>
                <a:rPr kumimoji="0" lang="zh-TW" altLang="en-US">
                  <a:solidFill>
                    <a:srgbClr val="000066"/>
                  </a:solidFill>
                  <a:latin typeface="標楷體" pitchFamily="65" charset="-120"/>
                  <a:ea typeface="標楷體" pitchFamily="65" charset="-120"/>
                </a:rPr>
                <a:t>選用正確表格</a:t>
              </a:r>
            </a:p>
            <a:p>
              <a:pPr marL="171450">
                <a:spcBef>
                  <a:spcPct val="50000"/>
                </a:spcBef>
              </a:pPr>
              <a:r>
                <a:rPr kumimoji="0" lang="en-US" altLang="zh-TW">
                  <a:solidFill>
                    <a:srgbClr val="000066"/>
                  </a:solidFill>
                  <a:latin typeface="標楷體" pitchFamily="65" charset="-120"/>
                  <a:ea typeface="標楷體" pitchFamily="65" charset="-120"/>
                </a:rPr>
                <a:t>(</a:t>
              </a:r>
              <a:r>
                <a:rPr kumimoji="0" lang="zh-TW" altLang="en-US">
                  <a:solidFill>
                    <a:srgbClr val="000066"/>
                  </a:solidFill>
                  <a:latin typeface="標楷體" pitchFamily="65" charset="-120"/>
                  <a:ea typeface="標楷體" pitchFamily="65" charset="-120"/>
                </a:rPr>
                <a:t>僅申報健保、就保應用專用表</a:t>
              </a:r>
              <a:r>
                <a:rPr kumimoji="0" lang="en-US" altLang="zh-TW">
                  <a:solidFill>
                    <a:srgbClr val="000066"/>
                  </a:solidFill>
                  <a:latin typeface="標楷體" pitchFamily="65" charset="-120"/>
                  <a:ea typeface="標楷體" pitchFamily="65" charset="-120"/>
                </a:rPr>
                <a:t>)</a:t>
              </a:r>
            </a:p>
            <a:p>
              <a:pPr marL="171450">
                <a:spcBef>
                  <a:spcPct val="50000"/>
                </a:spcBef>
              </a:pPr>
              <a:r>
                <a:rPr kumimoji="0" lang="en-US" altLang="zh-TW">
                  <a:latin typeface="標楷體" pitchFamily="65" charset="-120"/>
                  <a:ea typeface="標楷體" pitchFamily="65" charset="-120"/>
                </a:rPr>
                <a:t>2.</a:t>
              </a:r>
              <a:r>
                <a:rPr kumimoji="0" lang="zh-TW" altLang="en-US">
                  <a:latin typeface="標楷體" pitchFamily="65" charset="-120"/>
                  <a:ea typeface="標楷體" pitchFamily="65" charset="-120"/>
                </a:rPr>
                <a:t>同時申報勞、健保加保時</a:t>
              </a:r>
            </a:p>
            <a:p>
              <a:pPr marL="171450">
                <a:spcBef>
                  <a:spcPct val="50000"/>
                </a:spcBef>
              </a:pPr>
              <a:r>
                <a:rPr kumimoji="0" lang="zh-TW" altLang="en-US">
                  <a:latin typeface="標楷體" pitchFamily="65" charset="-120"/>
                  <a:ea typeface="標楷體" pitchFamily="65" charset="-120"/>
                </a:rPr>
                <a:t>  應填寫表格一式二份，</a:t>
              </a:r>
              <a:r>
                <a:rPr kumimoji="0" lang="zh-TW" altLang="en-US">
                  <a:solidFill>
                    <a:srgbClr val="CC0000"/>
                  </a:solidFill>
                  <a:latin typeface="標楷體" pitchFamily="65" charset="-120"/>
                  <a:ea typeface="標楷體" pitchFamily="65" charset="-120"/>
                </a:rPr>
                <a:t>切勿刪除表頭</a:t>
              </a:r>
              <a:endParaRPr kumimoji="0" lang="zh-TW" altLang="en-US">
                <a:latin typeface="標楷體" pitchFamily="65" charset="-120"/>
                <a:ea typeface="標楷體" pitchFamily="65" charset="-120"/>
              </a:endParaRPr>
            </a:p>
          </p:txBody>
        </p:sp>
      </p:grpSp>
      <p:pic>
        <p:nvPicPr>
          <p:cNvPr id="331794" name="Picture 18" descr="1"/>
          <p:cNvPicPr>
            <a:picLocks noChangeAspect="1" noChangeArrowheads="1"/>
          </p:cNvPicPr>
          <p:nvPr/>
        </p:nvPicPr>
        <p:blipFill>
          <a:blip r:embed="rId6" cstate="print"/>
          <a:srcRect/>
          <a:stretch>
            <a:fillRect/>
          </a:stretch>
        </p:blipFill>
        <p:spPr bwMode="auto">
          <a:xfrm>
            <a:off x="776288" y="2144713"/>
            <a:ext cx="7051675" cy="1552575"/>
          </a:xfrm>
          <a:prstGeom prst="rect">
            <a:avLst/>
          </a:prstGeom>
          <a:noFill/>
          <a:ln w="9525">
            <a:noFill/>
            <a:miter lim="800000"/>
            <a:headEnd/>
            <a:tailEnd/>
          </a:ln>
        </p:spPr>
      </p:pic>
      <p:sp>
        <p:nvSpPr>
          <p:cNvPr id="14348" name="Rectangle 19"/>
          <p:cNvSpPr>
            <a:spLocks noChangeArrowheads="1"/>
          </p:cNvSpPr>
          <p:nvPr/>
        </p:nvSpPr>
        <p:spPr bwMode="auto">
          <a:xfrm>
            <a:off x="179388" y="404813"/>
            <a:ext cx="5603875" cy="515937"/>
          </a:xfrm>
          <a:prstGeom prst="rect">
            <a:avLst/>
          </a:prstGeom>
          <a:noFill/>
          <a:ln w="38100">
            <a:solidFill>
              <a:srgbClr val="99CC00"/>
            </a:solidFill>
            <a:prstDash val="sysDot"/>
            <a:miter lim="800000"/>
            <a:headEnd/>
            <a:tailEnd/>
          </a:ln>
          <a:effectLst>
            <a:prstShdw prst="shdw13" dist="53882" dir="13500000">
              <a:schemeClr val="bg2">
                <a:alpha val="50000"/>
              </a:schemeClr>
            </a:prstShdw>
          </a:effectLst>
        </p:spPr>
        <p:txBody>
          <a:bodyPr wrap="none" anchor="ctr"/>
          <a:lstStyle/>
          <a:p>
            <a:endParaRPr kumimoji="0" lang="zh-TW" altLang="en-US"/>
          </a:p>
        </p:txBody>
      </p:sp>
      <p:sp>
        <p:nvSpPr>
          <p:cNvPr id="14349" name="Rectangle 20"/>
          <p:cNvSpPr>
            <a:spLocks noChangeArrowheads="1"/>
          </p:cNvSpPr>
          <p:nvPr/>
        </p:nvSpPr>
        <p:spPr bwMode="auto">
          <a:xfrm>
            <a:off x="827088" y="333375"/>
            <a:ext cx="5803900" cy="892175"/>
          </a:xfrm>
          <a:prstGeom prst="rect">
            <a:avLst/>
          </a:prstGeom>
          <a:gradFill rotWithShape="1">
            <a:gsLst>
              <a:gs pos="0">
                <a:srgbClr val="FFFFFF"/>
              </a:gs>
              <a:gs pos="100000">
                <a:srgbClr val="FF6600"/>
              </a:gs>
            </a:gsLst>
            <a:lin ang="18900000" scaled="1"/>
          </a:gradFill>
          <a:ln w="9525">
            <a:noFill/>
            <a:miter lim="800000"/>
            <a:headEnd/>
            <a:tailEnd/>
          </a:ln>
          <a:effectLst>
            <a:prstShdw prst="shdw13" dist="53882" dir="13500000">
              <a:schemeClr val="bg2">
                <a:alpha val="50000"/>
              </a:schemeClr>
            </a:prstShdw>
          </a:effectLst>
        </p:spPr>
        <p:txBody>
          <a:bodyPr>
            <a:spAutoFit/>
          </a:bodyPr>
          <a:lstStyle/>
          <a:p>
            <a:r>
              <a:rPr lang="en-US" altLang="zh-TW" sz="2600">
                <a:solidFill>
                  <a:srgbClr val="000066"/>
                </a:solidFill>
                <a:latin typeface="標楷體" pitchFamily="65" charset="-120"/>
                <a:ea typeface="標楷體" pitchFamily="65" charset="-120"/>
              </a:rPr>
              <a:t>   </a:t>
            </a:r>
            <a:r>
              <a:rPr lang="zh-TW" altLang="en-US" sz="2600">
                <a:solidFill>
                  <a:srgbClr val="0066FF"/>
                </a:solidFill>
                <a:latin typeface="標楷體" pitchFamily="65" charset="-120"/>
                <a:ea typeface="標楷體" pitchFamily="65" charset="-120"/>
              </a:rPr>
              <a:t>使用勞、健保合一加保申報表</a:t>
            </a:r>
          </a:p>
          <a:p>
            <a:r>
              <a:rPr lang="zh-TW" altLang="en-US" sz="2600">
                <a:solidFill>
                  <a:srgbClr val="0066FF"/>
                </a:solidFill>
                <a:latin typeface="標楷體" pitchFamily="65" charset="-120"/>
                <a:ea typeface="標楷體" pitchFamily="65" charset="-120"/>
              </a:rPr>
              <a:t>             填寫時需特別注意什麼</a:t>
            </a:r>
            <a:r>
              <a:rPr lang="en-US" altLang="zh-TW" sz="2600">
                <a:solidFill>
                  <a:srgbClr val="0066FF"/>
                </a:solidFill>
                <a:latin typeface="標楷體" pitchFamily="65" charset="-120"/>
                <a:ea typeface="標楷體" pitchFamily="65" charset="-120"/>
              </a:rPr>
              <a:t>?</a:t>
            </a:r>
            <a:endParaRPr lang="en-US" altLang="zh-TW" sz="2600">
              <a:solidFill>
                <a:srgbClr val="0066FF"/>
              </a:solidFill>
              <a:latin typeface="標楷體" pitchFamily="65" charset="-120"/>
              <a:ea typeface="標楷體" pitchFamily="65" charset="-120"/>
              <a:cs typeface="Times New Roman" pitchFamily="18" charset="0"/>
            </a:endParaRPr>
          </a:p>
        </p:txBody>
      </p:sp>
      <p:pic>
        <p:nvPicPr>
          <p:cNvPr id="14350" name="Picture 21" descr="黃綠"/>
          <p:cNvPicPr>
            <a:picLocks noChangeAspect="1" noChangeArrowheads="1"/>
          </p:cNvPicPr>
          <p:nvPr/>
        </p:nvPicPr>
        <p:blipFill>
          <a:blip r:embed="rId7" cstate="print"/>
          <a:srcRect/>
          <a:stretch>
            <a:fillRect/>
          </a:stretch>
        </p:blipFill>
        <p:spPr bwMode="auto">
          <a:xfrm>
            <a:off x="179388" y="476250"/>
            <a:ext cx="411162" cy="434975"/>
          </a:xfrm>
          <a:prstGeom prst="rect">
            <a:avLst/>
          </a:prstGeom>
          <a:noFill/>
          <a:ln w="9525">
            <a:noFill/>
            <a:miter lim="800000"/>
            <a:headEnd/>
            <a:tailEnd/>
          </a:ln>
          <a:effectLst>
            <a:prstShdw prst="shdw13" dist="53882" dir="13500000">
              <a:srgbClr val="808080">
                <a:alpha val="50000"/>
              </a:srgbClr>
            </a:prstShdw>
          </a:effectLst>
        </p:spPr>
      </p:pic>
      <p:pic>
        <p:nvPicPr>
          <p:cNvPr id="14351" name="Picture 22" descr="j0429345[1]"/>
          <p:cNvPicPr>
            <a:picLocks noChangeAspect="1" noChangeArrowheads="1"/>
          </p:cNvPicPr>
          <p:nvPr/>
        </p:nvPicPr>
        <p:blipFill>
          <a:blip r:embed="rId8" cstate="print"/>
          <a:srcRect/>
          <a:stretch>
            <a:fillRect/>
          </a:stretch>
        </p:blipFill>
        <p:spPr bwMode="auto">
          <a:xfrm>
            <a:off x="6659563" y="333375"/>
            <a:ext cx="2232025" cy="1431925"/>
          </a:xfrm>
          <a:prstGeom prst="rect">
            <a:avLst/>
          </a:prstGeom>
          <a:noFill/>
          <a:ln w="9525">
            <a:noFill/>
            <a:miter lim="800000"/>
            <a:headEnd/>
            <a:tailEnd/>
          </a:ln>
        </p:spPr>
      </p:pic>
      <p:grpSp>
        <p:nvGrpSpPr>
          <p:cNvPr id="6" name="Group 23"/>
          <p:cNvGrpSpPr>
            <a:grpSpLocks/>
          </p:cNvGrpSpPr>
          <p:nvPr/>
        </p:nvGrpSpPr>
        <p:grpSpPr bwMode="auto">
          <a:xfrm>
            <a:off x="4106863" y="4849813"/>
            <a:ext cx="4013200" cy="1658937"/>
            <a:chOff x="2801" y="3055"/>
            <a:chExt cx="2740" cy="1045"/>
          </a:xfrm>
        </p:grpSpPr>
        <p:sp>
          <p:nvSpPr>
            <p:cNvPr id="331800" name="AutoShape 24"/>
            <p:cNvSpPr>
              <a:spLocks noChangeArrowheads="1"/>
            </p:cNvSpPr>
            <p:nvPr/>
          </p:nvSpPr>
          <p:spPr bwMode="auto">
            <a:xfrm>
              <a:off x="2887" y="3055"/>
              <a:ext cx="2654" cy="1045"/>
            </a:xfrm>
            <a:prstGeom prst="wedgeRectCallout">
              <a:avLst>
                <a:gd name="adj1" fmla="val -57648"/>
                <a:gd name="adj2" fmla="val -98898"/>
              </a:avLst>
            </a:prstGeom>
            <a:solidFill>
              <a:srgbClr val="FFFF99"/>
            </a:solidFill>
            <a:ln w="50800" cap="rnd" algn="ctr">
              <a:solidFill>
                <a:srgbClr val="FF6600"/>
              </a:solidFill>
              <a:prstDash val="sysDot"/>
              <a:miter lim="800000"/>
              <a:headEnd/>
              <a:tailEnd/>
            </a:ln>
            <a:effectLst/>
          </p:spPr>
          <p:txBody>
            <a:bodyPr anchor="ctr"/>
            <a:lstStyle/>
            <a:p>
              <a:pPr indent="800100" algn="ctr">
                <a:lnSpc>
                  <a:spcPct val="140000"/>
                </a:lnSpc>
                <a:defRPr/>
              </a:pPr>
              <a:endParaRPr lang="zh-TW" altLang="zh-TW">
                <a:solidFill>
                  <a:srgbClr val="FF6600"/>
                </a:solidFill>
                <a:effectLst>
                  <a:outerShdw blurRad="38100" dist="38100" dir="2700000" algn="tl">
                    <a:srgbClr val="000000"/>
                  </a:outerShdw>
                </a:effectLst>
                <a:latin typeface="標楷體" pitchFamily="65" charset="-120"/>
                <a:ea typeface="標楷體" pitchFamily="65" charset="-120"/>
              </a:endParaRPr>
            </a:p>
          </p:txBody>
        </p:sp>
        <p:sp>
          <p:nvSpPr>
            <p:cNvPr id="14355" name="Text Box 25"/>
            <p:cNvSpPr txBox="1">
              <a:spLocks noChangeArrowheads="1"/>
            </p:cNvSpPr>
            <p:nvPr/>
          </p:nvSpPr>
          <p:spPr bwMode="auto">
            <a:xfrm>
              <a:off x="2801" y="3320"/>
              <a:ext cx="2724" cy="596"/>
            </a:xfrm>
            <a:prstGeom prst="rect">
              <a:avLst/>
            </a:prstGeom>
            <a:noFill/>
            <a:ln w="9525" algn="ctr">
              <a:noFill/>
              <a:miter lim="800000"/>
              <a:headEnd/>
              <a:tailEnd/>
            </a:ln>
          </p:spPr>
          <p:txBody>
            <a:bodyPr>
              <a:spAutoFit/>
            </a:bodyPr>
            <a:lstStyle/>
            <a:p>
              <a:pPr marL="171450">
                <a:spcBef>
                  <a:spcPct val="50000"/>
                </a:spcBef>
              </a:pPr>
              <a:r>
                <a:rPr kumimoji="0" lang="zh-TW" altLang="en-US">
                  <a:solidFill>
                    <a:srgbClr val="CC0000"/>
                  </a:solidFill>
                  <a:latin typeface="標楷體" pitchFamily="65" charset="-120"/>
                  <a:ea typeface="標楷體" pitchFamily="65" charset="-120"/>
                </a:rPr>
                <a:t>部分工時人員</a:t>
              </a:r>
              <a:r>
                <a:rPr kumimoji="0" lang="zh-TW" altLang="en-US">
                  <a:solidFill>
                    <a:srgbClr val="000066"/>
                  </a:solidFill>
                  <a:latin typeface="標楷體" pitchFamily="65" charset="-120"/>
                  <a:ea typeface="標楷體" pitchFamily="65" charset="-120"/>
                </a:rPr>
                <a:t>可在此備註</a:t>
              </a:r>
              <a:endParaRPr kumimoji="0" lang="zh-TW" altLang="en-US">
                <a:solidFill>
                  <a:srgbClr val="800000"/>
                </a:solidFill>
                <a:latin typeface="標楷體" pitchFamily="65" charset="-120"/>
                <a:ea typeface="標楷體" pitchFamily="65" charset="-120"/>
              </a:endParaRPr>
            </a:p>
          </p:txBody>
        </p:sp>
      </p:grpSp>
      <p:pic>
        <p:nvPicPr>
          <p:cNvPr id="331802" name="Picture 26" descr="5">
            <a:hlinkClick r:id="" action="ppaction://hlinkshowjump?jump=nextslide"/>
          </p:cNvPr>
          <p:cNvPicPr>
            <a:picLocks noChangeAspect="1" noChangeArrowheads="1"/>
          </p:cNvPicPr>
          <p:nvPr/>
        </p:nvPicPr>
        <p:blipFill>
          <a:blip r:embed="rId9" cstate="print"/>
          <a:srcRect/>
          <a:stretch>
            <a:fillRect/>
          </a:stretch>
        </p:blipFill>
        <p:spPr bwMode="auto">
          <a:xfrm>
            <a:off x="2195513" y="2420938"/>
            <a:ext cx="1590675"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31794"/>
                                        </p:tgtEl>
                                        <p:attrNameLst>
                                          <p:attrName>style.visibility</p:attrName>
                                        </p:attrNameLst>
                                      </p:cBhvr>
                                      <p:to>
                                        <p:strVal val="visible"/>
                                      </p:to>
                                    </p:set>
                                    <p:anim calcmode="lin" valueType="num">
                                      <p:cBhvr>
                                        <p:cTn id="7" dur="1000" fill="hold"/>
                                        <p:tgtEl>
                                          <p:spTgt spid="331794"/>
                                        </p:tgtEl>
                                        <p:attrNameLst>
                                          <p:attrName>ppt_w</p:attrName>
                                        </p:attrNameLst>
                                      </p:cBhvr>
                                      <p:tavLst>
                                        <p:tav tm="0">
                                          <p:val>
                                            <p:fltVal val="0"/>
                                          </p:val>
                                        </p:tav>
                                        <p:tav tm="100000">
                                          <p:val>
                                            <p:strVal val="#ppt_w"/>
                                          </p:val>
                                        </p:tav>
                                      </p:tavLst>
                                    </p:anim>
                                    <p:anim calcmode="lin" valueType="num">
                                      <p:cBhvr>
                                        <p:cTn id="8" dur="1000" fill="hold"/>
                                        <p:tgtEl>
                                          <p:spTgt spid="331794"/>
                                        </p:tgtEl>
                                        <p:attrNameLst>
                                          <p:attrName>ppt_h</p:attrName>
                                        </p:attrNameLst>
                                      </p:cBhvr>
                                      <p:tavLst>
                                        <p:tav tm="0">
                                          <p:val>
                                            <p:fltVal val="0"/>
                                          </p:val>
                                        </p:tav>
                                        <p:tav tm="100000">
                                          <p:val>
                                            <p:strVal val="#ppt_h"/>
                                          </p:val>
                                        </p:tav>
                                      </p:tavLst>
                                    </p:anim>
                                    <p:anim calcmode="lin" valueType="num">
                                      <p:cBhvr>
                                        <p:cTn id="9" dur="1000" fill="hold"/>
                                        <p:tgtEl>
                                          <p:spTgt spid="331794"/>
                                        </p:tgtEl>
                                        <p:attrNameLst>
                                          <p:attrName>style.rotation</p:attrName>
                                        </p:attrNameLst>
                                      </p:cBhvr>
                                      <p:tavLst>
                                        <p:tav tm="0">
                                          <p:val>
                                            <p:fltVal val="90"/>
                                          </p:val>
                                        </p:tav>
                                        <p:tav tm="100000">
                                          <p:val>
                                            <p:fltVal val="0"/>
                                          </p:val>
                                        </p:tav>
                                      </p:tavLst>
                                    </p:anim>
                                    <p:animEffect transition="in" filter="fade">
                                      <p:cBhvr>
                                        <p:cTn id="10" dur="1000"/>
                                        <p:tgtEl>
                                          <p:spTgt spid="33179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iterate type="lt">
                                    <p:tmPct val="0"/>
                                  </p:iterate>
                                  <p:childTnLst>
                                    <p:animEffect transition="out" filter="fade">
                                      <p:cBhvr>
                                        <p:cTn id="19" dur="1000"/>
                                        <p:tgtEl>
                                          <p:spTgt spid="331794"/>
                                        </p:tgtEl>
                                      </p:cBhvr>
                                    </p:animEffect>
                                    <p:set>
                                      <p:cBhvr>
                                        <p:cTn id="20" dur="1" fill="hold">
                                          <p:stCondLst>
                                            <p:cond delay="999"/>
                                          </p:stCondLst>
                                        </p:cTn>
                                        <p:tgtEl>
                                          <p:spTgt spid="33179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331790"/>
                                        </p:tgtEl>
                                        <p:attrNameLst>
                                          <p:attrName>style.visibility</p:attrName>
                                        </p:attrNameLst>
                                      </p:cBhvr>
                                      <p:to>
                                        <p:strVal val="visible"/>
                                      </p:to>
                                    </p:set>
                                    <p:anim calcmode="lin" valueType="num">
                                      <p:cBhvr>
                                        <p:cTn id="26" dur="1000" fill="hold"/>
                                        <p:tgtEl>
                                          <p:spTgt spid="331790"/>
                                        </p:tgtEl>
                                        <p:attrNameLst>
                                          <p:attrName>ppt_w</p:attrName>
                                        </p:attrNameLst>
                                      </p:cBhvr>
                                      <p:tavLst>
                                        <p:tav tm="0">
                                          <p:val>
                                            <p:fltVal val="0"/>
                                          </p:val>
                                        </p:tav>
                                        <p:tav tm="100000">
                                          <p:val>
                                            <p:strVal val="#ppt_w"/>
                                          </p:val>
                                        </p:tav>
                                      </p:tavLst>
                                    </p:anim>
                                    <p:anim calcmode="lin" valueType="num">
                                      <p:cBhvr>
                                        <p:cTn id="27" dur="1000" fill="hold"/>
                                        <p:tgtEl>
                                          <p:spTgt spid="331790"/>
                                        </p:tgtEl>
                                        <p:attrNameLst>
                                          <p:attrName>ppt_h</p:attrName>
                                        </p:attrNameLst>
                                      </p:cBhvr>
                                      <p:tavLst>
                                        <p:tav tm="0">
                                          <p:val>
                                            <p:fltVal val="0"/>
                                          </p:val>
                                        </p:tav>
                                        <p:tav tm="100000">
                                          <p:val>
                                            <p:strVal val="#ppt_h"/>
                                          </p:val>
                                        </p:tav>
                                      </p:tavLst>
                                    </p:anim>
                                    <p:anim calcmode="lin" valueType="num">
                                      <p:cBhvr>
                                        <p:cTn id="28" dur="1000" fill="hold"/>
                                        <p:tgtEl>
                                          <p:spTgt spid="331790"/>
                                        </p:tgtEl>
                                        <p:attrNameLst>
                                          <p:attrName>style.rotation</p:attrName>
                                        </p:attrNameLst>
                                      </p:cBhvr>
                                      <p:tavLst>
                                        <p:tav tm="0">
                                          <p:val>
                                            <p:fltVal val="90"/>
                                          </p:val>
                                        </p:tav>
                                        <p:tav tm="100000">
                                          <p:val>
                                            <p:fltVal val="0"/>
                                          </p:val>
                                        </p:tav>
                                      </p:tavLst>
                                    </p:anim>
                                    <p:animEffect transition="in" filter="fade">
                                      <p:cBhvr>
                                        <p:cTn id="29" dur="1000"/>
                                        <p:tgtEl>
                                          <p:spTgt spid="331790"/>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iterate type="lt">
                                    <p:tmPct val="0"/>
                                  </p:iterate>
                                  <p:childTnLst>
                                    <p:animEffect transition="out" filter="fade">
                                      <p:cBhvr>
                                        <p:cTn id="38" dur="1000"/>
                                        <p:tgtEl>
                                          <p:spTgt spid="331790"/>
                                        </p:tgtEl>
                                      </p:cBhvr>
                                    </p:animEffect>
                                    <p:set>
                                      <p:cBhvr>
                                        <p:cTn id="39" dur="1" fill="hold">
                                          <p:stCondLst>
                                            <p:cond delay="999"/>
                                          </p:stCondLst>
                                        </p:cTn>
                                        <p:tgtEl>
                                          <p:spTgt spid="33179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331786"/>
                                        </p:tgtEl>
                                        <p:attrNameLst>
                                          <p:attrName>style.visibility</p:attrName>
                                        </p:attrNameLst>
                                      </p:cBhvr>
                                      <p:to>
                                        <p:strVal val="visible"/>
                                      </p:to>
                                    </p:set>
                                    <p:anim calcmode="lin" valueType="num">
                                      <p:cBhvr>
                                        <p:cTn id="45" dur="1000" fill="hold"/>
                                        <p:tgtEl>
                                          <p:spTgt spid="331786"/>
                                        </p:tgtEl>
                                        <p:attrNameLst>
                                          <p:attrName>ppt_w</p:attrName>
                                        </p:attrNameLst>
                                      </p:cBhvr>
                                      <p:tavLst>
                                        <p:tav tm="0">
                                          <p:val>
                                            <p:fltVal val="0"/>
                                          </p:val>
                                        </p:tav>
                                        <p:tav tm="100000">
                                          <p:val>
                                            <p:strVal val="#ppt_w"/>
                                          </p:val>
                                        </p:tav>
                                      </p:tavLst>
                                    </p:anim>
                                    <p:anim calcmode="lin" valueType="num">
                                      <p:cBhvr>
                                        <p:cTn id="46" dur="1000" fill="hold"/>
                                        <p:tgtEl>
                                          <p:spTgt spid="331786"/>
                                        </p:tgtEl>
                                        <p:attrNameLst>
                                          <p:attrName>ppt_h</p:attrName>
                                        </p:attrNameLst>
                                      </p:cBhvr>
                                      <p:tavLst>
                                        <p:tav tm="0">
                                          <p:val>
                                            <p:fltVal val="0"/>
                                          </p:val>
                                        </p:tav>
                                        <p:tav tm="100000">
                                          <p:val>
                                            <p:strVal val="#ppt_h"/>
                                          </p:val>
                                        </p:tav>
                                      </p:tavLst>
                                    </p:anim>
                                    <p:anim calcmode="lin" valueType="num">
                                      <p:cBhvr>
                                        <p:cTn id="47" dur="1000" fill="hold"/>
                                        <p:tgtEl>
                                          <p:spTgt spid="331786"/>
                                        </p:tgtEl>
                                        <p:attrNameLst>
                                          <p:attrName>style.rotation</p:attrName>
                                        </p:attrNameLst>
                                      </p:cBhvr>
                                      <p:tavLst>
                                        <p:tav tm="0">
                                          <p:val>
                                            <p:fltVal val="90"/>
                                          </p:val>
                                        </p:tav>
                                        <p:tav tm="100000">
                                          <p:val>
                                            <p:fltVal val="0"/>
                                          </p:val>
                                        </p:tav>
                                      </p:tavLst>
                                    </p:anim>
                                    <p:animEffect transition="in" filter="fade">
                                      <p:cBhvr>
                                        <p:cTn id="48" dur="1000"/>
                                        <p:tgtEl>
                                          <p:spTgt spid="331786"/>
                                        </p:tgtEl>
                                      </p:cBhvr>
                                    </p:animEffect>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1000" fill="hold"/>
                                        <p:tgtEl>
                                          <p:spTgt spid="3"/>
                                        </p:tgtEl>
                                        <p:attrNameLst>
                                          <p:attrName>ppt_x</p:attrName>
                                        </p:attrNameLst>
                                      </p:cBhvr>
                                      <p:tavLst>
                                        <p:tav tm="0">
                                          <p:val>
                                            <p:strVal val="#ppt_x"/>
                                          </p:val>
                                        </p:tav>
                                        <p:tav tm="100000">
                                          <p:val>
                                            <p:strVal val="#ppt_x"/>
                                          </p:val>
                                        </p:tav>
                                      </p:tavLst>
                                    </p:anim>
                                    <p:anim calcmode="lin" valueType="num">
                                      <p:cBhvr additive="base">
                                        <p:cTn id="5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iterate type="lt">
                                    <p:tmPct val="0"/>
                                  </p:iterate>
                                  <p:childTnLst>
                                    <p:animEffect transition="out" filter="fade">
                                      <p:cBhvr>
                                        <p:cTn id="57" dur="1000"/>
                                        <p:tgtEl>
                                          <p:spTgt spid="331786"/>
                                        </p:tgtEl>
                                      </p:cBhvr>
                                    </p:animEffect>
                                    <p:set>
                                      <p:cBhvr>
                                        <p:cTn id="58" dur="1" fill="hold">
                                          <p:stCondLst>
                                            <p:cond delay="999"/>
                                          </p:stCondLst>
                                        </p:cTn>
                                        <p:tgtEl>
                                          <p:spTgt spid="33178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3"/>
                                        </p:tgtEl>
                                      </p:cBhvr>
                                    </p:animEffect>
                                    <p:set>
                                      <p:cBhvr>
                                        <p:cTn id="61" dur="1" fill="hold">
                                          <p:stCondLst>
                                            <p:cond delay="999"/>
                                          </p:stCondLst>
                                        </p:cTn>
                                        <p:tgtEl>
                                          <p:spTgt spid="3"/>
                                        </p:tgtEl>
                                        <p:attrNameLst>
                                          <p:attrName>style.visibility</p:attrName>
                                        </p:attrNameLst>
                                      </p:cBhvr>
                                      <p:to>
                                        <p:strVal val="hidden"/>
                                      </p:to>
                                    </p:se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331782"/>
                                        </p:tgtEl>
                                        <p:attrNameLst>
                                          <p:attrName>style.visibility</p:attrName>
                                        </p:attrNameLst>
                                      </p:cBhvr>
                                      <p:to>
                                        <p:strVal val="visible"/>
                                      </p:to>
                                    </p:set>
                                    <p:anim calcmode="lin" valueType="num">
                                      <p:cBhvr>
                                        <p:cTn id="64" dur="1000" fill="hold"/>
                                        <p:tgtEl>
                                          <p:spTgt spid="331782"/>
                                        </p:tgtEl>
                                        <p:attrNameLst>
                                          <p:attrName>ppt_w</p:attrName>
                                        </p:attrNameLst>
                                      </p:cBhvr>
                                      <p:tavLst>
                                        <p:tav tm="0">
                                          <p:val>
                                            <p:fltVal val="0"/>
                                          </p:val>
                                        </p:tav>
                                        <p:tav tm="100000">
                                          <p:val>
                                            <p:strVal val="#ppt_w"/>
                                          </p:val>
                                        </p:tav>
                                      </p:tavLst>
                                    </p:anim>
                                    <p:anim calcmode="lin" valueType="num">
                                      <p:cBhvr>
                                        <p:cTn id="65" dur="1000" fill="hold"/>
                                        <p:tgtEl>
                                          <p:spTgt spid="331782"/>
                                        </p:tgtEl>
                                        <p:attrNameLst>
                                          <p:attrName>ppt_h</p:attrName>
                                        </p:attrNameLst>
                                      </p:cBhvr>
                                      <p:tavLst>
                                        <p:tav tm="0">
                                          <p:val>
                                            <p:fltVal val="0"/>
                                          </p:val>
                                        </p:tav>
                                        <p:tav tm="100000">
                                          <p:val>
                                            <p:strVal val="#ppt_h"/>
                                          </p:val>
                                        </p:tav>
                                      </p:tavLst>
                                    </p:anim>
                                    <p:anim calcmode="lin" valueType="num">
                                      <p:cBhvr>
                                        <p:cTn id="66" dur="1000" fill="hold"/>
                                        <p:tgtEl>
                                          <p:spTgt spid="331782"/>
                                        </p:tgtEl>
                                        <p:attrNameLst>
                                          <p:attrName>style.rotation</p:attrName>
                                        </p:attrNameLst>
                                      </p:cBhvr>
                                      <p:tavLst>
                                        <p:tav tm="0">
                                          <p:val>
                                            <p:fltVal val="90"/>
                                          </p:val>
                                        </p:tav>
                                        <p:tav tm="100000">
                                          <p:val>
                                            <p:fltVal val="0"/>
                                          </p:val>
                                        </p:tav>
                                      </p:tavLst>
                                    </p:anim>
                                    <p:animEffect transition="in" filter="fade">
                                      <p:cBhvr>
                                        <p:cTn id="67" dur="1000"/>
                                        <p:tgtEl>
                                          <p:spTgt spid="331782"/>
                                        </p:tgtEl>
                                      </p:cBhvr>
                                    </p:animEffect>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iterate type="lt">
                                    <p:tmPct val="0"/>
                                  </p:iterate>
                                  <p:childTnLst>
                                    <p:animEffect transition="out" filter="fade">
                                      <p:cBhvr>
                                        <p:cTn id="76" dur="1000"/>
                                        <p:tgtEl>
                                          <p:spTgt spid="331782"/>
                                        </p:tgtEl>
                                      </p:cBhvr>
                                    </p:animEffect>
                                    <p:set>
                                      <p:cBhvr>
                                        <p:cTn id="77" dur="1" fill="hold">
                                          <p:stCondLst>
                                            <p:cond delay="999"/>
                                          </p:stCondLst>
                                        </p:cTn>
                                        <p:tgtEl>
                                          <p:spTgt spid="33178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2"/>
                                        </p:tgtEl>
                                      </p:cBhvr>
                                    </p:animEffect>
                                    <p:set>
                                      <p:cBhvr>
                                        <p:cTn id="80" dur="1" fill="hold">
                                          <p:stCondLst>
                                            <p:cond delay="999"/>
                                          </p:stCondLst>
                                        </p:cTn>
                                        <p:tgtEl>
                                          <p:spTgt spid="2"/>
                                        </p:tgtEl>
                                        <p:attrNameLst>
                                          <p:attrName>style.visibility</p:attrName>
                                        </p:attrNameLst>
                                      </p:cBhvr>
                                      <p:to>
                                        <p:strVal val="hidden"/>
                                      </p:to>
                                    </p:set>
                                  </p:childTnLst>
                                </p:cTn>
                              </p:par>
                              <p:par>
                                <p:cTn id="81" presetID="31" presetClass="entr" presetSubtype="0" fill="hold" nodeType="withEffect">
                                  <p:stCondLst>
                                    <p:cond delay="0"/>
                                  </p:stCondLst>
                                  <p:iterate type="lt">
                                    <p:tmPct val="5000"/>
                                  </p:iterate>
                                  <p:childTnLst>
                                    <p:set>
                                      <p:cBhvr>
                                        <p:cTn id="82" dur="1" fill="hold">
                                          <p:stCondLst>
                                            <p:cond delay="0"/>
                                          </p:stCondLst>
                                        </p:cTn>
                                        <p:tgtEl>
                                          <p:spTgt spid="331802"/>
                                        </p:tgtEl>
                                        <p:attrNameLst>
                                          <p:attrName>style.visibility</p:attrName>
                                        </p:attrNameLst>
                                      </p:cBhvr>
                                      <p:to>
                                        <p:strVal val="visible"/>
                                      </p:to>
                                    </p:set>
                                    <p:anim calcmode="lin" valueType="num">
                                      <p:cBhvr>
                                        <p:cTn id="83" dur="1000" fill="hold"/>
                                        <p:tgtEl>
                                          <p:spTgt spid="331802"/>
                                        </p:tgtEl>
                                        <p:attrNameLst>
                                          <p:attrName>ppt_w</p:attrName>
                                        </p:attrNameLst>
                                      </p:cBhvr>
                                      <p:tavLst>
                                        <p:tav tm="0">
                                          <p:val>
                                            <p:fltVal val="0"/>
                                          </p:val>
                                        </p:tav>
                                        <p:tav tm="100000">
                                          <p:val>
                                            <p:strVal val="#ppt_w"/>
                                          </p:val>
                                        </p:tav>
                                      </p:tavLst>
                                    </p:anim>
                                    <p:anim calcmode="lin" valueType="num">
                                      <p:cBhvr>
                                        <p:cTn id="84" dur="1000" fill="hold"/>
                                        <p:tgtEl>
                                          <p:spTgt spid="331802"/>
                                        </p:tgtEl>
                                        <p:attrNameLst>
                                          <p:attrName>ppt_h</p:attrName>
                                        </p:attrNameLst>
                                      </p:cBhvr>
                                      <p:tavLst>
                                        <p:tav tm="0">
                                          <p:val>
                                            <p:fltVal val="0"/>
                                          </p:val>
                                        </p:tav>
                                        <p:tav tm="100000">
                                          <p:val>
                                            <p:strVal val="#ppt_h"/>
                                          </p:val>
                                        </p:tav>
                                      </p:tavLst>
                                    </p:anim>
                                    <p:anim calcmode="lin" valueType="num">
                                      <p:cBhvr>
                                        <p:cTn id="85" dur="1000" fill="hold"/>
                                        <p:tgtEl>
                                          <p:spTgt spid="331802"/>
                                        </p:tgtEl>
                                        <p:attrNameLst>
                                          <p:attrName>style.rotation</p:attrName>
                                        </p:attrNameLst>
                                      </p:cBhvr>
                                      <p:tavLst>
                                        <p:tav tm="0">
                                          <p:val>
                                            <p:fltVal val="90"/>
                                          </p:val>
                                        </p:tav>
                                        <p:tav tm="100000">
                                          <p:val>
                                            <p:fltVal val="0"/>
                                          </p:val>
                                        </p:tav>
                                      </p:tavLst>
                                    </p:anim>
                                    <p:animEffect transition="in" filter="fade">
                                      <p:cBhvr>
                                        <p:cTn id="86" dur="1000"/>
                                        <p:tgtEl>
                                          <p:spTgt spid="331802"/>
                                        </p:tgtEl>
                                      </p:cBhvr>
                                    </p:animEffect>
                                  </p:childTnLst>
                                </p:cTn>
                              </p:par>
                            </p:childTnLst>
                          </p:cTn>
                        </p:par>
                        <p:par>
                          <p:cTn id="87" fill="hold">
                            <p:stCondLst>
                              <p:cond delay="1000"/>
                            </p:stCondLst>
                            <p:childTnLst>
                              <p:par>
                                <p:cTn id="88" presetID="2" presetClass="entr" presetSubtype="4"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1000" fill="hold"/>
                                        <p:tgtEl>
                                          <p:spTgt spid="6"/>
                                        </p:tgtEl>
                                        <p:attrNameLst>
                                          <p:attrName>ppt_x</p:attrName>
                                        </p:attrNameLst>
                                      </p:cBhvr>
                                      <p:tavLst>
                                        <p:tav tm="0">
                                          <p:val>
                                            <p:strVal val="#ppt_x"/>
                                          </p:val>
                                        </p:tav>
                                        <p:tav tm="100000">
                                          <p:val>
                                            <p:strVal val="#ppt_x"/>
                                          </p:val>
                                        </p:tav>
                                      </p:tavLst>
                                    </p:anim>
                                    <p:anim calcmode="lin" valueType="num">
                                      <p:cBhvr additive="base">
                                        <p:cTn id="9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5"/>
          <p:cNvSpPr>
            <a:spLocks noGrp="1"/>
          </p:cNvSpPr>
          <p:nvPr>
            <p:ph type="sldNum" sz="quarter" idx="12"/>
          </p:nvPr>
        </p:nvSpPr>
        <p:spPr>
          <a:noFill/>
        </p:spPr>
        <p:txBody>
          <a:bodyPr/>
          <a:lstStyle/>
          <a:p>
            <a:fld id="{06A2FDBE-85D9-46DF-86FC-4FB4A2DF7757}" type="slidenum">
              <a:rPr lang="en-US" altLang="zh-TW" smtClean="0"/>
              <a:pPr/>
              <a:t>80</a:t>
            </a:fld>
            <a:endParaRPr lang="en-US" altLang="zh-TW" smtClean="0"/>
          </a:p>
        </p:txBody>
      </p:sp>
      <p:grpSp>
        <p:nvGrpSpPr>
          <p:cNvPr id="87043" name="Group 15"/>
          <p:cNvGrpSpPr>
            <a:grpSpLocks/>
          </p:cNvGrpSpPr>
          <p:nvPr/>
        </p:nvGrpSpPr>
        <p:grpSpPr bwMode="auto">
          <a:xfrm>
            <a:off x="0" y="0"/>
            <a:ext cx="9144000" cy="765175"/>
            <a:chOff x="0" y="0"/>
            <a:chExt cx="5760" cy="482"/>
          </a:xfrm>
        </p:grpSpPr>
        <p:grpSp>
          <p:nvGrpSpPr>
            <p:cNvPr id="87047" name="Group 16"/>
            <p:cNvGrpSpPr>
              <a:grpSpLocks/>
            </p:cNvGrpSpPr>
            <p:nvPr/>
          </p:nvGrpSpPr>
          <p:grpSpPr bwMode="auto">
            <a:xfrm>
              <a:off x="0" y="0"/>
              <a:ext cx="5760" cy="482"/>
              <a:chOff x="0" y="0"/>
              <a:chExt cx="5760" cy="482"/>
            </a:xfrm>
          </p:grpSpPr>
          <p:sp>
            <p:nvSpPr>
              <p:cNvPr id="87049" name="Text Box 1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a:p>
                <a:pPr algn="ctr">
                  <a:spcBef>
                    <a:spcPct val="50000"/>
                  </a:spcBef>
                </a:pPr>
                <a:endParaRPr lang="zh-TW" altLang="en-US" sz="3600" b="1">
                  <a:solidFill>
                    <a:schemeClr val="accent2"/>
                  </a:solidFill>
                </a:endParaRPr>
              </a:p>
            </p:txBody>
          </p:sp>
          <p:sp>
            <p:nvSpPr>
              <p:cNvPr id="87050" name="Line 1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7048" name="Line 1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7044" name="Rectangle 21"/>
          <p:cNvSpPr>
            <a:spLocks noChangeArrowheads="1"/>
          </p:cNvSpPr>
          <p:nvPr/>
        </p:nvSpPr>
        <p:spPr bwMode="auto">
          <a:xfrm>
            <a:off x="3419475" y="1773238"/>
            <a:ext cx="2005013" cy="503237"/>
          </a:xfrm>
          <a:prstGeom prst="rect">
            <a:avLst/>
          </a:prstGeom>
          <a:noFill/>
          <a:ln w="9525">
            <a:solidFill>
              <a:srgbClr val="006600"/>
            </a:solidFill>
            <a:miter lim="800000"/>
            <a:headEnd/>
            <a:tailEnd/>
          </a:ln>
        </p:spPr>
        <p:txBody>
          <a:bodyPr anchor="ctr"/>
          <a:lstStyle/>
          <a:p>
            <a:pPr>
              <a:buFont typeface="Wingdings" pitchFamily="2" charset="2"/>
              <a:buChar char="u"/>
            </a:pPr>
            <a:r>
              <a:rPr lang="zh-TW" altLang="en-US" sz="2400" b="1">
                <a:solidFill>
                  <a:schemeClr val="tx2"/>
                </a:solidFill>
              </a:rPr>
              <a:t>遺屬資格</a:t>
            </a:r>
            <a:r>
              <a:rPr lang="en-US" altLang="zh-TW" sz="2400" b="1">
                <a:solidFill>
                  <a:schemeClr val="tx2"/>
                </a:solidFill>
              </a:rPr>
              <a:t>-1</a:t>
            </a:r>
          </a:p>
        </p:txBody>
      </p:sp>
      <p:sp>
        <p:nvSpPr>
          <p:cNvPr id="87045" name="AutoShape 22"/>
          <p:cNvSpPr>
            <a:spLocks noChangeArrowheads="1"/>
          </p:cNvSpPr>
          <p:nvPr/>
        </p:nvSpPr>
        <p:spPr bwMode="auto">
          <a:xfrm>
            <a:off x="3276600" y="1052513"/>
            <a:ext cx="2233613" cy="576262"/>
          </a:xfrm>
          <a:prstGeom prst="roundRect">
            <a:avLst>
              <a:gd name="adj" fmla="val 16667"/>
            </a:avLst>
          </a:prstGeom>
          <a:noFill/>
          <a:ln w="19050">
            <a:noFill/>
            <a:prstDash val="dash"/>
            <a:round/>
            <a:headEnd/>
            <a:tailEnd/>
          </a:ln>
        </p:spPr>
        <p:txBody>
          <a:bodyPr wrap="none" anchor="ctr"/>
          <a:lstStyle/>
          <a:p>
            <a:pPr marL="533400" indent="-533400" algn="ctr" eaLnBrk="0" hangingPunct="0">
              <a:lnSpc>
                <a:spcPct val="110000"/>
              </a:lnSpc>
            </a:pPr>
            <a:r>
              <a:rPr lang="zh-TW" altLang="en-US" sz="2800" b="1">
                <a:solidFill>
                  <a:srgbClr val="000066"/>
                </a:solidFill>
                <a:latin typeface="新細明體" charset="-120"/>
              </a:rPr>
              <a:t>遺屬年金</a:t>
            </a:r>
            <a:endParaRPr lang="zh-TW" altLang="en-US" sz="2800">
              <a:solidFill>
                <a:srgbClr val="000066"/>
              </a:solidFill>
              <a:latin typeface="新細明體" charset="-120"/>
            </a:endParaRPr>
          </a:p>
        </p:txBody>
      </p:sp>
      <p:sp>
        <p:nvSpPr>
          <p:cNvPr id="87046" name="AutoShape 24"/>
          <p:cNvSpPr>
            <a:spLocks noChangeArrowheads="1"/>
          </p:cNvSpPr>
          <p:nvPr/>
        </p:nvSpPr>
        <p:spPr bwMode="auto">
          <a:xfrm>
            <a:off x="684213" y="2492375"/>
            <a:ext cx="7993062" cy="3816350"/>
          </a:xfrm>
          <a:prstGeom prst="roundRect">
            <a:avLst>
              <a:gd name="adj" fmla="val 16667"/>
            </a:avLst>
          </a:prstGeom>
          <a:solidFill>
            <a:srgbClr val="FFCCCC">
              <a:alpha val="56862"/>
            </a:srgbClr>
          </a:solidFill>
          <a:ln w="19050">
            <a:solidFill>
              <a:schemeClr val="tx1"/>
            </a:solidFill>
            <a:prstDash val="dash"/>
            <a:round/>
            <a:headEnd/>
            <a:tailEnd/>
          </a:ln>
        </p:spPr>
        <p:txBody>
          <a:bodyPr anchor="ctr"/>
          <a:lstStyle/>
          <a:p>
            <a:pPr marL="533400" indent="-533400"/>
            <a:r>
              <a:rPr lang="zh-TW" altLang="en-US" sz="2200" b="1">
                <a:solidFill>
                  <a:srgbClr val="660066"/>
                </a:solidFill>
                <a:latin typeface="新細明體" charset="-120"/>
              </a:rPr>
              <a:t>一</a:t>
            </a:r>
            <a:r>
              <a:rPr lang="zh-TW" altLang="en-US" sz="2200" b="1">
                <a:solidFill>
                  <a:srgbClr val="9900CC"/>
                </a:solidFill>
                <a:latin typeface="新細明體" charset="-120"/>
              </a:rPr>
              <a:t>、</a:t>
            </a:r>
            <a:r>
              <a:rPr lang="zh-TW" altLang="en-US" sz="2200" b="1">
                <a:solidFill>
                  <a:srgbClr val="660066"/>
                </a:solidFill>
                <a:latin typeface="新細明體" charset="-120"/>
              </a:rPr>
              <a:t>配偶</a:t>
            </a:r>
            <a:r>
              <a:rPr lang="zh-TW" altLang="en-US" sz="2200" b="1">
                <a:solidFill>
                  <a:schemeClr val="tx2"/>
                </a:solidFill>
                <a:latin typeface="新細明體" charset="-120"/>
              </a:rPr>
              <a:t>符合下列條件之一</a:t>
            </a:r>
            <a:r>
              <a:rPr lang="zh-TW" altLang="en-US" sz="2200" b="1">
                <a:latin typeface="新細明體" charset="-120"/>
              </a:rPr>
              <a:t>：</a:t>
            </a:r>
          </a:p>
          <a:p>
            <a:pPr marL="533400" indent="-533400"/>
            <a:r>
              <a:rPr lang="zh-TW" altLang="en-US" sz="2200" b="1">
                <a:solidFill>
                  <a:srgbClr val="660066"/>
                </a:solidFill>
                <a:latin typeface="新細明體" charset="-120"/>
              </a:rPr>
              <a:t>    </a:t>
            </a:r>
            <a:r>
              <a:rPr lang="zh-TW" altLang="en-US" sz="2200">
                <a:solidFill>
                  <a:schemeClr val="tx2"/>
                </a:solidFill>
                <a:latin typeface="新細明體" charset="-120"/>
                <a:sym typeface="Wingdings" pitchFamily="2" charset="2"/>
              </a:rPr>
              <a:t></a:t>
            </a:r>
            <a:r>
              <a:rPr lang="zh-TW" altLang="en-US" sz="2200">
                <a:solidFill>
                  <a:schemeClr val="tx2"/>
                </a:solidFill>
                <a:latin typeface="新細明體" charset="-120"/>
              </a:rPr>
              <a:t>年滿</a:t>
            </a:r>
            <a:r>
              <a:rPr lang="en-US" altLang="zh-TW" sz="2200">
                <a:solidFill>
                  <a:schemeClr val="tx2"/>
                </a:solidFill>
                <a:latin typeface="新細明體" charset="-120"/>
              </a:rPr>
              <a:t>55</a:t>
            </a:r>
            <a:r>
              <a:rPr lang="zh-TW" altLang="en-US" sz="2200">
                <a:solidFill>
                  <a:schemeClr val="tx2"/>
                </a:solidFill>
                <a:latin typeface="新細明體" charset="-120"/>
              </a:rPr>
              <a:t>歲， </a:t>
            </a:r>
            <a:r>
              <a:rPr lang="zh-TW" altLang="en-US" sz="2200">
                <a:solidFill>
                  <a:srgbClr val="000000"/>
                </a:solidFill>
                <a:latin typeface="新細明體" charset="-120"/>
              </a:rPr>
              <a:t>且婚姻關係存續</a:t>
            </a:r>
            <a:r>
              <a:rPr lang="en-US" altLang="zh-TW" sz="2200">
                <a:solidFill>
                  <a:srgbClr val="000000"/>
                </a:solidFill>
                <a:latin typeface="新細明體" charset="-120"/>
              </a:rPr>
              <a:t>1</a:t>
            </a:r>
            <a:r>
              <a:rPr lang="zh-TW" altLang="en-US" sz="2200">
                <a:solidFill>
                  <a:srgbClr val="000000"/>
                </a:solidFill>
                <a:latin typeface="新細明體" charset="-120"/>
              </a:rPr>
              <a:t>年以上。</a:t>
            </a:r>
            <a:endParaRPr lang="en-US" altLang="zh-TW" sz="2200">
              <a:solidFill>
                <a:srgbClr val="000000"/>
              </a:solidFill>
              <a:latin typeface="新細明體" charset="-120"/>
            </a:endParaRPr>
          </a:p>
          <a:p>
            <a:pPr marL="533400" indent="-533400"/>
            <a:r>
              <a:rPr lang="zh-TW" altLang="en-US" sz="2200">
                <a:solidFill>
                  <a:schemeClr val="tx2"/>
                </a:solidFill>
                <a:latin typeface="新細明體" charset="-120"/>
                <a:sym typeface="Wingdings 2" pitchFamily="18" charset="2"/>
              </a:rPr>
              <a:t>    </a:t>
            </a:r>
            <a:r>
              <a:rPr lang="zh-TW" altLang="en-US" sz="2200">
                <a:latin typeface="新細明體" charset="-120"/>
              </a:rPr>
              <a:t>年滿</a:t>
            </a:r>
            <a:r>
              <a:rPr lang="en-US" altLang="zh-TW" sz="2200">
                <a:latin typeface="新細明體" charset="-120"/>
              </a:rPr>
              <a:t>45</a:t>
            </a:r>
            <a:r>
              <a:rPr lang="zh-TW" altLang="en-US" sz="2200">
                <a:latin typeface="新細明體" charset="-120"/>
              </a:rPr>
              <a:t>歲，婚姻關係存續</a:t>
            </a:r>
            <a:r>
              <a:rPr lang="en-US" altLang="zh-TW" sz="2200">
                <a:latin typeface="新細明體" charset="-120"/>
              </a:rPr>
              <a:t>1</a:t>
            </a:r>
            <a:r>
              <a:rPr lang="zh-TW" altLang="en-US" sz="2200">
                <a:latin typeface="新細明體" charset="-120"/>
              </a:rPr>
              <a:t>年以上，且每月工作收入未超過勞保投保薪資分級表第一級。</a:t>
            </a:r>
            <a:endParaRPr lang="en-US" altLang="zh-TW" sz="2200">
              <a:latin typeface="新細明體" charset="-120"/>
            </a:endParaRPr>
          </a:p>
          <a:p>
            <a:pPr marL="533400" indent="-533400"/>
            <a:r>
              <a:rPr lang="zh-TW" altLang="en-US" sz="2200">
                <a:solidFill>
                  <a:schemeClr val="tx2"/>
                </a:solidFill>
                <a:latin typeface="新細明體" charset="-120"/>
              </a:rPr>
              <a:t>    </a:t>
            </a:r>
            <a:r>
              <a:rPr lang="zh-TW" altLang="en-US" sz="2200">
                <a:solidFill>
                  <a:schemeClr val="tx2"/>
                </a:solidFill>
                <a:latin typeface="新細明體" charset="-120"/>
                <a:sym typeface="Wingdings 2" pitchFamily="18" charset="2"/>
              </a:rPr>
              <a:t></a:t>
            </a:r>
            <a:r>
              <a:rPr lang="zh-TW" altLang="en-US" sz="2200">
                <a:solidFill>
                  <a:srgbClr val="000000"/>
                </a:solidFill>
                <a:latin typeface="新細明體" charset="-120"/>
              </a:rPr>
              <a:t>無謀生能力</a:t>
            </a:r>
            <a:r>
              <a:rPr lang="zh-TW" altLang="en-US" sz="2200">
                <a:solidFill>
                  <a:schemeClr val="accent2"/>
                </a:solidFill>
                <a:latin typeface="新細明體" charset="-120"/>
              </a:rPr>
              <a:t>。</a:t>
            </a:r>
            <a:endParaRPr lang="en-US" altLang="zh-TW" sz="2200">
              <a:solidFill>
                <a:srgbClr val="000000"/>
              </a:solidFill>
              <a:latin typeface="新細明體" charset="-120"/>
            </a:endParaRPr>
          </a:p>
          <a:p>
            <a:pPr marL="533400" indent="-533400"/>
            <a:r>
              <a:rPr lang="en-US" altLang="zh-TW" sz="2200">
                <a:solidFill>
                  <a:srgbClr val="000000"/>
                </a:solidFill>
                <a:latin typeface="新細明體" charset="-120"/>
              </a:rPr>
              <a:t>    </a:t>
            </a:r>
            <a:r>
              <a:rPr lang="en-US" altLang="zh-TW" sz="2200">
                <a:solidFill>
                  <a:srgbClr val="000000"/>
                </a:solidFill>
                <a:latin typeface="新細明體" charset="-120"/>
                <a:sym typeface="Wingdings" pitchFamily="2" charset="2"/>
              </a:rPr>
              <a:t></a:t>
            </a:r>
            <a:r>
              <a:rPr lang="zh-TW" altLang="en-US" sz="2200">
                <a:solidFill>
                  <a:srgbClr val="000000"/>
                </a:solidFill>
                <a:latin typeface="新細明體" charset="-120"/>
              </a:rPr>
              <a:t>有扶養下列第二點之子女</a:t>
            </a:r>
            <a:r>
              <a:rPr lang="zh-TW" altLang="en-US" sz="2200">
                <a:solidFill>
                  <a:schemeClr val="accent2"/>
                </a:solidFill>
                <a:latin typeface="新細明體" charset="-120"/>
              </a:rPr>
              <a:t>。</a:t>
            </a:r>
            <a:endParaRPr lang="zh-TW" altLang="en-US" sz="2200">
              <a:solidFill>
                <a:schemeClr val="tx2"/>
              </a:solidFill>
              <a:latin typeface="新細明體" charset="-120"/>
            </a:endParaRPr>
          </a:p>
          <a:p>
            <a:pPr marL="533400" indent="-533400"/>
            <a:r>
              <a:rPr lang="zh-TW" altLang="en-US" sz="2200" b="1">
                <a:solidFill>
                  <a:srgbClr val="660066"/>
                </a:solidFill>
                <a:latin typeface="新細明體" charset="-120"/>
              </a:rPr>
              <a:t>二</a:t>
            </a:r>
            <a:r>
              <a:rPr lang="zh-TW" altLang="en-US" sz="2200" b="1">
                <a:solidFill>
                  <a:srgbClr val="9900CC"/>
                </a:solidFill>
                <a:latin typeface="新細明體" charset="-120"/>
              </a:rPr>
              <a:t>、</a:t>
            </a:r>
            <a:r>
              <a:rPr lang="zh-TW" altLang="en-US" sz="2200" b="1">
                <a:solidFill>
                  <a:srgbClr val="660066"/>
                </a:solidFill>
                <a:latin typeface="新細明體" charset="-120"/>
              </a:rPr>
              <a:t>子女</a:t>
            </a:r>
            <a:r>
              <a:rPr lang="zh-TW" altLang="en-US" sz="2200" b="1">
                <a:solidFill>
                  <a:schemeClr val="tx2"/>
                </a:solidFill>
                <a:latin typeface="新細明體" charset="-120"/>
              </a:rPr>
              <a:t>符合下列條件之一</a:t>
            </a:r>
            <a:r>
              <a:rPr lang="zh-TW" altLang="en-US" sz="2200" b="1">
                <a:latin typeface="新細明體" charset="-120"/>
              </a:rPr>
              <a:t>：</a:t>
            </a:r>
          </a:p>
          <a:p>
            <a:pPr marL="533400" indent="-533400"/>
            <a:r>
              <a:rPr lang="zh-TW" altLang="en-US" sz="2200">
                <a:solidFill>
                  <a:schemeClr val="tx2"/>
                </a:solidFill>
                <a:latin typeface="新細明體" charset="-120"/>
                <a:sym typeface="Wingdings" pitchFamily="2" charset="2"/>
              </a:rPr>
              <a:t>    </a:t>
            </a:r>
            <a:r>
              <a:rPr lang="zh-TW" altLang="en-US" sz="2200">
                <a:solidFill>
                  <a:schemeClr val="tx2"/>
                </a:solidFill>
                <a:latin typeface="新細明體" charset="-120"/>
              </a:rPr>
              <a:t>未成年。</a:t>
            </a:r>
          </a:p>
          <a:p>
            <a:pPr marL="533400" indent="-533400"/>
            <a:r>
              <a:rPr lang="zh-TW" altLang="en-US" sz="2200">
                <a:solidFill>
                  <a:schemeClr val="tx2"/>
                </a:solidFill>
                <a:latin typeface="新細明體" charset="-120"/>
                <a:sym typeface="Wingdings 2" pitchFamily="18" charset="2"/>
              </a:rPr>
              <a:t>    </a:t>
            </a:r>
            <a:r>
              <a:rPr lang="zh-TW" altLang="en-US" sz="2200">
                <a:solidFill>
                  <a:schemeClr val="tx2"/>
                </a:solidFill>
                <a:latin typeface="新細明體" charset="-120"/>
              </a:rPr>
              <a:t>無謀生能力。</a:t>
            </a:r>
          </a:p>
          <a:p>
            <a:pPr marL="533400" indent="-533400"/>
            <a:r>
              <a:rPr lang="zh-TW" altLang="en-US" sz="2200">
                <a:solidFill>
                  <a:schemeClr val="tx2"/>
                </a:solidFill>
                <a:latin typeface="新細明體" charset="-120"/>
                <a:sym typeface="Wingdings 2" pitchFamily="18" charset="2"/>
              </a:rPr>
              <a:t>     </a:t>
            </a:r>
            <a:r>
              <a:rPr lang="en-US" altLang="zh-TW" sz="2200">
                <a:latin typeface="新細明體" charset="-120"/>
              </a:rPr>
              <a:t>25</a:t>
            </a:r>
            <a:r>
              <a:rPr lang="zh-TW" altLang="en-US" sz="2200">
                <a:latin typeface="新細明體" charset="-120"/>
              </a:rPr>
              <a:t>歲以下，在學，且每月工作收入未超過勞保投保薪資分級表第一級。</a:t>
            </a:r>
            <a:endParaRPr lang="zh-TW" altLang="en-US" sz="2200">
              <a:solidFill>
                <a:schemeClr val="tx2"/>
              </a:solidFill>
              <a:latin typeface="新細明體" charset="-12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5"/>
          <p:cNvSpPr>
            <a:spLocks noGrp="1"/>
          </p:cNvSpPr>
          <p:nvPr>
            <p:ph type="sldNum" sz="quarter" idx="12"/>
          </p:nvPr>
        </p:nvSpPr>
        <p:spPr>
          <a:noFill/>
        </p:spPr>
        <p:txBody>
          <a:bodyPr/>
          <a:lstStyle/>
          <a:p>
            <a:fld id="{40CE8ADF-6FEF-4C1C-BDF5-2B2F9534C463}" type="slidenum">
              <a:rPr lang="en-US" altLang="zh-TW" smtClean="0"/>
              <a:pPr/>
              <a:t>81</a:t>
            </a:fld>
            <a:endParaRPr lang="en-US" altLang="zh-TW" smtClean="0"/>
          </a:p>
        </p:txBody>
      </p:sp>
      <p:sp>
        <p:nvSpPr>
          <p:cNvPr id="88067" name="Rectangle 6"/>
          <p:cNvSpPr>
            <a:spLocks noChangeArrowheads="1"/>
          </p:cNvSpPr>
          <p:nvPr/>
        </p:nvSpPr>
        <p:spPr bwMode="auto">
          <a:xfrm>
            <a:off x="3348038" y="1700213"/>
            <a:ext cx="2005012" cy="503237"/>
          </a:xfrm>
          <a:prstGeom prst="rect">
            <a:avLst/>
          </a:prstGeom>
          <a:noFill/>
          <a:ln w="9525">
            <a:solidFill>
              <a:srgbClr val="006600"/>
            </a:solidFill>
            <a:miter lim="800000"/>
            <a:headEnd/>
            <a:tailEnd/>
          </a:ln>
        </p:spPr>
        <p:txBody>
          <a:bodyPr anchor="ctr"/>
          <a:lstStyle/>
          <a:p>
            <a:pPr>
              <a:buFont typeface="Wingdings" pitchFamily="2" charset="2"/>
              <a:buChar char="u"/>
            </a:pPr>
            <a:r>
              <a:rPr lang="zh-TW" altLang="en-US" sz="2400" b="1">
                <a:solidFill>
                  <a:schemeClr val="tx2"/>
                </a:solidFill>
              </a:rPr>
              <a:t>遺屬資格</a:t>
            </a:r>
            <a:r>
              <a:rPr lang="en-US" altLang="zh-TW" sz="2400" b="1">
                <a:solidFill>
                  <a:schemeClr val="tx2"/>
                </a:solidFill>
              </a:rPr>
              <a:t>-2</a:t>
            </a:r>
          </a:p>
        </p:txBody>
      </p:sp>
      <p:sp>
        <p:nvSpPr>
          <p:cNvPr id="88068" name="AutoShape 7"/>
          <p:cNvSpPr>
            <a:spLocks noChangeArrowheads="1"/>
          </p:cNvSpPr>
          <p:nvPr/>
        </p:nvSpPr>
        <p:spPr bwMode="auto">
          <a:xfrm>
            <a:off x="611188" y="2492375"/>
            <a:ext cx="7993062" cy="3459163"/>
          </a:xfrm>
          <a:prstGeom prst="roundRect">
            <a:avLst>
              <a:gd name="adj" fmla="val 16667"/>
            </a:avLst>
          </a:prstGeom>
          <a:solidFill>
            <a:srgbClr val="FFCCCC">
              <a:alpha val="56862"/>
            </a:srgbClr>
          </a:solidFill>
          <a:ln w="19050">
            <a:solidFill>
              <a:schemeClr val="tx1"/>
            </a:solidFill>
            <a:prstDash val="dash"/>
            <a:round/>
            <a:headEnd/>
            <a:tailEnd/>
          </a:ln>
        </p:spPr>
        <p:txBody>
          <a:bodyPr anchor="ctr"/>
          <a:lstStyle/>
          <a:p>
            <a:pPr marL="625475" indent="-625475"/>
            <a:r>
              <a:rPr lang="zh-TW" altLang="en-US" sz="2200" b="1">
                <a:solidFill>
                  <a:srgbClr val="660066"/>
                </a:solidFill>
                <a:latin typeface="新細明體" charset="-120"/>
              </a:rPr>
              <a:t>三</a:t>
            </a:r>
            <a:r>
              <a:rPr lang="zh-TW" altLang="en-US" sz="2400" b="1">
                <a:solidFill>
                  <a:srgbClr val="9900CC"/>
                </a:solidFill>
                <a:latin typeface="標楷體" pitchFamily="65" charset="-120"/>
                <a:ea typeface="標楷體" pitchFamily="65" charset="-120"/>
              </a:rPr>
              <a:t>、</a:t>
            </a:r>
            <a:r>
              <a:rPr lang="zh-TW" altLang="en-US" sz="2200" b="1">
                <a:solidFill>
                  <a:srgbClr val="660066"/>
                </a:solidFill>
                <a:latin typeface="新細明體" charset="-120"/>
              </a:rPr>
              <a:t>父母、祖父母 ：</a:t>
            </a:r>
            <a:endParaRPr lang="en-US" altLang="zh-TW" sz="2200" b="1">
              <a:solidFill>
                <a:srgbClr val="660066"/>
              </a:solidFill>
              <a:latin typeface="新細明體" charset="-120"/>
            </a:endParaRPr>
          </a:p>
          <a:p>
            <a:pPr marL="625475" indent="-625475"/>
            <a:r>
              <a:rPr lang="en-US" altLang="zh-TW" sz="2200">
                <a:solidFill>
                  <a:srgbClr val="660066"/>
                </a:solidFill>
                <a:latin typeface="新細明體" charset="-120"/>
              </a:rPr>
              <a:t>         </a:t>
            </a:r>
            <a:r>
              <a:rPr lang="zh-TW" altLang="en-US" sz="2200">
                <a:solidFill>
                  <a:schemeClr val="tx2"/>
                </a:solidFill>
                <a:latin typeface="新細明體" charset="-120"/>
              </a:rPr>
              <a:t>年滿</a:t>
            </a:r>
            <a:r>
              <a:rPr lang="en-US" altLang="zh-TW" sz="2200">
                <a:solidFill>
                  <a:schemeClr val="tx2"/>
                </a:solidFill>
                <a:latin typeface="新細明體" charset="-120"/>
              </a:rPr>
              <a:t>55</a:t>
            </a:r>
            <a:r>
              <a:rPr lang="zh-TW" altLang="en-US" sz="2200">
                <a:solidFill>
                  <a:schemeClr val="tx2"/>
                </a:solidFill>
                <a:latin typeface="新細明體" charset="-120"/>
              </a:rPr>
              <a:t>歲，且每月工作收入未超過投保薪資分級表第一級者。</a:t>
            </a:r>
          </a:p>
          <a:p>
            <a:pPr marL="625475" indent="-625475"/>
            <a:r>
              <a:rPr lang="zh-TW" altLang="en-US" sz="2200" b="1">
                <a:solidFill>
                  <a:srgbClr val="660066"/>
                </a:solidFill>
                <a:latin typeface="新細明體" charset="-120"/>
              </a:rPr>
              <a:t>四</a:t>
            </a:r>
            <a:r>
              <a:rPr lang="zh-TW" altLang="en-US" sz="2400" b="1">
                <a:solidFill>
                  <a:srgbClr val="9900CC"/>
                </a:solidFill>
                <a:latin typeface="標楷體" pitchFamily="65" charset="-120"/>
                <a:ea typeface="標楷體" pitchFamily="65" charset="-120"/>
              </a:rPr>
              <a:t>、</a:t>
            </a:r>
            <a:r>
              <a:rPr lang="zh-TW" altLang="en-US" sz="2200" b="1">
                <a:solidFill>
                  <a:srgbClr val="660066"/>
                </a:solidFill>
                <a:latin typeface="新細明體" charset="-120"/>
              </a:rPr>
              <a:t>受被保險人扶養之孫子女：</a:t>
            </a:r>
            <a:endParaRPr lang="en-US" altLang="zh-TW" sz="2200" b="1">
              <a:solidFill>
                <a:srgbClr val="660066"/>
              </a:solidFill>
              <a:latin typeface="新細明體" charset="-120"/>
            </a:endParaRPr>
          </a:p>
          <a:p>
            <a:pPr marL="625475" indent="-625475"/>
            <a:r>
              <a:rPr lang="en-US" altLang="zh-TW" sz="2200">
                <a:solidFill>
                  <a:srgbClr val="660066"/>
                </a:solidFill>
                <a:latin typeface="新細明體" charset="-120"/>
              </a:rPr>
              <a:t>         </a:t>
            </a:r>
            <a:r>
              <a:rPr lang="zh-TW" altLang="en-US" sz="2200">
                <a:solidFill>
                  <a:schemeClr val="tx2"/>
                </a:solidFill>
                <a:latin typeface="新細明體" charset="-120"/>
              </a:rPr>
              <a:t>符合前述子女條件之一者。</a:t>
            </a:r>
          </a:p>
          <a:p>
            <a:pPr marL="625475" indent="-625475"/>
            <a:r>
              <a:rPr lang="zh-TW" altLang="en-US" sz="2200" b="1">
                <a:solidFill>
                  <a:srgbClr val="660066"/>
                </a:solidFill>
                <a:latin typeface="新細明體" charset="-120"/>
              </a:rPr>
              <a:t>五</a:t>
            </a:r>
            <a:r>
              <a:rPr lang="zh-TW" altLang="en-US" sz="2400" b="1">
                <a:solidFill>
                  <a:srgbClr val="9900CC"/>
                </a:solidFill>
                <a:latin typeface="標楷體" pitchFamily="65" charset="-120"/>
                <a:ea typeface="標楷體" pitchFamily="65" charset="-120"/>
              </a:rPr>
              <a:t>、</a:t>
            </a:r>
            <a:r>
              <a:rPr lang="zh-TW" altLang="en-US" sz="2200" b="1">
                <a:solidFill>
                  <a:srgbClr val="660066"/>
                </a:solidFill>
                <a:latin typeface="新細明體" charset="-120"/>
              </a:rPr>
              <a:t>受被保險人扶養之兄弟、姊妹</a:t>
            </a:r>
            <a:r>
              <a:rPr lang="zh-TW" altLang="en-US" sz="2200" b="1">
                <a:latin typeface="新細明體" charset="-120"/>
              </a:rPr>
              <a:t>符合下列條件之一：</a:t>
            </a:r>
            <a:endParaRPr lang="zh-TW" altLang="en-US" sz="2200" b="1">
              <a:latin typeface="新細明體" charset="-120"/>
              <a:sym typeface="Wingdings" pitchFamily="2" charset="2"/>
            </a:endParaRPr>
          </a:p>
          <a:p>
            <a:pPr marL="625475" indent="-625475"/>
            <a:r>
              <a:rPr lang="zh-TW" altLang="en-US" sz="2200">
                <a:solidFill>
                  <a:schemeClr val="tx2"/>
                </a:solidFill>
                <a:latin typeface="新細明體" charset="-120"/>
                <a:sym typeface="Wingdings" pitchFamily="2" charset="2"/>
              </a:rPr>
              <a:t>     </a:t>
            </a:r>
            <a:r>
              <a:rPr lang="zh-TW" altLang="en-US" sz="2200">
                <a:solidFill>
                  <a:schemeClr val="tx2"/>
                </a:solidFill>
                <a:latin typeface="新細明體" charset="-120"/>
              </a:rPr>
              <a:t>未成年。</a:t>
            </a:r>
            <a:endParaRPr lang="zh-TW" altLang="en-US" sz="2200">
              <a:solidFill>
                <a:schemeClr val="tx2"/>
              </a:solidFill>
              <a:latin typeface="新細明體" charset="-120"/>
              <a:sym typeface="Wingdings 2" pitchFamily="18" charset="2"/>
            </a:endParaRPr>
          </a:p>
          <a:p>
            <a:pPr marL="625475" indent="-625475"/>
            <a:r>
              <a:rPr lang="zh-TW" altLang="en-US" sz="2200">
                <a:solidFill>
                  <a:schemeClr val="tx2"/>
                </a:solidFill>
                <a:latin typeface="新細明體" charset="-120"/>
                <a:sym typeface="Wingdings 2" pitchFamily="18" charset="2"/>
              </a:rPr>
              <a:t>     </a:t>
            </a:r>
            <a:r>
              <a:rPr lang="zh-TW" altLang="en-US" sz="2200">
                <a:solidFill>
                  <a:schemeClr val="tx2"/>
                </a:solidFill>
                <a:latin typeface="新細明體" charset="-120"/>
              </a:rPr>
              <a:t>無謀生能力。</a:t>
            </a:r>
            <a:endParaRPr lang="zh-TW" altLang="en-US" sz="2200">
              <a:solidFill>
                <a:schemeClr val="tx2"/>
              </a:solidFill>
              <a:latin typeface="新細明體" charset="-120"/>
              <a:sym typeface="Wingdings 2" pitchFamily="18" charset="2"/>
            </a:endParaRPr>
          </a:p>
          <a:p>
            <a:pPr marL="625475" indent="-625475"/>
            <a:r>
              <a:rPr lang="zh-TW" altLang="en-US" sz="2200">
                <a:solidFill>
                  <a:schemeClr val="tx2"/>
                </a:solidFill>
                <a:latin typeface="新細明體" charset="-120"/>
                <a:sym typeface="Wingdings 2" pitchFamily="18" charset="2"/>
              </a:rPr>
              <a:t>     </a:t>
            </a:r>
            <a:r>
              <a:rPr lang="zh-TW" altLang="en-US" sz="2200">
                <a:solidFill>
                  <a:schemeClr val="tx2"/>
                </a:solidFill>
                <a:latin typeface="新細明體" charset="-120"/>
              </a:rPr>
              <a:t>年滿</a:t>
            </a:r>
            <a:r>
              <a:rPr lang="en-US" altLang="zh-TW" sz="2200">
                <a:solidFill>
                  <a:schemeClr val="tx2"/>
                </a:solidFill>
                <a:latin typeface="新細明體" charset="-120"/>
              </a:rPr>
              <a:t>55</a:t>
            </a:r>
            <a:r>
              <a:rPr lang="zh-TW" altLang="en-US" sz="2200">
                <a:solidFill>
                  <a:schemeClr val="tx2"/>
                </a:solidFill>
                <a:latin typeface="新細明體" charset="-120"/>
              </a:rPr>
              <a:t>歲，且每月工作收入未超過投保薪資分級表</a:t>
            </a:r>
          </a:p>
          <a:p>
            <a:pPr marL="625475" indent="-625475"/>
            <a:r>
              <a:rPr lang="zh-TW" altLang="en-US" sz="2200">
                <a:solidFill>
                  <a:schemeClr val="tx2"/>
                </a:solidFill>
                <a:latin typeface="新細明體" charset="-120"/>
              </a:rPr>
              <a:t>        第一級。</a:t>
            </a:r>
          </a:p>
        </p:txBody>
      </p:sp>
      <p:grpSp>
        <p:nvGrpSpPr>
          <p:cNvPr id="88069" name="Group 9"/>
          <p:cNvGrpSpPr>
            <a:grpSpLocks/>
          </p:cNvGrpSpPr>
          <p:nvPr/>
        </p:nvGrpSpPr>
        <p:grpSpPr bwMode="auto">
          <a:xfrm>
            <a:off x="0" y="0"/>
            <a:ext cx="9144000" cy="765175"/>
            <a:chOff x="0" y="0"/>
            <a:chExt cx="5760" cy="482"/>
          </a:xfrm>
        </p:grpSpPr>
        <p:grpSp>
          <p:nvGrpSpPr>
            <p:cNvPr id="88071" name="Group 10"/>
            <p:cNvGrpSpPr>
              <a:grpSpLocks/>
            </p:cNvGrpSpPr>
            <p:nvPr/>
          </p:nvGrpSpPr>
          <p:grpSpPr bwMode="auto">
            <a:xfrm>
              <a:off x="0" y="0"/>
              <a:ext cx="5760" cy="482"/>
              <a:chOff x="0" y="0"/>
              <a:chExt cx="5760" cy="482"/>
            </a:xfrm>
          </p:grpSpPr>
          <p:sp>
            <p:nvSpPr>
              <p:cNvPr id="88073" name="Text Box 11"/>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a:p>
                <a:pPr algn="ctr">
                  <a:spcBef>
                    <a:spcPct val="50000"/>
                  </a:spcBef>
                </a:pPr>
                <a:endParaRPr lang="zh-TW" altLang="en-US" sz="3600" b="1">
                  <a:solidFill>
                    <a:schemeClr val="accent2"/>
                  </a:solidFill>
                </a:endParaRPr>
              </a:p>
            </p:txBody>
          </p:sp>
          <p:sp>
            <p:nvSpPr>
              <p:cNvPr id="88074" name="Line 12"/>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8072" name="Line 13"/>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88070" name="AutoShape 16"/>
          <p:cNvSpPr>
            <a:spLocks noChangeArrowheads="1"/>
          </p:cNvSpPr>
          <p:nvPr/>
        </p:nvSpPr>
        <p:spPr bwMode="auto">
          <a:xfrm>
            <a:off x="3203575" y="1052513"/>
            <a:ext cx="2233613" cy="576262"/>
          </a:xfrm>
          <a:prstGeom prst="roundRect">
            <a:avLst>
              <a:gd name="adj" fmla="val 16667"/>
            </a:avLst>
          </a:prstGeom>
          <a:noFill/>
          <a:ln w="19050">
            <a:noFill/>
            <a:prstDash val="dash"/>
            <a:round/>
            <a:headEnd/>
            <a:tailEnd/>
          </a:ln>
        </p:spPr>
        <p:txBody>
          <a:bodyPr wrap="none" anchor="ctr"/>
          <a:lstStyle/>
          <a:p>
            <a:pPr marL="533400" indent="-533400" algn="ctr" eaLnBrk="0" hangingPunct="0">
              <a:lnSpc>
                <a:spcPct val="110000"/>
              </a:lnSpc>
            </a:pPr>
            <a:r>
              <a:rPr lang="zh-TW" altLang="en-US" sz="2800" b="1">
                <a:solidFill>
                  <a:srgbClr val="000066"/>
                </a:solidFill>
                <a:latin typeface="新細明體" charset="-120"/>
              </a:rPr>
              <a:t>遺屬年金</a:t>
            </a:r>
            <a:endParaRPr lang="zh-TW" altLang="en-US" sz="2800">
              <a:solidFill>
                <a:srgbClr val="000066"/>
              </a:solidFill>
              <a:latin typeface="新細明體" charset="-12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5"/>
          <p:cNvSpPr>
            <a:spLocks noGrp="1"/>
          </p:cNvSpPr>
          <p:nvPr>
            <p:ph type="sldNum" sz="quarter" idx="12"/>
          </p:nvPr>
        </p:nvSpPr>
        <p:spPr>
          <a:noFill/>
        </p:spPr>
        <p:txBody>
          <a:bodyPr/>
          <a:lstStyle/>
          <a:p>
            <a:fld id="{81972611-6C75-413D-80F1-73D57945770E}" type="slidenum">
              <a:rPr lang="en-US" altLang="zh-TW" smtClean="0"/>
              <a:pPr/>
              <a:t>82</a:t>
            </a:fld>
            <a:endParaRPr lang="en-US" altLang="zh-TW" smtClean="0"/>
          </a:p>
        </p:txBody>
      </p:sp>
      <p:sp>
        <p:nvSpPr>
          <p:cNvPr id="89091" name="AutoShape 2"/>
          <p:cNvSpPr>
            <a:spLocks noChangeArrowheads="1"/>
          </p:cNvSpPr>
          <p:nvPr/>
        </p:nvSpPr>
        <p:spPr bwMode="auto">
          <a:xfrm>
            <a:off x="971550" y="2133600"/>
            <a:ext cx="7632700" cy="3600450"/>
          </a:xfrm>
          <a:prstGeom prst="roundRect">
            <a:avLst>
              <a:gd name="adj" fmla="val 16667"/>
            </a:avLst>
          </a:prstGeom>
          <a:solidFill>
            <a:srgbClr val="CCFFCC">
              <a:alpha val="54901"/>
            </a:srgbClr>
          </a:solidFill>
          <a:ln w="19050">
            <a:solidFill>
              <a:srgbClr val="CC0066"/>
            </a:solidFill>
            <a:prstDash val="sysDot"/>
            <a:round/>
            <a:headEnd/>
            <a:tailEnd/>
          </a:ln>
        </p:spPr>
        <p:txBody>
          <a:bodyPr anchor="ctr"/>
          <a:lstStyle/>
          <a:p>
            <a:pPr marL="1162050" indent="-1162050">
              <a:lnSpc>
                <a:spcPct val="120000"/>
              </a:lnSpc>
            </a:pPr>
            <a:r>
              <a:rPr lang="en-US" altLang="zh-TW" sz="2400" b="1">
                <a:solidFill>
                  <a:srgbClr val="800000"/>
                </a:solidFill>
                <a:latin typeface="新細明體" charset="-120"/>
              </a:rPr>
              <a:t>    </a:t>
            </a:r>
            <a:r>
              <a:rPr lang="zh-TW" altLang="en-US" sz="2400" b="1">
                <a:solidFill>
                  <a:srgbClr val="800000"/>
                </a:solidFill>
                <a:latin typeface="新細明體" charset="-120"/>
                <a:sym typeface="Wingdings" pitchFamily="2" charset="2"/>
              </a:rPr>
              <a:t>（</a:t>
            </a:r>
            <a:r>
              <a:rPr lang="en-US" altLang="zh-TW" sz="2400" b="1">
                <a:solidFill>
                  <a:srgbClr val="800000"/>
                </a:solidFill>
                <a:latin typeface="新細明體" charset="-120"/>
                <a:sym typeface="Wingdings" pitchFamily="2" charset="2"/>
              </a:rPr>
              <a:t>1</a:t>
            </a:r>
            <a:r>
              <a:rPr lang="zh-TW" altLang="en-US" sz="2400" b="1">
                <a:solidFill>
                  <a:srgbClr val="800000"/>
                </a:solidFill>
                <a:latin typeface="新細明體" charset="-120"/>
                <a:sym typeface="Wingdings" pitchFamily="2" charset="2"/>
              </a:rPr>
              <a:t>）配偶再婚</a:t>
            </a:r>
            <a:r>
              <a:rPr lang="zh-TW" altLang="en-US" sz="2400" b="1">
                <a:solidFill>
                  <a:srgbClr val="800000"/>
                </a:solidFill>
                <a:latin typeface="標楷體" pitchFamily="65" charset="-120"/>
                <a:ea typeface="標楷體" pitchFamily="65" charset="-120"/>
                <a:sym typeface="Wingdings" pitchFamily="2" charset="2"/>
              </a:rPr>
              <a:t>。</a:t>
            </a:r>
            <a:r>
              <a:rPr lang="zh-TW" altLang="en-US" sz="2400" b="1">
                <a:solidFill>
                  <a:srgbClr val="800000"/>
                </a:solidFill>
                <a:latin typeface="新細明體" charset="-120"/>
                <a:sym typeface="Wingdings" pitchFamily="2" charset="2"/>
              </a:rPr>
              <a:t> </a:t>
            </a:r>
          </a:p>
          <a:p>
            <a:pPr marL="1162050" indent="-1162050">
              <a:lnSpc>
                <a:spcPct val="120000"/>
              </a:lnSpc>
            </a:pPr>
            <a:r>
              <a:rPr lang="zh-TW" altLang="en-US" sz="2400" b="1">
                <a:solidFill>
                  <a:srgbClr val="800000"/>
                </a:solidFill>
                <a:latin typeface="新細明體" charset="-120"/>
                <a:sym typeface="Wingdings" pitchFamily="2" charset="2"/>
              </a:rPr>
              <a:t>    （</a:t>
            </a:r>
            <a:r>
              <a:rPr lang="en-US" altLang="zh-TW" sz="2400" b="1">
                <a:solidFill>
                  <a:srgbClr val="800000"/>
                </a:solidFill>
                <a:latin typeface="新細明體" charset="-120"/>
                <a:sym typeface="Wingdings" pitchFamily="2" charset="2"/>
              </a:rPr>
              <a:t>2</a:t>
            </a:r>
            <a:r>
              <a:rPr lang="zh-TW" altLang="en-US" sz="2400" b="1">
                <a:solidFill>
                  <a:srgbClr val="800000"/>
                </a:solidFill>
                <a:latin typeface="新細明體" charset="-120"/>
                <a:sym typeface="Wingdings" pitchFamily="2" charset="2"/>
              </a:rPr>
              <a:t>）配偶、子女、父母、祖父母、或受扶養之孫子女、兄弟、姊妹不符合請領條件。</a:t>
            </a:r>
          </a:p>
          <a:p>
            <a:pPr marL="1162050" indent="-1162050">
              <a:lnSpc>
                <a:spcPct val="120000"/>
              </a:lnSpc>
            </a:pPr>
            <a:r>
              <a:rPr lang="zh-TW" altLang="en-US" sz="2400" b="1">
                <a:solidFill>
                  <a:srgbClr val="800000"/>
                </a:solidFill>
                <a:latin typeface="新細明體" charset="-120"/>
                <a:sym typeface="Wingdings" pitchFamily="2" charset="2"/>
              </a:rPr>
              <a:t>     （</a:t>
            </a:r>
            <a:r>
              <a:rPr lang="en-US" altLang="zh-TW" sz="2400" b="1">
                <a:solidFill>
                  <a:srgbClr val="800000"/>
                </a:solidFill>
                <a:latin typeface="新細明體" charset="-120"/>
                <a:sym typeface="Wingdings" pitchFamily="2" charset="2"/>
              </a:rPr>
              <a:t>3</a:t>
            </a:r>
            <a:r>
              <a:rPr lang="zh-TW" altLang="en-US" sz="2400" b="1">
                <a:solidFill>
                  <a:srgbClr val="800000"/>
                </a:solidFill>
                <a:latin typeface="新細明體" charset="-120"/>
                <a:sym typeface="Wingdings" pitchFamily="2" charset="2"/>
              </a:rPr>
              <a:t>）入獄服刑、因案羈押或拘禁。</a:t>
            </a:r>
          </a:p>
          <a:p>
            <a:pPr marL="1162050" indent="-1162050">
              <a:lnSpc>
                <a:spcPct val="120000"/>
              </a:lnSpc>
            </a:pPr>
            <a:r>
              <a:rPr lang="zh-TW" altLang="en-US" sz="2400" b="1">
                <a:solidFill>
                  <a:srgbClr val="800000"/>
                </a:solidFill>
                <a:latin typeface="新細明體" charset="-120"/>
                <a:sym typeface="Wingdings" pitchFamily="2" charset="2"/>
              </a:rPr>
              <a:t>     （</a:t>
            </a:r>
            <a:r>
              <a:rPr lang="en-US" altLang="zh-TW" sz="2400" b="1">
                <a:solidFill>
                  <a:srgbClr val="800000"/>
                </a:solidFill>
                <a:latin typeface="新細明體" charset="-120"/>
                <a:sym typeface="Wingdings" pitchFamily="2" charset="2"/>
              </a:rPr>
              <a:t>4</a:t>
            </a:r>
            <a:r>
              <a:rPr lang="zh-TW" altLang="en-US" sz="2400" b="1">
                <a:solidFill>
                  <a:srgbClr val="800000"/>
                </a:solidFill>
                <a:latin typeface="新細明體" charset="-120"/>
                <a:sym typeface="Wingdings" pitchFamily="2" charset="2"/>
              </a:rPr>
              <a:t>）失蹤 。</a:t>
            </a:r>
          </a:p>
        </p:txBody>
      </p:sp>
      <p:sp>
        <p:nvSpPr>
          <p:cNvPr id="89092" name="Rectangle 6"/>
          <p:cNvSpPr>
            <a:spLocks noChangeArrowheads="1"/>
          </p:cNvSpPr>
          <p:nvPr/>
        </p:nvSpPr>
        <p:spPr bwMode="auto">
          <a:xfrm>
            <a:off x="3132138" y="1196975"/>
            <a:ext cx="2520950" cy="584200"/>
          </a:xfrm>
          <a:prstGeom prst="rect">
            <a:avLst/>
          </a:prstGeom>
          <a:noFill/>
          <a:ln w="9525">
            <a:solidFill>
              <a:schemeClr val="hlink"/>
            </a:solidFill>
            <a:miter lim="800000"/>
            <a:headEnd/>
            <a:tailEnd/>
          </a:ln>
        </p:spPr>
        <p:txBody>
          <a:bodyPr anchor="ctr"/>
          <a:lstStyle/>
          <a:p>
            <a:pPr>
              <a:lnSpc>
                <a:spcPct val="95000"/>
              </a:lnSpc>
              <a:buFont typeface="Wingdings" pitchFamily="2" charset="2"/>
              <a:buChar char="u"/>
            </a:pPr>
            <a:r>
              <a:rPr lang="zh-TW" altLang="en-US" sz="2400" b="1">
                <a:solidFill>
                  <a:schemeClr val="tx2"/>
                </a:solidFill>
              </a:rPr>
              <a:t>遺屬年金停發</a:t>
            </a:r>
          </a:p>
        </p:txBody>
      </p:sp>
      <p:grpSp>
        <p:nvGrpSpPr>
          <p:cNvPr id="89093" name="Group 8"/>
          <p:cNvGrpSpPr>
            <a:grpSpLocks/>
          </p:cNvGrpSpPr>
          <p:nvPr/>
        </p:nvGrpSpPr>
        <p:grpSpPr bwMode="auto">
          <a:xfrm>
            <a:off x="0" y="0"/>
            <a:ext cx="9144000" cy="765175"/>
            <a:chOff x="0" y="0"/>
            <a:chExt cx="5760" cy="482"/>
          </a:xfrm>
        </p:grpSpPr>
        <p:grpSp>
          <p:nvGrpSpPr>
            <p:cNvPr id="89094" name="Group 9"/>
            <p:cNvGrpSpPr>
              <a:grpSpLocks/>
            </p:cNvGrpSpPr>
            <p:nvPr/>
          </p:nvGrpSpPr>
          <p:grpSpPr bwMode="auto">
            <a:xfrm>
              <a:off x="0" y="0"/>
              <a:ext cx="5760" cy="482"/>
              <a:chOff x="0" y="0"/>
              <a:chExt cx="5760" cy="482"/>
            </a:xfrm>
          </p:grpSpPr>
          <p:sp>
            <p:nvSpPr>
              <p:cNvPr id="89096" name="Text Box 10"/>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89097" name="Line 11"/>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89095" name="Line 12"/>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p:cNvSpPr>
            <a:spLocks noGrp="1"/>
          </p:cNvSpPr>
          <p:nvPr>
            <p:ph type="sldNum" sz="quarter" idx="12"/>
          </p:nvPr>
        </p:nvSpPr>
        <p:spPr>
          <a:xfrm>
            <a:off x="6588125" y="6165850"/>
            <a:ext cx="2133600" cy="476250"/>
          </a:xfrm>
          <a:noFill/>
        </p:spPr>
        <p:txBody>
          <a:bodyPr/>
          <a:lstStyle/>
          <a:p>
            <a:fld id="{D04528F7-32A3-4A96-BF29-F84529B17DE3}" type="slidenum">
              <a:rPr lang="en-US" altLang="zh-TW" smtClean="0"/>
              <a:pPr/>
              <a:t>83</a:t>
            </a:fld>
            <a:endParaRPr lang="en-US" altLang="zh-TW" smtClean="0"/>
          </a:p>
        </p:txBody>
      </p:sp>
      <p:sp>
        <p:nvSpPr>
          <p:cNvPr id="90115" name="AutoShape 9"/>
          <p:cNvSpPr>
            <a:spLocks noChangeArrowheads="1"/>
          </p:cNvSpPr>
          <p:nvPr/>
        </p:nvSpPr>
        <p:spPr bwMode="auto">
          <a:xfrm>
            <a:off x="396875" y="2038350"/>
            <a:ext cx="1512888" cy="647700"/>
          </a:xfrm>
          <a:prstGeom prst="roundRect">
            <a:avLst>
              <a:gd name="adj" fmla="val 16667"/>
            </a:avLst>
          </a:prstGeom>
          <a:gradFill rotWithShape="1">
            <a:gsLst>
              <a:gs pos="0">
                <a:srgbClr val="FFFDFD"/>
              </a:gs>
              <a:gs pos="100000">
                <a:srgbClr val="FFCCCC"/>
              </a:gs>
            </a:gsLst>
            <a:lin ang="5400000" scaled="1"/>
          </a:gradFill>
          <a:ln w="19050">
            <a:solidFill>
              <a:schemeClr val="tx1"/>
            </a:solidFill>
            <a:round/>
            <a:headEnd/>
            <a:tailEnd/>
          </a:ln>
          <a:effectLst>
            <a:outerShdw dist="89803" dir="2700000" algn="ctr" rotWithShape="0">
              <a:schemeClr val="bg2"/>
            </a:outerShdw>
          </a:effectLst>
        </p:spPr>
        <p:txBody>
          <a:bodyPr wrap="none" anchor="ctr"/>
          <a:lstStyle/>
          <a:p>
            <a:pPr algn="ctr">
              <a:defRPr/>
            </a:pPr>
            <a:r>
              <a:rPr lang="zh-TW" altLang="en-US"/>
              <a:t>遺屬津貼</a:t>
            </a:r>
          </a:p>
        </p:txBody>
      </p:sp>
      <p:sp>
        <p:nvSpPr>
          <p:cNvPr id="90116" name="Rectangle 11"/>
          <p:cNvSpPr>
            <a:spLocks noChangeArrowheads="1"/>
          </p:cNvSpPr>
          <p:nvPr/>
        </p:nvSpPr>
        <p:spPr bwMode="auto">
          <a:xfrm>
            <a:off x="4357688" y="2111375"/>
            <a:ext cx="1860550" cy="427038"/>
          </a:xfrm>
          <a:prstGeom prst="rect">
            <a:avLst/>
          </a:prstGeom>
          <a:noFill/>
          <a:ln w="9525">
            <a:noFill/>
            <a:miter lim="800000"/>
            <a:headEnd/>
            <a:tailEnd/>
          </a:ln>
        </p:spPr>
        <p:txBody>
          <a:bodyPr wrap="none">
            <a:spAutoFit/>
          </a:bodyPr>
          <a:lstStyle/>
          <a:p>
            <a:r>
              <a:rPr lang="zh-TW" altLang="en-US" sz="2200" b="1">
                <a:solidFill>
                  <a:srgbClr val="008000"/>
                </a:solidFill>
              </a:rPr>
              <a:t>普通傷病死亡</a:t>
            </a:r>
          </a:p>
        </p:txBody>
      </p:sp>
      <p:sp>
        <p:nvSpPr>
          <p:cNvPr id="90117" name="AutoShape 13"/>
          <p:cNvSpPr>
            <a:spLocks noChangeArrowheads="1"/>
          </p:cNvSpPr>
          <p:nvPr/>
        </p:nvSpPr>
        <p:spPr bwMode="auto">
          <a:xfrm>
            <a:off x="1595438" y="2905125"/>
            <a:ext cx="7127875" cy="1439863"/>
          </a:xfrm>
          <a:prstGeom prst="flowChartAlternateProcess">
            <a:avLst/>
          </a:prstGeom>
          <a:solidFill>
            <a:srgbClr val="FFFFB3"/>
          </a:solidFill>
          <a:ln w="38100" cap="rnd">
            <a:solidFill>
              <a:srgbClr val="993300"/>
            </a:solidFill>
            <a:prstDash val="sysDot"/>
            <a:miter lim="800000"/>
            <a:headEnd/>
            <a:tailEnd/>
          </a:ln>
        </p:spPr>
        <p:txBody>
          <a:bodyPr wrap="none" anchor="ctr"/>
          <a:lstStyle/>
          <a:p>
            <a:pPr algn="ctr"/>
            <a:endParaRPr lang="zh-TW" altLang="en-US" sz="2400" b="1">
              <a:solidFill>
                <a:srgbClr val="9900CC"/>
              </a:solidFill>
              <a:latin typeface="標楷體" pitchFamily="65" charset="-120"/>
              <a:ea typeface="標楷體" pitchFamily="65" charset="-120"/>
            </a:endParaRPr>
          </a:p>
        </p:txBody>
      </p:sp>
      <p:sp>
        <p:nvSpPr>
          <p:cNvPr id="90118" name="Line 15"/>
          <p:cNvSpPr>
            <a:spLocks noChangeShapeType="1"/>
          </p:cNvSpPr>
          <p:nvPr/>
        </p:nvSpPr>
        <p:spPr bwMode="auto">
          <a:xfrm>
            <a:off x="1739900" y="3552825"/>
            <a:ext cx="6769100" cy="0"/>
          </a:xfrm>
          <a:prstGeom prst="line">
            <a:avLst/>
          </a:prstGeom>
          <a:noFill/>
          <a:ln w="38100">
            <a:solidFill>
              <a:schemeClr val="tx2"/>
            </a:solidFill>
            <a:round/>
            <a:headEnd/>
            <a:tailEnd/>
          </a:ln>
        </p:spPr>
        <p:txBody>
          <a:bodyPr/>
          <a:lstStyle/>
          <a:p>
            <a:endParaRPr lang="zh-TW" altLang="en-US"/>
          </a:p>
        </p:txBody>
      </p:sp>
      <p:sp>
        <p:nvSpPr>
          <p:cNvPr id="90119" name="Line 16"/>
          <p:cNvSpPr>
            <a:spLocks noChangeShapeType="1"/>
          </p:cNvSpPr>
          <p:nvPr/>
        </p:nvSpPr>
        <p:spPr bwMode="auto">
          <a:xfrm>
            <a:off x="1739900" y="3121025"/>
            <a:ext cx="0" cy="792163"/>
          </a:xfrm>
          <a:prstGeom prst="line">
            <a:avLst/>
          </a:prstGeom>
          <a:noFill/>
          <a:ln w="38100">
            <a:solidFill>
              <a:schemeClr val="tx2"/>
            </a:solidFill>
            <a:round/>
            <a:headEnd/>
            <a:tailEnd/>
          </a:ln>
        </p:spPr>
        <p:txBody>
          <a:bodyPr/>
          <a:lstStyle/>
          <a:p>
            <a:endParaRPr lang="zh-TW" altLang="en-US"/>
          </a:p>
        </p:txBody>
      </p:sp>
      <p:sp>
        <p:nvSpPr>
          <p:cNvPr id="90120" name="Line 17"/>
          <p:cNvSpPr>
            <a:spLocks noChangeShapeType="1"/>
          </p:cNvSpPr>
          <p:nvPr/>
        </p:nvSpPr>
        <p:spPr bwMode="auto">
          <a:xfrm>
            <a:off x="3948113" y="3121025"/>
            <a:ext cx="0" cy="792163"/>
          </a:xfrm>
          <a:prstGeom prst="line">
            <a:avLst/>
          </a:prstGeom>
          <a:noFill/>
          <a:ln w="38100">
            <a:solidFill>
              <a:schemeClr val="tx2"/>
            </a:solidFill>
            <a:round/>
            <a:headEnd/>
            <a:tailEnd/>
          </a:ln>
        </p:spPr>
        <p:txBody>
          <a:bodyPr/>
          <a:lstStyle/>
          <a:p>
            <a:endParaRPr lang="zh-TW" altLang="en-US"/>
          </a:p>
        </p:txBody>
      </p:sp>
      <p:sp>
        <p:nvSpPr>
          <p:cNvPr id="90121" name="Line 18"/>
          <p:cNvSpPr>
            <a:spLocks noChangeShapeType="1"/>
          </p:cNvSpPr>
          <p:nvPr/>
        </p:nvSpPr>
        <p:spPr bwMode="auto">
          <a:xfrm>
            <a:off x="8509000" y="3121025"/>
            <a:ext cx="0" cy="792163"/>
          </a:xfrm>
          <a:prstGeom prst="line">
            <a:avLst/>
          </a:prstGeom>
          <a:noFill/>
          <a:ln w="38100">
            <a:solidFill>
              <a:schemeClr val="tx2"/>
            </a:solidFill>
            <a:round/>
            <a:headEnd/>
            <a:tailEnd/>
          </a:ln>
        </p:spPr>
        <p:txBody>
          <a:bodyPr/>
          <a:lstStyle/>
          <a:p>
            <a:endParaRPr lang="zh-TW" altLang="en-US"/>
          </a:p>
        </p:txBody>
      </p:sp>
      <p:sp>
        <p:nvSpPr>
          <p:cNvPr id="90122" name="Line 19"/>
          <p:cNvSpPr>
            <a:spLocks noChangeShapeType="1"/>
          </p:cNvSpPr>
          <p:nvPr/>
        </p:nvSpPr>
        <p:spPr bwMode="auto">
          <a:xfrm>
            <a:off x="6154738" y="3121025"/>
            <a:ext cx="0" cy="792163"/>
          </a:xfrm>
          <a:prstGeom prst="line">
            <a:avLst/>
          </a:prstGeom>
          <a:noFill/>
          <a:ln w="38100">
            <a:solidFill>
              <a:schemeClr val="tx2"/>
            </a:solidFill>
            <a:round/>
            <a:headEnd/>
            <a:tailEnd/>
          </a:ln>
        </p:spPr>
        <p:txBody>
          <a:bodyPr/>
          <a:lstStyle/>
          <a:p>
            <a:endParaRPr lang="zh-TW" altLang="en-US"/>
          </a:p>
        </p:txBody>
      </p:sp>
      <p:sp>
        <p:nvSpPr>
          <p:cNvPr id="90123" name="AutoShape 20"/>
          <p:cNvSpPr>
            <a:spLocks/>
          </p:cNvSpPr>
          <p:nvPr/>
        </p:nvSpPr>
        <p:spPr bwMode="auto">
          <a:xfrm rot="-5400000">
            <a:off x="2700338" y="2738438"/>
            <a:ext cx="288925" cy="2060575"/>
          </a:xfrm>
          <a:prstGeom prst="leftBrace">
            <a:avLst>
              <a:gd name="adj1" fmla="val 59432"/>
              <a:gd name="adj2" fmla="val 49065"/>
            </a:avLst>
          </a:prstGeom>
          <a:noFill/>
          <a:ln w="38100">
            <a:solidFill>
              <a:srgbClr val="CC3300"/>
            </a:solidFill>
            <a:round/>
            <a:headEnd/>
            <a:tailEnd/>
          </a:ln>
        </p:spPr>
        <p:txBody>
          <a:bodyPr wrap="none" anchor="ctr"/>
          <a:lstStyle/>
          <a:p>
            <a:pPr algn="ctr"/>
            <a:endParaRPr lang="zh-TW" altLang="en-US" sz="2400" b="1">
              <a:solidFill>
                <a:srgbClr val="9900CC"/>
              </a:solidFill>
              <a:latin typeface="標楷體" pitchFamily="65" charset="-120"/>
              <a:ea typeface="標楷體" pitchFamily="65" charset="-120"/>
            </a:endParaRPr>
          </a:p>
        </p:txBody>
      </p:sp>
      <p:sp>
        <p:nvSpPr>
          <p:cNvPr id="90124" name="Text Box 21"/>
          <p:cNvSpPr txBox="1">
            <a:spLocks noChangeArrowheads="1"/>
          </p:cNvSpPr>
          <p:nvPr/>
        </p:nvSpPr>
        <p:spPr bwMode="auto">
          <a:xfrm>
            <a:off x="2098675" y="3913188"/>
            <a:ext cx="1912938"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latin typeface="新細明體" charset="-120"/>
              </a:rPr>
              <a:t>年資未滿</a:t>
            </a:r>
            <a:r>
              <a:rPr lang="en-US" altLang="zh-TW" sz="2000" b="1">
                <a:latin typeface="新細明體" charset="-120"/>
              </a:rPr>
              <a:t>1</a:t>
            </a:r>
            <a:r>
              <a:rPr lang="zh-TW" altLang="en-US" sz="2000" b="1">
                <a:latin typeface="新細明體" charset="-120"/>
              </a:rPr>
              <a:t>年</a:t>
            </a:r>
          </a:p>
        </p:txBody>
      </p:sp>
      <p:sp>
        <p:nvSpPr>
          <p:cNvPr id="90125" name="AutoShape 22"/>
          <p:cNvSpPr>
            <a:spLocks/>
          </p:cNvSpPr>
          <p:nvPr/>
        </p:nvSpPr>
        <p:spPr bwMode="auto">
          <a:xfrm rot="-5400000">
            <a:off x="4907756" y="2739232"/>
            <a:ext cx="288925" cy="2058988"/>
          </a:xfrm>
          <a:prstGeom prst="leftBrace">
            <a:avLst>
              <a:gd name="adj1" fmla="val 59386"/>
              <a:gd name="adj2" fmla="val 49065"/>
            </a:avLst>
          </a:prstGeom>
          <a:noFill/>
          <a:ln w="38100">
            <a:solidFill>
              <a:srgbClr val="CC3300"/>
            </a:solidFill>
            <a:round/>
            <a:headEnd/>
            <a:tailEnd/>
          </a:ln>
        </p:spPr>
        <p:txBody>
          <a:bodyPr wrap="none" anchor="ctr"/>
          <a:lstStyle/>
          <a:p>
            <a:pPr algn="ctr"/>
            <a:endParaRPr lang="zh-TW" altLang="en-US" sz="2400" b="1">
              <a:solidFill>
                <a:srgbClr val="9900CC"/>
              </a:solidFill>
              <a:latin typeface="標楷體" pitchFamily="65" charset="-120"/>
              <a:ea typeface="標楷體" pitchFamily="65" charset="-120"/>
            </a:endParaRPr>
          </a:p>
        </p:txBody>
      </p:sp>
      <p:sp>
        <p:nvSpPr>
          <p:cNvPr id="90126" name="Text Box 23"/>
          <p:cNvSpPr txBox="1">
            <a:spLocks noChangeArrowheads="1"/>
          </p:cNvSpPr>
          <p:nvPr/>
        </p:nvSpPr>
        <p:spPr bwMode="auto">
          <a:xfrm>
            <a:off x="3898900" y="3913188"/>
            <a:ext cx="2251075"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latin typeface="新細明體" charset="-120"/>
              </a:rPr>
              <a:t>年資滿</a:t>
            </a:r>
            <a:r>
              <a:rPr lang="en-US" altLang="zh-TW" sz="2000" b="1">
                <a:latin typeface="新細明體" charset="-120"/>
              </a:rPr>
              <a:t>1</a:t>
            </a:r>
            <a:r>
              <a:rPr lang="zh-TW" altLang="en-US" sz="2000" b="1">
                <a:latin typeface="新細明體" charset="-120"/>
              </a:rPr>
              <a:t>年未滿</a:t>
            </a:r>
            <a:r>
              <a:rPr lang="en-US" altLang="zh-TW" sz="2000" b="1">
                <a:latin typeface="新細明體" charset="-120"/>
              </a:rPr>
              <a:t>2</a:t>
            </a:r>
            <a:r>
              <a:rPr lang="zh-TW" altLang="en-US" sz="2000" b="1">
                <a:latin typeface="新細明體" charset="-120"/>
              </a:rPr>
              <a:t>年</a:t>
            </a:r>
          </a:p>
        </p:txBody>
      </p:sp>
      <p:sp>
        <p:nvSpPr>
          <p:cNvPr id="90127" name="Text Box 24"/>
          <p:cNvSpPr txBox="1">
            <a:spLocks noChangeArrowheads="1"/>
          </p:cNvSpPr>
          <p:nvPr/>
        </p:nvSpPr>
        <p:spPr bwMode="auto">
          <a:xfrm>
            <a:off x="6564313" y="3913188"/>
            <a:ext cx="1912937"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latin typeface="新細明體" charset="-120"/>
              </a:rPr>
              <a:t>年資滿</a:t>
            </a:r>
            <a:r>
              <a:rPr lang="en-US" altLang="zh-TW" sz="2000" b="1">
                <a:latin typeface="新細明體" charset="-120"/>
              </a:rPr>
              <a:t>2</a:t>
            </a:r>
            <a:r>
              <a:rPr lang="zh-TW" altLang="en-US" sz="2000" b="1">
                <a:latin typeface="新細明體" charset="-120"/>
              </a:rPr>
              <a:t>年</a:t>
            </a:r>
          </a:p>
        </p:txBody>
      </p:sp>
      <p:sp>
        <p:nvSpPr>
          <p:cNvPr id="90128" name="AutoShape 25"/>
          <p:cNvSpPr>
            <a:spLocks/>
          </p:cNvSpPr>
          <p:nvPr/>
        </p:nvSpPr>
        <p:spPr bwMode="auto">
          <a:xfrm rot="-5400000">
            <a:off x="7188200" y="2738438"/>
            <a:ext cx="288925" cy="2060575"/>
          </a:xfrm>
          <a:prstGeom prst="leftBrace">
            <a:avLst>
              <a:gd name="adj1" fmla="val 59432"/>
              <a:gd name="adj2" fmla="val 49065"/>
            </a:avLst>
          </a:prstGeom>
          <a:noFill/>
          <a:ln w="38100">
            <a:solidFill>
              <a:srgbClr val="CC3300"/>
            </a:solidFill>
            <a:round/>
            <a:headEnd/>
            <a:tailEnd/>
          </a:ln>
        </p:spPr>
        <p:txBody>
          <a:bodyPr wrap="none" anchor="ctr"/>
          <a:lstStyle/>
          <a:p>
            <a:pPr algn="ctr"/>
            <a:endParaRPr lang="zh-TW" altLang="en-US" sz="2400" b="1">
              <a:solidFill>
                <a:srgbClr val="9900CC"/>
              </a:solidFill>
              <a:latin typeface="標楷體" pitchFamily="65" charset="-120"/>
              <a:ea typeface="標楷體" pitchFamily="65" charset="-120"/>
            </a:endParaRPr>
          </a:p>
        </p:txBody>
      </p:sp>
      <p:sp>
        <p:nvSpPr>
          <p:cNvPr id="90129" name="Text Box 26"/>
          <p:cNvSpPr txBox="1">
            <a:spLocks noChangeArrowheads="1"/>
          </p:cNvSpPr>
          <p:nvPr/>
        </p:nvSpPr>
        <p:spPr bwMode="auto">
          <a:xfrm>
            <a:off x="2052638" y="3048000"/>
            <a:ext cx="1912937"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solidFill>
                  <a:schemeClr val="accent2"/>
                </a:solidFill>
                <a:latin typeface="新細明體" charset="-120"/>
              </a:rPr>
              <a:t>發給</a:t>
            </a:r>
            <a:r>
              <a:rPr lang="en-US" altLang="zh-TW" sz="2000" b="1">
                <a:solidFill>
                  <a:srgbClr val="CC3300"/>
                </a:solidFill>
                <a:latin typeface="新細明體" charset="-120"/>
              </a:rPr>
              <a:t>10</a:t>
            </a:r>
            <a:r>
              <a:rPr lang="zh-TW" altLang="en-US" sz="2000" b="1">
                <a:solidFill>
                  <a:schemeClr val="accent2"/>
                </a:solidFill>
                <a:latin typeface="新細明體" charset="-120"/>
              </a:rPr>
              <a:t>個月</a:t>
            </a:r>
          </a:p>
        </p:txBody>
      </p:sp>
      <p:sp>
        <p:nvSpPr>
          <p:cNvPr id="90130" name="Text Box 27"/>
          <p:cNvSpPr txBox="1">
            <a:spLocks noChangeArrowheads="1"/>
          </p:cNvSpPr>
          <p:nvPr/>
        </p:nvSpPr>
        <p:spPr bwMode="auto">
          <a:xfrm>
            <a:off x="4357688" y="3048000"/>
            <a:ext cx="1911350"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solidFill>
                  <a:schemeClr val="accent2"/>
                </a:solidFill>
                <a:latin typeface="新細明體" charset="-120"/>
              </a:rPr>
              <a:t>發給</a:t>
            </a:r>
            <a:r>
              <a:rPr lang="en-US" altLang="zh-TW" sz="2000" b="1">
                <a:solidFill>
                  <a:srgbClr val="CC3300"/>
                </a:solidFill>
                <a:latin typeface="新細明體" charset="-120"/>
              </a:rPr>
              <a:t>20</a:t>
            </a:r>
            <a:r>
              <a:rPr lang="zh-TW" altLang="en-US" sz="2000" b="1">
                <a:solidFill>
                  <a:schemeClr val="accent2"/>
                </a:solidFill>
                <a:latin typeface="新細明體" charset="-120"/>
              </a:rPr>
              <a:t>個月</a:t>
            </a:r>
          </a:p>
        </p:txBody>
      </p:sp>
      <p:sp>
        <p:nvSpPr>
          <p:cNvPr id="90131" name="Text Box 28"/>
          <p:cNvSpPr txBox="1">
            <a:spLocks noChangeArrowheads="1"/>
          </p:cNvSpPr>
          <p:nvPr/>
        </p:nvSpPr>
        <p:spPr bwMode="auto">
          <a:xfrm>
            <a:off x="6661150" y="3048000"/>
            <a:ext cx="1912938" cy="396875"/>
          </a:xfrm>
          <a:prstGeom prst="rect">
            <a:avLst/>
          </a:prstGeom>
          <a:noFill/>
          <a:ln w="9525" algn="ctr">
            <a:noFill/>
            <a:prstDash val="dashDot"/>
            <a:miter lim="800000"/>
            <a:headEnd/>
            <a:tailEnd/>
          </a:ln>
        </p:spPr>
        <p:txBody>
          <a:bodyPr>
            <a:spAutoFit/>
          </a:bodyPr>
          <a:lstStyle/>
          <a:p>
            <a:pPr marL="342900" indent="-342900">
              <a:spcBef>
                <a:spcPct val="50000"/>
              </a:spcBef>
            </a:pPr>
            <a:r>
              <a:rPr lang="zh-TW" altLang="en-US" sz="2000" b="1">
                <a:solidFill>
                  <a:schemeClr val="accent2"/>
                </a:solidFill>
                <a:latin typeface="新細明體" charset="-120"/>
              </a:rPr>
              <a:t>發給</a:t>
            </a:r>
            <a:r>
              <a:rPr lang="en-US" altLang="zh-TW" sz="2000" b="1">
                <a:solidFill>
                  <a:srgbClr val="CC3300"/>
                </a:solidFill>
                <a:latin typeface="新細明體" charset="-120"/>
              </a:rPr>
              <a:t>30</a:t>
            </a:r>
            <a:r>
              <a:rPr lang="zh-TW" altLang="en-US" sz="2000" b="1">
                <a:solidFill>
                  <a:schemeClr val="accent2"/>
                </a:solidFill>
                <a:latin typeface="新細明體" charset="-120"/>
              </a:rPr>
              <a:t>個月</a:t>
            </a:r>
          </a:p>
        </p:txBody>
      </p:sp>
      <p:sp>
        <p:nvSpPr>
          <p:cNvPr id="90132" name="AutoShape 29"/>
          <p:cNvSpPr>
            <a:spLocks noChangeArrowheads="1"/>
          </p:cNvSpPr>
          <p:nvPr/>
        </p:nvSpPr>
        <p:spPr bwMode="auto">
          <a:xfrm>
            <a:off x="5078413" y="2543175"/>
            <a:ext cx="360362" cy="288925"/>
          </a:xfrm>
          <a:prstGeom prst="downArrow">
            <a:avLst>
              <a:gd name="adj1" fmla="val 50000"/>
              <a:gd name="adj2" fmla="val 25000"/>
            </a:avLst>
          </a:prstGeom>
          <a:solidFill>
            <a:srgbClr val="5F5F5F"/>
          </a:solidFill>
          <a:ln w="9525">
            <a:solidFill>
              <a:schemeClr val="tx1"/>
            </a:solidFill>
            <a:miter lim="800000"/>
            <a:headEnd/>
            <a:tailEnd/>
          </a:ln>
        </p:spPr>
        <p:txBody>
          <a:bodyPr vert="eaVert" wrap="none" anchor="ctr"/>
          <a:lstStyle/>
          <a:p>
            <a:pPr algn="ctr"/>
            <a:endParaRPr lang="zh-TW" altLang="en-US" sz="2400" b="1">
              <a:solidFill>
                <a:srgbClr val="9900CC"/>
              </a:solidFill>
              <a:latin typeface="標楷體" pitchFamily="65" charset="-120"/>
              <a:ea typeface="標楷體" pitchFamily="65" charset="-120"/>
            </a:endParaRPr>
          </a:p>
        </p:txBody>
      </p:sp>
      <p:sp>
        <p:nvSpPr>
          <p:cNvPr id="90133" name="Rectangle 33"/>
          <p:cNvSpPr>
            <a:spLocks noChangeArrowheads="1"/>
          </p:cNvSpPr>
          <p:nvPr/>
        </p:nvSpPr>
        <p:spPr bwMode="auto">
          <a:xfrm>
            <a:off x="1693863" y="4703763"/>
            <a:ext cx="1860550" cy="427037"/>
          </a:xfrm>
          <a:prstGeom prst="rect">
            <a:avLst/>
          </a:prstGeom>
          <a:noFill/>
          <a:ln w="9525">
            <a:noFill/>
            <a:miter lim="800000"/>
            <a:headEnd/>
            <a:tailEnd/>
          </a:ln>
        </p:spPr>
        <p:txBody>
          <a:bodyPr wrap="none">
            <a:spAutoFit/>
          </a:bodyPr>
          <a:lstStyle/>
          <a:p>
            <a:r>
              <a:rPr lang="zh-TW" altLang="en-US" sz="2200" b="1">
                <a:solidFill>
                  <a:srgbClr val="FF0000"/>
                </a:solidFill>
              </a:rPr>
              <a:t>職災傷病死亡</a:t>
            </a:r>
          </a:p>
        </p:txBody>
      </p:sp>
      <p:sp>
        <p:nvSpPr>
          <p:cNvPr id="90134" name="Text Box 34"/>
          <p:cNvSpPr txBox="1">
            <a:spLocks noChangeArrowheads="1"/>
          </p:cNvSpPr>
          <p:nvPr/>
        </p:nvSpPr>
        <p:spPr bwMode="auto">
          <a:xfrm>
            <a:off x="3554413" y="4703763"/>
            <a:ext cx="5122862" cy="427037"/>
          </a:xfrm>
          <a:prstGeom prst="rect">
            <a:avLst/>
          </a:prstGeom>
          <a:noFill/>
          <a:ln w="9525">
            <a:noFill/>
            <a:miter lim="800000"/>
            <a:headEnd/>
            <a:tailEnd/>
          </a:ln>
        </p:spPr>
        <p:txBody>
          <a:bodyPr>
            <a:spAutoFit/>
          </a:bodyPr>
          <a:lstStyle/>
          <a:p>
            <a:pPr>
              <a:spcBef>
                <a:spcPct val="50000"/>
              </a:spcBef>
            </a:pPr>
            <a:r>
              <a:rPr lang="zh-TW" altLang="en-US" sz="2200" b="1"/>
              <a:t>發給</a:t>
            </a:r>
            <a:r>
              <a:rPr lang="en-US" altLang="zh-TW" sz="2200" b="1">
                <a:solidFill>
                  <a:srgbClr val="FF0000"/>
                </a:solidFill>
              </a:rPr>
              <a:t>40</a:t>
            </a:r>
            <a:r>
              <a:rPr lang="zh-TW" altLang="en-US" sz="2200" b="1"/>
              <a:t>個月遺屬津貼</a:t>
            </a:r>
          </a:p>
        </p:txBody>
      </p:sp>
      <p:sp>
        <p:nvSpPr>
          <p:cNvPr id="90135" name="Rectangle 37"/>
          <p:cNvSpPr>
            <a:spLocks noChangeArrowheads="1"/>
          </p:cNvSpPr>
          <p:nvPr/>
        </p:nvSpPr>
        <p:spPr bwMode="auto">
          <a:xfrm>
            <a:off x="323850" y="908050"/>
            <a:ext cx="2357438" cy="652463"/>
          </a:xfrm>
          <a:prstGeom prst="rect">
            <a:avLst/>
          </a:prstGeom>
          <a:noFill/>
          <a:ln w="9525">
            <a:noFill/>
            <a:miter lim="800000"/>
            <a:headEnd/>
            <a:tailEnd/>
          </a:ln>
        </p:spPr>
        <p:txBody>
          <a:bodyPr anchor="ctr"/>
          <a:lstStyle/>
          <a:p>
            <a:pPr>
              <a:buFont typeface="Wingdings" pitchFamily="2" charset="2"/>
              <a:buChar char="u"/>
            </a:pPr>
            <a:r>
              <a:rPr lang="zh-TW" altLang="en-US" sz="2400" b="1">
                <a:latin typeface="新細明體" charset="-120"/>
              </a:rPr>
              <a:t>給付標準</a:t>
            </a:r>
          </a:p>
        </p:txBody>
      </p:sp>
      <p:grpSp>
        <p:nvGrpSpPr>
          <p:cNvPr id="90136" name="Group 39"/>
          <p:cNvGrpSpPr>
            <a:grpSpLocks/>
          </p:cNvGrpSpPr>
          <p:nvPr/>
        </p:nvGrpSpPr>
        <p:grpSpPr bwMode="auto">
          <a:xfrm>
            <a:off x="0" y="0"/>
            <a:ext cx="9144000" cy="765175"/>
            <a:chOff x="0" y="0"/>
            <a:chExt cx="5760" cy="482"/>
          </a:xfrm>
        </p:grpSpPr>
        <p:grpSp>
          <p:nvGrpSpPr>
            <p:cNvPr id="90142" name="Group 40"/>
            <p:cNvGrpSpPr>
              <a:grpSpLocks/>
            </p:cNvGrpSpPr>
            <p:nvPr/>
          </p:nvGrpSpPr>
          <p:grpSpPr bwMode="auto">
            <a:xfrm>
              <a:off x="0" y="0"/>
              <a:ext cx="5760" cy="482"/>
              <a:chOff x="0" y="0"/>
              <a:chExt cx="5760" cy="482"/>
            </a:xfrm>
          </p:grpSpPr>
          <p:sp>
            <p:nvSpPr>
              <p:cNvPr id="90144" name="Text Box 41"/>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a:p>
                <a:pPr algn="ctr">
                  <a:spcBef>
                    <a:spcPct val="50000"/>
                  </a:spcBef>
                </a:pPr>
                <a:endParaRPr lang="zh-TW" altLang="en-US" sz="3600" b="1">
                  <a:solidFill>
                    <a:schemeClr val="accent2"/>
                  </a:solidFill>
                </a:endParaRPr>
              </a:p>
            </p:txBody>
          </p:sp>
          <p:sp>
            <p:nvSpPr>
              <p:cNvPr id="90145" name="Line 42"/>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90143" name="Line 43"/>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90137" name="Line 45"/>
          <p:cNvSpPr>
            <a:spLocks noChangeShapeType="1"/>
          </p:cNvSpPr>
          <p:nvPr/>
        </p:nvSpPr>
        <p:spPr bwMode="auto">
          <a:xfrm>
            <a:off x="1981200" y="2400300"/>
            <a:ext cx="2376488" cy="0"/>
          </a:xfrm>
          <a:prstGeom prst="line">
            <a:avLst/>
          </a:prstGeom>
          <a:noFill/>
          <a:ln w="57150">
            <a:solidFill>
              <a:srgbClr val="666699"/>
            </a:solidFill>
            <a:round/>
            <a:headEnd/>
            <a:tailEnd type="triangle" w="med" len="med"/>
          </a:ln>
        </p:spPr>
        <p:txBody>
          <a:bodyPr/>
          <a:lstStyle/>
          <a:p>
            <a:endParaRPr lang="zh-TW" altLang="en-US"/>
          </a:p>
        </p:txBody>
      </p:sp>
      <p:sp>
        <p:nvSpPr>
          <p:cNvPr id="90138" name="Line 46"/>
          <p:cNvSpPr>
            <a:spLocks noChangeShapeType="1"/>
          </p:cNvSpPr>
          <p:nvPr/>
        </p:nvSpPr>
        <p:spPr bwMode="auto">
          <a:xfrm>
            <a:off x="1044575" y="2687638"/>
            <a:ext cx="0" cy="2232025"/>
          </a:xfrm>
          <a:prstGeom prst="line">
            <a:avLst/>
          </a:prstGeom>
          <a:noFill/>
          <a:ln w="57150">
            <a:solidFill>
              <a:srgbClr val="666699"/>
            </a:solidFill>
            <a:round/>
            <a:headEnd/>
            <a:tailEnd/>
          </a:ln>
        </p:spPr>
        <p:txBody>
          <a:bodyPr/>
          <a:lstStyle/>
          <a:p>
            <a:endParaRPr lang="zh-TW" altLang="en-US"/>
          </a:p>
        </p:txBody>
      </p:sp>
      <p:sp>
        <p:nvSpPr>
          <p:cNvPr id="90139" name="Line 47"/>
          <p:cNvSpPr>
            <a:spLocks noChangeShapeType="1"/>
          </p:cNvSpPr>
          <p:nvPr/>
        </p:nvSpPr>
        <p:spPr bwMode="auto">
          <a:xfrm>
            <a:off x="1044575" y="4919663"/>
            <a:ext cx="649288" cy="0"/>
          </a:xfrm>
          <a:prstGeom prst="line">
            <a:avLst/>
          </a:prstGeom>
          <a:noFill/>
          <a:ln w="57150">
            <a:solidFill>
              <a:srgbClr val="666699"/>
            </a:solidFill>
            <a:round/>
            <a:headEnd/>
            <a:tailEnd type="triangle" w="med" len="med"/>
          </a:ln>
        </p:spPr>
        <p:txBody>
          <a:bodyPr/>
          <a:lstStyle/>
          <a:p>
            <a:endParaRPr lang="zh-TW" altLang="en-US"/>
          </a:p>
        </p:txBody>
      </p:sp>
      <p:sp>
        <p:nvSpPr>
          <p:cNvPr id="90140" name="Text Box 41"/>
          <p:cNvSpPr txBox="1">
            <a:spLocks noChangeArrowheads="1"/>
          </p:cNvSpPr>
          <p:nvPr/>
        </p:nvSpPr>
        <p:spPr bwMode="auto">
          <a:xfrm>
            <a:off x="1619250" y="5661025"/>
            <a:ext cx="5113338" cy="400050"/>
          </a:xfrm>
          <a:prstGeom prst="rect">
            <a:avLst/>
          </a:prstGeom>
          <a:noFill/>
          <a:ln w="9525" algn="ctr">
            <a:noFill/>
            <a:miter lim="800000"/>
            <a:headEnd/>
            <a:tailEnd/>
          </a:ln>
        </p:spPr>
        <p:txBody>
          <a:bodyPr>
            <a:spAutoFit/>
          </a:bodyPr>
          <a:lstStyle/>
          <a:p>
            <a:pPr algn="ctr">
              <a:spcBef>
                <a:spcPct val="50000"/>
              </a:spcBef>
            </a:pPr>
            <a:r>
              <a:rPr lang="en-US" altLang="zh-TW" sz="2000" b="1">
                <a:solidFill>
                  <a:srgbClr val="FF0066"/>
                </a:solidFill>
                <a:latin typeface="標楷體" pitchFamily="65" charset="-120"/>
                <a:ea typeface="標楷體" pitchFamily="65" charset="-120"/>
              </a:rPr>
              <a:t>※</a:t>
            </a:r>
            <a:r>
              <a:rPr lang="en-US" altLang="zh-TW" sz="2000" b="1">
                <a:solidFill>
                  <a:srgbClr val="FF0066"/>
                </a:solidFill>
                <a:latin typeface="新細明體" charset="-120"/>
              </a:rPr>
              <a:t>98.1.1</a:t>
            </a:r>
            <a:r>
              <a:rPr lang="zh-TW" altLang="en-US" sz="2000" b="1">
                <a:solidFill>
                  <a:srgbClr val="FF0066"/>
                </a:solidFill>
                <a:latin typeface="新細明體" charset="-120"/>
              </a:rPr>
              <a:t>前有年資者始可選擇「遺屬津貼」</a:t>
            </a:r>
            <a:endParaRPr lang="en-US" altLang="zh-TW" sz="2000" b="1">
              <a:solidFill>
                <a:srgbClr val="FF0066"/>
              </a:solidFill>
              <a:latin typeface="新細明體" charset="-120"/>
            </a:endParaRPr>
          </a:p>
        </p:txBody>
      </p:sp>
      <p:sp>
        <p:nvSpPr>
          <p:cNvPr id="90141" name="Line 31"/>
          <p:cNvSpPr>
            <a:spLocks noChangeShapeType="1"/>
          </p:cNvSpPr>
          <p:nvPr/>
        </p:nvSpPr>
        <p:spPr bwMode="auto">
          <a:xfrm>
            <a:off x="684213" y="5445125"/>
            <a:ext cx="7993062" cy="0"/>
          </a:xfrm>
          <a:prstGeom prst="line">
            <a:avLst/>
          </a:prstGeom>
          <a:noFill/>
          <a:ln w="57150">
            <a:solidFill>
              <a:srgbClr val="5F5F5F"/>
            </a:solidFill>
            <a:prstDash val="sysDot"/>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3"/>
          <p:cNvSpPr>
            <a:spLocks noGrp="1"/>
          </p:cNvSpPr>
          <p:nvPr>
            <p:ph type="sldNum" sz="quarter" idx="12"/>
          </p:nvPr>
        </p:nvSpPr>
        <p:spPr>
          <a:noFill/>
        </p:spPr>
        <p:txBody>
          <a:bodyPr/>
          <a:lstStyle/>
          <a:p>
            <a:fld id="{DF3BB455-9764-4D1A-B6F1-793C9A15857B}" type="slidenum">
              <a:rPr lang="en-US" altLang="zh-TW" smtClean="0"/>
              <a:pPr/>
              <a:t>84</a:t>
            </a:fld>
            <a:endParaRPr lang="en-US" altLang="zh-TW" smtClean="0"/>
          </a:p>
        </p:txBody>
      </p:sp>
      <p:sp>
        <p:nvSpPr>
          <p:cNvPr id="91139" name="AutoShape 2"/>
          <p:cNvSpPr>
            <a:spLocks noChangeArrowheads="1"/>
          </p:cNvSpPr>
          <p:nvPr/>
        </p:nvSpPr>
        <p:spPr bwMode="auto">
          <a:xfrm>
            <a:off x="539750" y="1844675"/>
            <a:ext cx="1512888" cy="647700"/>
          </a:xfrm>
          <a:prstGeom prst="roundRect">
            <a:avLst>
              <a:gd name="adj" fmla="val 16667"/>
            </a:avLst>
          </a:prstGeom>
          <a:gradFill rotWithShape="1">
            <a:gsLst>
              <a:gs pos="0">
                <a:srgbClr val="FFFDFD"/>
              </a:gs>
              <a:gs pos="100000">
                <a:srgbClr val="FFCCCC"/>
              </a:gs>
            </a:gsLst>
            <a:lin ang="5400000" scaled="1"/>
          </a:gradFill>
          <a:ln w="19050">
            <a:solidFill>
              <a:schemeClr val="tx1"/>
            </a:solidFill>
            <a:round/>
            <a:headEnd/>
            <a:tailEnd/>
          </a:ln>
          <a:effectLst>
            <a:outerShdw dist="89803" dir="2700000" algn="ctr" rotWithShape="0">
              <a:schemeClr val="bg2"/>
            </a:outerShdw>
          </a:effectLst>
        </p:spPr>
        <p:txBody>
          <a:bodyPr wrap="none" anchor="ctr"/>
          <a:lstStyle/>
          <a:p>
            <a:pPr algn="ctr">
              <a:defRPr/>
            </a:pPr>
            <a:r>
              <a:rPr lang="zh-TW" altLang="en-US"/>
              <a:t>喪葬津貼</a:t>
            </a:r>
          </a:p>
        </p:txBody>
      </p:sp>
      <p:sp>
        <p:nvSpPr>
          <p:cNvPr id="91140" name="Rectangle 24"/>
          <p:cNvSpPr>
            <a:spLocks noChangeArrowheads="1"/>
          </p:cNvSpPr>
          <p:nvPr/>
        </p:nvSpPr>
        <p:spPr bwMode="auto">
          <a:xfrm>
            <a:off x="323850" y="908050"/>
            <a:ext cx="2357438" cy="652463"/>
          </a:xfrm>
          <a:prstGeom prst="rect">
            <a:avLst/>
          </a:prstGeom>
          <a:noFill/>
          <a:ln w="9525">
            <a:noFill/>
            <a:miter lim="800000"/>
            <a:headEnd/>
            <a:tailEnd/>
          </a:ln>
        </p:spPr>
        <p:txBody>
          <a:bodyPr anchor="ctr"/>
          <a:lstStyle/>
          <a:p>
            <a:pPr>
              <a:buFont typeface="Wingdings" pitchFamily="2" charset="2"/>
              <a:buChar char="u"/>
            </a:pPr>
            <a:r>
              <a:rPr lang="zh-TW" altLang="en-US" sz="2400" b="1">
                <a:latin typeface="新細明體" charset="-120"/>
              </a:rPr>
              <a:t>給付標準</a:t>
            </a:r>
          </a:p>
        </p:txBody>
      </p:sp>
      <p:grpSp>
        <p:nvGrpSpPr>
          <p:cNvPr id="91141" name="Group 25"/>
          <p:cNvGrpSpPr>
            <a:grpSpLocks/>
          </p:cNvGrpSpPr>
          <p:nvPr/>
        </p:nvGrpSpPr>
        <p:grpSpPr bwMode="auto">
          <a:xfrm>
            <a:off x="0" y="0"/>
            <a:ext cx="9144000" cy="765175"/>
            <a:chOff x="0" y="0"/>
            <a:chExt cx="5760" cy="482"/>
          </a:xfrm>
        </p:grpSpPr>
        <p:grpSp>
          <p:nvGrpSpPr>
            <p:cNvPr id="91144" name="Group 26"/>
            <p:cNvGrpSpPr>
              <a:grpSpLocks/>
            </p:cNvGrpSpPr>
            <p:nvPr/>
          </p:nvGrpSpPr>
          <p:grpSpPr bwMode="auto">
            <a:xfrm>
              <a:off x="0" y="0"/>
              <a:ext cx="5760" cy="482"/>
              <a:chOff x="0" y="0"/>
              <a:chExt cx="5760" cy="482"/>
            </a:xfrm>
          </p:grpSpPr>
          <p:sp>
            <p:nvSpPr>
              <p:cNvPr id="91146" name="Text Box 2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91147" name="Line 2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91145" name="Line 2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91142" name="Text Box 34"/>
          <p:cNvSpPr txBox="1">
            <a:spLocks noChangeArrowheads="1"/>
          </p:cNvSpPr>
          <p:nvPr/>
        </p:nvSpPr>
        <p:spPr bwMode="auto">
          <a:xfrm>
            <a:off x="2268538" y="1916113"/>
            <a:ext cx="5905500" cy="2952750"/>
          </a:xfrm>
          <a:prstGeom prst="rect">
            <a:avLst/>
          </a:prstGeom>
          <a:solidFill>
            <a:schemeClr val="bg1"/>
          </a:solidFill>
          <a:ln w="9525">
            <a:solidFill>
              <a:srgbClr val="660033"/>
            </a:solidFill>
            <a:prstDash val="dash"/>
            <a:miter lim="800000"/>
            <a:headEnd/>
            <a:tailEnd/>
          </a:ln>
        </p:spPr>
        <p:txBody>
          <a:bodyPr>
            <a:spAutoFit/>
          </a:bodyPr>
          <a:lstStyle/>
          <a:p>
            <a:pPr marL="361950" indent="-361950">
              <a:lnSpc>
                <a:spcPct val="120000"/>
              </a:lnSpc>
              <a:buFont typeface="Wingdings" pitchFamily="2" charset="2"/>
              <a:buChar char="u"/>
            </a:pPr>
            <a:r>
              <a:rPr lang="zh-TW" altLang="en-US" sz="2200" b="1">
                <a:latin typeface="新細明體" charset="-120"/>
              </a:rPr>
              <a:t>被保險人死亡，按其死亡當月（含當月）起 前</a:t>
            </a:r>
            <a:r>
              <a:rPr lang="en-US" altLang="zh-TW" sz="2200" b="1">
                <a:latin typeface="新細明體" charset="-120"/>
              </a:rPr>
              <a:t>6</a:t>
            </a:r>
            <a:r>
              <a:rPr lang="zh-TW" altLang="en-US" sz="2200" b="1">
                <a:latin typeface="新細明體" charset="-120"/>
              </a:rPr>
              <a:t>個月之平均月投保薪資發給</a:t>
            </a:r>
            <a:r>
              <a:rPr lang="en-US" altLang="zh-TW" sz="2200" b="1">
                <a:solidFill>
                  <a:srgbClr val="FF0000"/>
                </a:solidFill>
                <a:latin typeface="新細明體" charset="-120"/>
              </a:rPr>
              <a:t>5</a:t>
            </a:r>
            <a:r>
              <a:rPr lang="zh-TW" altLang="en-US" sz="2200" b="1">
                <a:solidFill>
                  <a:srgbClr val="FF0000"/>
                </a:solidFill>
                <a:latin typeface="新細明體" charset="-120"/>
              </a:rPr>
              <a:t>個月喪葬津貼</a:t>
            </a:r>
          </a:p>
          <a:p>
            <a:pPr marL="361950" indent="-361950">
              <a:lnSpc>
                <a:spcPct val="120000"/>
              </a:lnSpc>
              <a:spcBef>
                <a:spcPct val="5000"/>
              </a:spcBef>
              <a:buFont typeface="Wingdings" pitchFamily="2" charset="2"/>
              <a:buChar char="u"/>
            </a:pPr>
            <a:r>
              <a:rPr lang="zh-TW" altLang="en-US" sz="2200" b="1">
                <a:latin typeface="新細明體" charset="-120"/>
              </a:rPr>
              <a:t>遺屬不符合請領遺屬年金或遺屬津貼條件，或無遺屬者，按其死亡當月（含當月）起前</a:t>
            </a:r>
            <a:r>
              <a:rPr lang="en-US" altLang="zh-TW" sz="2200" b="1">
                <a:latin typeface="新細明體" charset="-120"/>
              </a:rPr>
              <a:t>6</a:t>
            </a:r>
            <a:r>
              <a:rPr lang="zh-TW" altLang="en-US" sz="2200" b="1">
                <a:latin typeface="新細明體" charset="-120"/>
              </a:rPr>
              <a:t>個月之平均月投保薪資發給</a:t>
            </a:r>
            <a:r>
              <a:rPr lang="en-US" altLang="zh-TW" sz="2200" b="1">
                <a:solidFill>
                  <a:srgbClr val="FF0000"/>
                </a:solidFill>
                <a:latin typeface="新細明體" charset="-120"/>
              </a:rPr>
              <a:t>10</a:t>
            </a:r>
            <a:r>
              <a:rPr lang="zh-TW" altLang="en-US" sz="2200" b="1">
                <a:solidFill>
                  <a:srgbClr val="FF0000"/>
                </a:solidFill>
                <a:latin typeface="新細明體" charset="-120"/>
              </a:rPr>
              <a:t>個月喪葬津貼</a:t>
            </a:r>
          </a:p>
        </p:txBody>
      </p:sp>
      <p:sp>
        <p:nvSpPr>
          <p:cNvPr id="91143" name="Text Box 12"/>
          <p:cNvSpPr txBox="1">
            <a:spLocks noChangeArrowheads="1"/>
          </p:cNvSpPr>
          <p:nvPr/>
        </p:nvSpPr>
        <p:spPr bwMode="auto">
          <a:xfrm>
            <a:off x="1763713" y="5084763"/>
            <a:ext cx="6946900" cy="1223962"/>
          </a:xfrm>
          <a:prstGeom prst="rect">
            <a:avLst/>
          </a:prstGeom>
          <a:noFill/>
          <a:ln w="9525" algn="ctr">
            <a:noFill/>
            <a:miter lim="800000"/>
            <a:headEnd/>
            <a:tailEnd/>
          </a:ln>
        </p:spPr>
        <p:txBody>
          <a:bodyPr>
            <a:spAutoFit/>
          </a:bodyPr>
          <a:lstStyle/>
          <a:p>
            <a:pPr marL="266700" indent="-266700">
              <a:lnSpc>
                <a:spcPct val="120000"/>
              </a:lnSpc>
              <a:spcBef>
                <a:spcPct val="5000"/>
              </a:spcBef>
              <a:buFont typeface="Wingdings" pitchFamily="2" charset="2"/>
              <a:buNone/>
            </a:pPr>
            <a:r>
              <a:rPr lang="zh-TW" altLang="en-US" sz="2000">
                <a:solidFill>
                  <a:srgbClr val="990033"/>
                </a:solidFill>
                <a:latin typeface="標楷體" pitchFamily="65" charset="-120"/>
                <a:ea typeface="標楷體" pitchFamily="65" charset="-120"/>
              </a:rPr>
              <a:t>★</a:t>
            </a:r>
            <a:r>
              <a:rPr lang="zh-TW" altLang="en-US" sz="2100" b="1">
                <a:solidFill>
                  <a:srgbClr val="660033"/>
                </a:solidFill>
                <a:latin typeface="新細明體" charset="-120"/>
              </a:rPr>
              <a:t>應檢具殯葬費用支出單據或證明文件，</a:t>
            </a:r>
            <a:r>
              <a:rPr lang="zh-TW" altLang="zh-TW" sz="2100" b="1">
                <a:solidFill>
                  <a:srgbClr val="660033"/>
                </a:solidFill>
                <a:latin typeface="新細明體" charset="-120"/>
              </a:rPr>
              <a:t>但支出殯葬費之人</a:t>
            </a:r>
            <a:r>
              <a:rPr lang="zh-TW" altLang="en-US" sz="2100" b="1">
                <a:solidFill>
                  <a:srgbClr val="660033"/>
                </a:solidFill>
                <a:latin typeface="新細明體" charset="-120"/>
              </a:rPr>
              <a:t>如</a:t>
            </a:r>
            <a:r>
              <a:rPr lang="zh-TW" altLang="zh-TW" sz="2100" b="1">
                <a:solidFill>
                  <a:srgbClr val="660033"/>
                </a:solidFill>
                <a:latin typeface="新細明體" charset="-120"/>
              </a:rPr>
              <a:t>為</a:t>
            </a:r>
            <a:r>
              <a:rPr lang="zh-TW" altLang="en-US" sz="2100" b="1">
                <a:solidFill>
                  <a:srgbClr val="660033"/>
                </a:solidFill>
                <a:latin typeface="新細明體" charset="-120"/>
              </a:rPr>
              <a:t>當序受領遺屬年金或遺屬津貼者，得於</a:t>
            </a:r>
            <a:r>
              <a:rPr lang="zh-TW" altLang="zh-TW" sz="2100" b="1">
                <a:solidFill>
                  <a:srgbClr val="660033"/>
                </a:solidFill>
                <a:latin typeface="新細明體" charset="-120"/>
              </a:rPr>
              <a:t>給付</a:t>
            </a:r>
            <a:r>
              <a:rPr lang="zh-TW" altLang="en-US" sz="2100" b="1">
                <a:solidFill>
                  <a:srgbClr val="660033"/>
                </a:solidFill>
                <a:latin typeface="新細明體" charset="-120"/>
              </a:rPr>
              <a:t>申請書切結代替。</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p:cNvSpPr>
            <a:spLocks noGrp="1"/>
          </p:cNvSpPr>
          <p:nvPr>
            <p:ph type="sldNum" sz="quarter" idx="12"/>
          </p:nvPr>
        </p:nvSpPr>
        <p:spPr>
          <a:noFill/>
        </p:spPr>
        <p:txBody>
          <a:bodyPr/>
          <a:lstStyle/>
          <a:p>
            <a:fld id="{06E731D2-38E2-4333-865D-448C2BB9066E}" type="slidenum">
              <a:rPr lang="en-US" altLang="zh-TW" smtClean="0"/>
              <a:pPr/>
              <a:t>85</a:t>
            </a:fld>
            <a:endParaRPr lang="en-US" altLang="zh-TW" smtClean="0"/>
          </a:p>
        </p:txBody>
      </p:sp>
      <p:sp>
        <p:nvSpPr>
          <p:cNvPr id="92163" name="AutoShape 2"/>
          <p:cNvSpPr>
            <a:spLocks noChangeArrowheads="1"/>
          </p:cNvSpPr>
          <p:nvPr/>
        </p:nvSpPr>
        <p:spPr bwMode="auto">
          <a:xfrm>
            <a:off x="2268538" y="1557338"/>
            <a:ext cx="5759450" cy="1871662"/>
          </a:xfrm>
          <a:prstGeom prst="roundRect">
            <a:avLst>
              <a:gd name="adj" fmla="val 16667"/>
            </a:avLst>
          </a:prstGeom>
          <a:solidFill>
            <a:schemeClr val="bg1"/>
          </a:solidFill>
          <a:ln w="28575">
            <a:solidFill>
              <a:schemeClr val="hlink"/>
            </a:solidFill>
            <a:prstDash val="sysDot"/>
            <a:round/>
            <a:headEnd/>
            <a:tailEnd/>
          </a:ln>
        </p:spPr>
        <p:txBody>
          <a:bodyPr anchor="ctr"/>
          <a:lstStyle/>
          <a:p>
            <a:r>
              <a:rPr lang="zh-TW" altLang="en-US" sz="2200">
                <a:latin typeface="新細明體" charset="-120"/>
              </a:rPr>
              <a:t>被保險人如為</a:t>
            </a:r>
            <a:r>
              <a:rPr lang="zh-TW" altLang="en-US" sz="2200">
                <a:solidFill>
                  <a:srgbClr val="FF0000"/>
                </a:solidFill>
                <a:latin typeface="新細明體" charset="-120"/>
              </a:rPr>
              <a:t>漁業生產勞動者或航空、航海員工或坑內工</a:t>
            </a:r>
            <a:r>
              <a:rPr lang="zh-TW" altLang="en-US" sz="2200">
                <a:latin typeface="新細明體" charset="-120"/>
              </a:rPr>
              <a:t>，於漁業、航空、航海或坑內作業中，遭遇意外事故致失蹤時，其家屬得請領失蹤津貼給付。</a:t>
            </a:r>
          </a:p>
        </p:txBody>
      </p:sp>
      <p:sp>
        <p:nvSpPr>
          <p:cNvPr id="92164" name="AutoShape 3"/>
          <p:cNvSpPr>
            <a:spLocks noChangeArrowheads="1"/>
          </p:cNvSpPr>
          <p:nvPr/>
        </p:nvSpPr>
        <p:spPr bwMode="auto">
          <a:xfrm>
            <a:off x="2268538" y="3933825"/>
            <a:ext cx="5832475" cy="2159000"/>
          </a:xfrm>
          <a:prstGeom prst="roundRect">
            <a:avLst>
              <a:gd name="adj" fmla="val 16667"/>
            </a:avLst>
          </a:prstGeom>
          <a:solidFill>
            <a:schemeClr val="bg1"/>
          </a:solidFill>
          <a:ln w="28575">
            <a:solidFill>
              <a:srgbClr val="CC0066"/>
            </a:solidFill>
            <a:prstDash val="sysDot"/>
            <a:round/>
            <a:headEnd/>
            <a:tailEnd/>
          </a:ln>
        </p:spPr>
        <p:txBody>
          <a:bodyPr anchor="ctr"/>
          <a:lstStyle/>
          <a:p>
            <a:r>
              <a:rPr lang="zh-TW" altLang="en-US" sz="2200">
                <a:latin typeface="新細明體" charset="-120"/>
              </a:rPr>
              <a:t>自失蹤之日起，按其失蹤之當月（含當月）起</a:t>
            </a:r>
            <a:r>
              <a:rPr lang="zh-TW" altLang="en-US" sz="2200">
                <a:solidFill>
                  <a:srgbClr val="FF0000"/>
                </a:solidFill>
                <a:latin typeface="新細明體" charset="-120"/>
              </a:rPr>
              <a:t>前</a:t>
            </a:r>
            <a:r>
              <a:rPr lang="en-US" altLang="zh-TW" sz="2200">
                <a:solidFill>
                  <a:srgbClr val="FF0000"/>
                </a:solidFill>
                <a:latin typeface="新細明體" charset="-120"/>
              </a:rPr>
              <a:t>6</a:t>
            </a:r>
            <a:r>
              <a:rPr lang="zh-TW" altLang="en-US" sz="2200">
                <a:solidFill>
                  <a:srgbClr val="FF0000"/>
                </a:solidFill>
                <a:latin typeface="新細明體" charset="-120"/>
              </a:rPr>
              <a:t>個月平均月投保薪資</a:t>
            </a:r>
            <a:r>
              <a:rPr lang="en-US" altLang="zh-TW" sz="2200">
                <a:solidFill>
                  <a:srgbClr val="FF0000"/>
                </a:solidFill>
                <a:latin typeface="新細明體" charset="-120"/>
              </a:rPr>
              <a:t>70%</a:t>
            </a:r>
            <a:r>
              <a:rPr lang="zh-TW" altLang="en-US" sz="2200">
                <a:latin typeface="新細明體" charset="-120"/>
              </a:rPr>
              <a:t>，給付失蹤津貼，每滿</a:t>
            </a:r>
            <a:r>
              <a:rPr lang="en-US" altLang="zh-TW" sz="2200">
                <a:latin typeface="新細明體" charset="-120"/>
              </a:rPr>
              <a:t>3</a:t>
            </a:r>
            <a:r>
              <a:rPr lang="zh-TW" altLang="en-US" sz="2200">
                <a:latin typeface="新細明體" charset="-120"/>
              </a:rPr>
              <a:t>個月於期末給付</a:t>
            </a:r>
            <a:r>
              <a:rPr lang="en-US" altLang="zh-TW" sz="2200">
                <a:latin typeface="新細明體" charset="-120"/>
              </a:rPr>
              <a:t>1</a:t>
            </a:r>
            <a:r>
              <a:rPr lang="zh-TW" altLang="en-US" sz="2200">
                <a:latin typeface="新細明體" charset="-120"/>
              </a:rPr>
              <a:t>次，至生還之前</a:t>
            </a:r>
            <a:r>
              <a:rPr lang="en-US" altLang="zh-TW" sz="2200">
                <a:latin typeface="新細明體" charset="-120"/>
              </a:rPr>
              <a:t>1</a:t>
            </a:r>
            <a:r>
              <a:rPr lang="zh-TW" altLang="en-US" sz="2200">
                <a:latin typeface="新細明體" charset="-120"/>
              </a:rPr>
              <a:t>日或失蹤滿</a:t>
            </a:r>
            <a:r>
              <a:rPr lang="en-US" altLang="zh-TW" sz="2200">
                <a:latin typeface="新細明體" charset="-120"/>
              </a:rPr>
              <a:t>1</a:t>
            </a:r>
            <a:r>
              <a:rPr lang="zh-TW" altLang="en-US" sz="2200">
                <a:latin typeface="新細明體" charset="-120"/>
              </a:rPr>
              <a:t>年之前</a:t>
            </a:r>
            <a:r>
              <a:rPr lang="en-US" altLang="zh-TW" sz="2200">
                <a:latin typeface="新細明體" charset="-120"/>
              </a:rPr>
              <a:t>1</a:t>
            </a:r>
            <a:r>
              <a:rPr lang="zh-TW" altLang="en-US" sz="2200">
                <a:latin typeface="新細明體" charset="-120"/>
              </a:rPr>
              <a:t>日或受死亡宣告判決確定死亡之前</a:t>
            </a:r>
            <a:r>
              <a:rPr lang="en-US" altLang="zh-TW" sz="2200">
                <a:latin typeface="新細明體" charset="-120"/>
              </a:rPr>
              <a:t>1</a:t>
            </a:r>
            <a:r>
              <a:rPr lang="zh-TW" altLang="en-US" sz="2200">
                <a:latin typeface="新細明體" charset="-120"/>
              </a:rPr>
              <a:t>日止。</a:t>
            </a:r>
          </a:p>
        </p:txBody>
      </p:sp>
      <p:sp>
        <p:nvSpPr>
          <p:cNvPr id="92165" name="Rectangle 4"/>
          <p:cNvSpPr>
            <a:spLocks noChangeArrowheads="1"/>
          </p:cNvSpPr>
          <p:nvPr/>
        </p:nvSpPr>
        <p:spPr bwMode="auto">
          <a:xfrm>
            <a:off x="323850" y="3860800"/>
            <a:ext cx="2357438" cy="652463"/>
          </a:xfrm>
          <a:prstGeom prst="rect">
            <a:avLst/>
          </a:prstGeom>
          <a:noFill/>
          <a:ln w="9525">
            <a:noFill/>
            <a:miter lim="800000"/>
            <a:headEnd/>
            <a:tailEnd/>
          </a:ln>
        </p:spPr>
        <p:txBody>
          <a:bodyPr anchor="ctr"/>
          <a:lstStyle/>
          <a:p>
            <a:pPr>
              <a:buFont typeface="Wingdings" pitchFamily="2" charset="2"/>
              <a:buChar char="u"/>
            </a:pPr>
            <a:r>
              <a:rPr lang="zh-TW" altLang="en-US" sz="2400">
                <a:latin typeface="新細明體" charset="-120"/>
              </a:rPr>
              <a:t>給付標準</a:t>
            </a:r>
          </a:p>
        </p:txBody>
      </p:sp>
      <p:sp>
        <p:nvSpPr>
          <p:cNvPr id="92166" name="Rectangle 5"/>
          <p:cNvSpPr>
            <a:spLocks noChangeArrowheads="1"/>
          </p:cNvSpPr>
          <p:nvPr/>
        </p:nvSpPr>
        <p:spPr bwMode="auto">
          <a:xfrm>
            <a:off x="323850" y="1557338"/>
            <a:ext cx="1727200"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sp>
        <p:nvSpPr>
          <p:cNvPr id="92167" name="Line 6"/>
          <p:cNvSpPr>
            <a:spLocks noChangeShapeType="1"/>
          </p:cNvSpPr>
          <p:nvPr/>
        </p:nvSpPr>
        <p:spPr bwMode="auto">
          <a:xfrm>
            <a:off x="323850" y="3644900"/>
            <a:ext cx="8496300" cy="0"/>
          </a:xfrm>
          <a:prstGeom prst="line">
            <a:avLst/>
          </a:prstGeom>
          <a:noFill/>
          <a:ln w="57150">
            <a:solidFill>
              <a:srgbClr val="5F5F5F"/>
            </a:solidFill>
            <a:prstDash val="sysDot"/>
            <a:round/>
            <a:headEnd/>
            <a:tailEnd/>
          </a:ln>
        </p:spPr>
        <p:txBody>
          <a:bodyPr/>
          <a:lstStyle/>
          <a:p>
            <a:endParaRPr lang="zh-TW" altLang="en-US"/>
          </a:p>
        </p:txBody>
      </p:sp>
      <p:grpSp>
        <p:nvGrpSpPr>
          <p:cNvPr id="92168" name="Group 7"/>
          <p:cNvGrpSpPr>
            <a:grpSpLocks/>
          </p:cNvGrpSpPr>
          <p:nvPr/>
        </p:nvGrpSpPr>
        <p:grpSpPr bwMode="auto">
          <a:xfrm>
            <a:off x="179388" y="0"/>
            <a:ext cx="9144000" cy="765175"/>
            <a:chOff x="0" y="0"/>
            <a:chExt cx="5760" cy="482"/>
          </a:xfrm>
        </p:grpSpPr>
        <p:grpSp>
          <p:nvGrpSpPr>
            <p:cNvPr id="92170" name="Group 8"/>
            <p:cNvGrpSpPr>
              <a:grpSpLocks/>
            </p:cNvGrpSpPr>
            <p:nvPr/>
          </p:nvGrpSpPr>
          <p:grpSpPr bwMode="auto">
            <a:xfrm>
              <a:off x="0" y="0"/>
              <a:ext cx="5760" cy="482"/>
              <a:chOff x="0" y="0"/>
              <a:chExt cx="5760" cy="482"/>
            </a:xfrm>
          </p:grpSpPr>
          <p:sp>
            <p:nvSpPr>
              <p:cNvPr id="92172" name="Text Box 9"/>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endParaRPr lang="zh-TW" altLang="en-US" sz="3600">
                  <a:solidFill>
                    <a:schemeClr val="accent2"/>
                  </a:solidFill>
                </a:endParaRPr>
              </a:p>
            </p:txBody>
          </p:sp>
          <p:sp>
            <p:nvSpPr>
              <p:cNvPr id="92173" name="Line 1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92171" name="Line 1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429068" name="Text Box 12"/>
          <p:cNvSpPr txBox="1">
            <a:spLocks noChangeArrowheads="1"/>
          </p:cNvSpPr>
          <p:nvPr/>
        </p:nvSpPr>
        <p:spPr bwMode="auto">
          <a:xfrm>
            <a:off x="250825" y="908050"/>
            <a:ext cx="2087563" cy="528638"/>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失蹤津貼</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3"/>
          <p:cNvSpPr>
            <a:spLocks noGrp="1"/>
          </p:cNvSpPr>
          <p:nvPr>
            <p:ph type="sldNum" sz="quarter" idx="12"/>
          </p:nvPr>
        </p:nvSpPr>
        <p:spPr>
          <a:noFill/>
        </p:spPr>
        <p:txBody>
          <a:bodyPr/>
          <a:lstStyle/>
          <a:p>
            <a:fld id="{F8862E55-89D7-4B46-A8F9-386FFEA92119}" type="slidenum">
              <a:rPr lang="en-US" altLang="zh-TW" smtClean="0"/>
              <a:pPr/>
              <a:t>86</a:t>
            </a:fld>
            <a:endParaRPr lang="en-US" altLang="zh-TW" smtClean="0"/>
          </a:p>
        </p:txBody>
      </p:sp>
      <p:sp>
        <p:nvSpPr>
          <p:cNvPr id="93187" name="AutoShape 2"/>
          <p:cNvSpPr>
            <a:spLocks noChangeArrowheads="1"/>
          </p:cNvSpPr>
          <p:nvPr/>
        </p:nvSpPr>
        <p:spPr bwMode="auto">
          <a:xfrm>
            <a:off x="2339975" y="1773238"/>
            <a:ext cx="4535488" cy="935037"/>
          </a:xfrm>
          <a:prstGeom prst="roundRect">
            <a:avLst>
              <a:gd name="adj" fmla="val 16667"/>
            </a:avLst>
          </a:prstGeom>
          <a:solidFill>
            <a:schemeClr val="bg1"/>
          </a:solidFill>
          <a:ln w="28575">
            <a:solidFill>
              <a:schemeClr val="hlink"/>
            </a:solidFill>
            <a:prstDash val="sysDot"/>
            <a:round/>
            <a:headEnd/>
            <a:tailEnd/>
          </a:ln>
        </p:spPr>
        <p:txBody>
          <a:bodyPr anchor="ctr"/>
          <a:lstStyle/>
          <a:p>
            <a:r>
              <a:rPr lang="zh-TW" altLang="en-US" sz="2200">
                <a:latin typeface="新細明體" charset="-120"/>
              </a:rPr>
              <a:t>被保險人之父母、配偶或子女死亡時，得請領家屬死亡給付。</a:t>
            </a:r>
          </a:p>
        </p:txBody>
      </p:sp>
      <p:sp>
        <p:nvSpPr>
          <p:cNvPr id="93188" name="Text Box 3"/>
          <p:cNvSpPr txBox="1">
            <a:spLocks noChangeArrowheads="1"/>
          </p:cNvSpPr>
          <p:nvPr/>
        </p:nvSpPr>
        <p:spPr bwMode="auto">
          <a:xfrm>
            <a:off x="1403350" y="3933825"/>
            <a:ext cx="3024188" cy="466725"/>
          </a:xfrm>
          <a:prstGeom prst="rect">
            <a:avLst/>
          </a:prstGeom>
          <a:solidFill>
            <a:srgbClr val="FFCC00">
              <a:alpha val="47842"/>
            </a:srgbClr>
          </a:solidFill>
          <a:ln w="9525" algn="ctr">
            <a:solidFill>
              <a:srgbClr val="996600"/>
            </a:solidFill>
            <a:miter lim="800000"/>
            <a:headEnd/>
            <a:tailEnd/>
          </a:ln>
        </p:spPr>
        <p:txBody>
          <a:bodyPr>
            <a:spAutoFit/>
          </a:bodyPr>
          <a:lstStyle/>
          <a:p>
            <a:pPr>
              <a:spcBef>
                <a:spcPct val="20000"/>
              </a:spcBef>
            </a:pPr>
            <a:r>
              <a:rPr lang="zh-TW" altLang="en-US" sz="2400">
                <a:latin typeface="新細明體" charset="-120"/>
              </a:rPr>
              <a:t>父母或配偶死亡</a:t>
            </a:r>
          </a:p>
        </p:txBody>
      </p:sp>
      <p:sp>
        <p:nvSpPr>
          <p:cNvPr id="93189" name="Text Box 4"/>
          <p:cNvSpPr txBox="1">
            <a:spLocks noChangeArrowheads="1"/>
          </p:cNvSpPr>
          <p:nvPr/>
        </p:nvSpPr>
        <p:spPr bwMode="auto">
          <a:xfrm>
            <a:off x="1403350" y="4724400"/>
            <a:ext cx="3025775" cy="466725"/>
          </a:xfrm>
          <a:prstGeom prst="rect">
            <a:avLst/>
          </a:prstGeom>
          <a:solidFill>
            <a:srgbClr val="FFCC00">
              <a:alpha val="47842"/>
            </a:srgbClr>
          </a:solidFill>
          <a:ln w="9525" algn="ctr">
            <a:solidFill>
              <a:srgbClr val="996600"/>
            </a:solidFill>
            <a:miter lim="800000"/>
            <a:headEnd/>
            <a:tailEnd/>
          </a:ln>
        </p:spPr>
        <p:txBody>
          <a:bodyPr>
            <a:spAutoFit/>
          </a:bodyPr>
          <a:lstStyle/>
          <a:p>
            <a:pPr>
              <a:spcBef>
                <a:spcPct val="20000"/>
              </a:spcBef>
            </a:pPr>
            <a:r>
              <a:rPr lang="zh-TW" altLang="en-US" sz="2400">
                <a:latin typeface="新細明體" charset="-120"/>
              </a:rPr>
              <a:t>年滿</a:t>
            </a:r>
            <a:r>
              <a:rPr lang="en-US" altLang="zh-TW" sz="2400">
                <a:latin typeface="新細明體" charset="-120"/>
              </a:rPr>
              <a:t>12</a:t>
            </a:r>
            <a:r>
              <a:rPr lang="zh-TW" altLang="en-US" sz="2400">
                <a:latin typeface="新細明體" charset="-120"/>
              </a:rPr>
              <a:t>歲之子女死亡</a:t>
            </a:r>
          </a:p>
        </p:txBody>
      </p:sp>
      <p:sp>
        <p:nvSpPr>
          <p:cNvPr id="93190" name="Text Box 5"/>
          <p:cNvSpPr txBox="1">
            <a:spLocks noChangeArrowheads="1"/>
          </p:cNvSpPr>
          <p:nvPr/>
        </p:nvSpPr>
        <p:spPr bwMode="auto">
          <a:xfrm>
            <a:off x="1403350" y="5589588"/>
            <a:ext cx="3097213" cy="466725"/>
          </a:xfrm>
          <a:prstGeom prst="rect">
            <a:avLst/>
          </a:prstGeom>
          <a:solidFill>
            <a:srgbClr val="FFCC00">
              <a:alpha val="47842"/>
            </a:srgbClr>
          </a:solidFill>
          <a:ln w="9525" algn="ctr">
            <a:solidFill>
              <a:srgbClr val="996600"/>
            </a:solidFill>
            <a:miter lim="800000"/>
            <a:headEnd/>
            <a:tailEnd/>
          </a:ln>
        </p:spPr>
        <p:txBody>
          <a:bodyPr>
            <a:spAutoFit/>
          </a:bodyPr>
          <a:lstStyle/>
          <a:p>
            <a:pPr>
              <a:spcBef>
                <a:spcPct val="20000"/>
              </a:spcBef>
            </a:pPr>
            <a:r>
              <a:rPr lang="zh-TW" altLang="en-US" sz="2400">
                <a:latin typeface="新細明體" charset="-120"/>
              </a:rPr>
              <a:t>未滿</a:t>
            </a:r>
            <a:r>
              <a:rPr lang="en-US" altLang="zh-TW" sz="2400">
                <a:latin typeface="新細明體" charset="-120"/>
              </a:rPr>
              <a:t>12</a:t>
            </a:r>
            <a:r>
              <a:rPr lang="zh-TW" altLang="en-US" sz="2400">
                <a:latin typeface="新細明體" charset="-120"/>
              </a:rPr>
              <a:t>歲之子女死亡</a:t>
            </a:r>
          </a:p>
        </p:txBody>
      </p:sp>
      <p:sp>
        <p:nvSpPr>
          <p:cNvPr id="93191" name="Text Box 6"/>
          <p:cNvSpPr txBox="1">
            <a:spLocks noChangeArrowheads="1"/>
          </p:cNvSpPr>
          <p:nvPr/>
        </p:nvSpPr>
        <p:spPr bwMode="auto">
          <a:xfrm>
            <a:off x="5148263" y="3937000"/>
            <a:ext cx="1944687" cy="466725"/>
          </a:xfrm>
          <a:prstGeom prst="rect">
            <a:avLst/>
          </a:prstGeom>
          <a:solidFill>
            <a:schemeClr val="bg1">
              <a:alpha val="47842"/>
            </a:schemeClr>
          </a:solidFill>
          <a:ln w="9525" algn="ctr">
            <a:solidFill>
              <a:srgbClr val="808000"/>
            </a:solidFill>
            <a:miter lim="800000"/>
            <a:headEnd/>
            <a:tailEnd/>
          </a:ln>
        </p:spPr>
        <p:txBody>
          <a:bodyPr>
            <a:spAutoFit/>
          </a:bodyPr>
          <a:lstStyle/>
          <a:p>
            <a:pPr>
              <a:spcBef>
                <a:spcPct val="20000"/>
              </a:spcBef>
            </a:pPr>
            <a:r>
              <a:rPr lang="zh-TW" altLang="en-US" sz="2400">
                <a:latin typeface="新細明體" charset="-120"/>
              </a:rPr>
              <a:t>發給</a:t>
            </a:r>
            <a:r>
              <a:rPr lang="en-US" altLang="zh-TW" sz="2400">
                <a:latin typeface="新細明體" charset="-120"/>
              </a:rPr>
              <a:t>3</a:t>
            </a:r>
            <a:r>
              <a:rPr lang="zh-TW" altLang="en-US" sz="2400">
                <a:latin typeface="新細明體" charset="-120"/>
              </a:rPr>
              <a:t>個月</a:t>
            </a:r>
          </a:p>
        </p:txBody>
      </p:sp>
      <p:sp>
        <p:nvSpPr>
          <p:cNvPr id="93192" name="Text Box 7"/>
          <p:cNvSpPr txBox="1">
            <a:spLocks noChangeArrowheads="1"/>
          </p:cNvSpPr>
          <p:nvPr/>
        </p:nvSpPr>
        <p:spPr bwMode="auto">
          <a:xfrm>
            <a:off x="5167313" y="4729163"/>
            <a:ext cx="1944687" cy="466725"/>
          </a:xfrm>
          <a:prstGeom prst="rect">
            <a:avLst/>
          </a:prstGeom>
          <a:solidFill>
            <a:schemeClr val="bg1">
              <a:alpha val="47842"/>
            </a:schemeClr>
          </a:solidFill>
          <a:ln w="9525" algn="ctr">
            <a:solidFill>
              <a:srgbClr val="808000"/>
            </a:solidFill>
            <a:miter lim="800000"/>
            <a:headEnd/>
            <a:tailEnd/>
          </a:ln>
        </p:spPr>
        <p:txBody>
          <a:bodyPr>
            <a:spAutoFit/>
          </a:bodyPr>
          <a:lstStyle/>
          <a:p>
            <a:pPr>
              <a:spcBef>
                <a:spcPct val="20000"/>
              </a:spcBef>
            </a:pPr>
            <a:r>
              <a:rPr lang="zh-TW" altLang="en-US" sz="2400">
                <a:latin typeface="新細明體" charset="-120"/>
              </a:rPr>
              <a:t>發給</a:t>
            </a:r>
            <a:r>
              <a:rPr lang="en-US" altLang="zh-TW" sz="2400">
                <a:latin typeface="新細明體" charset="-120"/>
              </a:rPr>
              <a:t>2</a:t>
            </a:r>
            <a:r>
              <a:rPr lang="zh-TW" altLang="en-US" sz="2400">
                <a:latin typeface="新細明體" charset="-120"/>
              </a:rPr>
              <a:t>個半月</a:t>
            </a:r>
          </a:p>
        </p:txBody>
      </p:sp>
      <p:sp>
        <p:nvSpPr>
          <p:cNvPr id="93193" name="Text Box 8"/>
          <p:cNvSpPr txBox="1">
            <a:spLocks noChangeArrowheads="1"/>
          </p:cNvSpPr>
          <p:nvPr/>
        </p:nvSpPr>
        <p:spPr bwMode="auto">
          <a:xfrm>
            <a:off x="5148263" y="5556250"/>
            <a:ext cx="1944687" cy="466725"/>
          </a:xfrm>
          <a:prstGeom prst="rect">
            <a:avLst/>
          </a:prstGeom>
          <a:solidFill>
            <a:schemeClr val="bg1">
              <a:alpha val="47842"/>
            </a:schemeClr>
          </a:solidFill>
          <a:ln w="9525" algn="ctr">
            <a:solidFill>
              <a:srgbClr val="808000"/>
            </a:solidFill>
            <a:miter lim="800000"/>
            <a:headEnd/>
            <a:tailEnd/>
          </a:ln>
        </p:spPr>
        <p:txBody>
          <a:bodyPr>
            <a:spAutoFit/>
          </a:bodyPr>
          <a:lstStyle/>
          <a:p>
            <a:pPr>
              <a:spcBef>
                <a:spcPct val="20000"/>
              </a:spcBef>
            </a:pPr>
            <a:r>
              <a:rPr lang="zh-TW" altLang="en-US" sz="2400">
                <a:latin typeface="新細明體" charset="-120"/>
              </a:rPr>
              <a:t>發給</a:t>
            </a:r>
            <a:r>
              <a:rPr lang="en-US" altLang="zh-TW" sz="2400">
                <a:latin typeface="新細明體" charset="-120"/>
              </a:rPr>
              <a:t>1</a:t>
            </a:r>
            <a:r>
              <a:rPr lang="zh-TW" altLang="en-US" sz="2400">
                <a:latin typeface="新細明體" charset="-120"/>
              </a:rPr>
              <a:t>個半月</a:t>
            </a:r>
          </a:p>
        </p:txBody>
      </p:sp>
      <p:sp>
        <p:nvSpPr>
          <p:cNvPr id="430089" name="AutoShape 9"/>
          <p:cNvSpPr>
            <a:spLocks noChangeArrowheads="1"/>
          </p:cNvSpPr>
          <p:nvPr/>
        </p:nvSpPr>
        <p:spPr bwMode="auto">
          <a:xfrm>
            <a:off x="4643438" y="4005263"/>
            <a:ext cx="287337" cy="288925"/>
          </a:xfrm>
          <a:prstGeom prst="rightArrow">
            <a:avLst>
              <a:gd name="adj1" fmla="val 50000"/>
              <a:gd name="adj2" fmla="val 25000"/>
            </a:avLst>
          </a:prstGeom>
          <a:solidFill>
            <a:srgbClr val="CC3300"/>
          </a:solidFill>
          <a:ln w="9525" algn="ctr">
            <a:solidFill>
              <a:srgbClr val="006600"/>
            </a:solidFill>
            <a:miter lim="800000"/>
            <a:headEnd/>
            <a:tailEnd/>
          </a:ln>
          <a:effectLst>
            <a:outerShdw dist="35921"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430090" name="AutoShape 10"/>
          <p:cNvSpPr>
            <a:spLocks noChangeArrowheads="1"/>
          </p:cNvSpPr>
          <p:nvPr/>
        </p:nvSpPr>
        <p:spPr bwMode="auto">
          <a:xfrm>
            <a:off x="4643438" y="4868863"/>
            <a:ext cx="287337" cy="288925"/>
          </a:xfrm>
          <a:prstGeom prst="rightArrow">
            <a:avLst>
              <a:gd name="adj1" fmla="val 50000"/>
              <a:gd name="adj2" fmla="val 25000"/>
            </a:avLst>
          </a:prstGeom>
          <a:solidFill>
            <a:srgbClr val="CC3300"/>
          </a:solidFill>
          <a:ln w="9525" algn="ctr">
            <a:solidFill>
              <a:srgbClr val="006600"/>
            </a:solidFill>
            <a:miter lim="800000"/>
            <a:headEnd/>
            <a:tailEnd/>
          </a:ln>
          <a:effectLst>
            <a:outerShdw dist="35921"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430091" name="AutoShape 11"/>
          <p:cNvSpPr>
            <a:spLocks noChangeArrowheads="1"/>
          </p:cNvSpPr>
          <p:nvPr/>
        </p:nvSpPr>
        <p:spPr bwMode="auto">
          <a:xfrm>
            <a:off x="4643438" y="5661025"/>
            <a:ext cx="287337" cy="288925"/>
          </a:xfrm>
          <a:prstGeom prst="rightArrow">
            <a:avLst>
              <a:gd name="adj1" fmla="val 50000"/>
              <a:gd name="adj2" fmla="val 25000"/>
            </a:avLst>
          </a:prstGeom>
          <a:solidFill>
            <a:srgbClr val="CC3300"/>
          </a:solidFill>
          <a:ln w="9525" algn="ctr">
            <a:solidFill>
              <a:srgbClr val="006600"/>
            </a:solidFill>
            <a:miter lim="800000"/>
            <a:headEnd/>
            <a:tailEnd/>
          </a:ln>
          <a:effectLst>
            <a:outerShdw dist="35921"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93197" name="Line 12"/>
          <p:cNvSpPr>
            <a:spLocks noChangeShapeType="1"/>
          </p:cNvSpPr>
          <p:nvPr/>
        </p:nvSpPr>
        <p:spPr bwMode="auto">
          <a:xfrm>
            <a:off x="323850" y="3068638"/>
            <a:ext cx="8496300" cy="0"/>
          </a:xfrm>
          <a:prstGeom prst="line">
            <a:avLst/>
          </a:prstGeom>
          <a:noFill/>
          <a:ln w="57150">
            <a:solidFill>
              <a:srgbClr val="5F5F5F"/>
            </a:solidFill>
            <a:prstDash val="sysDot"/>
            <a:round/>
            <a:headEnd/>
            <a:tailEnd/>
          </a:ln>
        </p:spPr>
        <p:txBody>
          <a:bodyPr/>
          <a:lstStyle/>
          <a:p>
            <a:endParaRPr lang="zh-TW" altLang="en-US"/>
          </a:p>
        </p:txBody>
      </p:sp>
      <p:sp>
        <p:nvSpPr>
          <p:cNvPr id="93198" name="Rectangle 13"/>
          <p:cNvSpPr>
            <a:spLocks noChangeArrowheads="1"/>
          </p:cNvSpPr>
          <p:nvPr/>
        </p:nvSpPr>
        <p:spPr bwMode="auto">
          <a:xfrm>
            <a:off x="323850" y="3141663"/>
            <a:ext cx="2357438" cy="652462"/>
          </a:xfrm>
          <a:prstGeom prst="rect">
            <a:avLst/>
          </a:prstGeom>
          <a:noFill/>
          <a:ln w="9525">
            <a:noFill/>
            <a:miter lim="800000"/>
            <a:headEnd/>
            <a:tailEnd/>
          </a:ln>
        </p:spPr>
        <p:txBody>
          <a:bodyPr anchor="ctr"/>
          <a:lstStyle/>
          <a:p>
            <a:pPr>
              <a:buFont typeface="Wingdings" pitchFamily="2" charset="2"/>
              <a:buChar char="u"/>
            </a:pPr>
            <a:r>
              <a:rPr lang="zh-TW" altLang="en-US" sz="2400">
                <a:latin typeface="新細明體" charset="-120"/>
              </a:rPr>
              <a:t>給付標準</a:t>
            </a:r>
          </a:p>
        </p:txBody>
      </p:sp>
      <p:sp>
        <p:nvSpPr>
          <p:cNvPr id="93199" name="Rectangle 14"/>
          <p:cNvSpPr>
            <a:spLocks noChangeArrowheads="1"/>
          </p:cNvSpPr>
          <p:nvPr/>
        </p:nvSpPr>
        <p:spPr bwMode="auto">
          <a:xfrm>
            <a:off x="323850" y="1557338"/>
            <a:ext cx="1727200"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grpSp>
        <p:nvGrpSpPr>
          <p:cNvPr id="93200" name="Group 15"/>
          <p:cNvGrpSpPr>
            <a:grpSpLocks/>
          </p:cNvGrpSpPr>
          <p:nvPr/>
        </p:nvGrpSpPr>
        <p:grpSpPr bwMode="auto">
          <a:xfrm>
            <a:off x="0" y="0"/>
            <a:ext cx="9144000" cy="765175"/>
            <a:chOff x="0" y="0"/>
            <a:chExt cx="5760" cy="482"/>
          </a:xfrm>
        </p:grpSpPr>
        <p:grpSp>
          <p:nvGrpSpPr>
            <p:cNvPr id="93202" name="Group 16"/>
            <p:cNvGrpSpPr>
              <a:grpSpLocks/>
            </p:cNvGrpSpPr>
            <p:nvPr/>
          </p:nvGrpSpPr>
          <p:grpSpPr bwMode="auto">
            <a:xfrm>
              <a:off x="0" y="0"/>
              <a:ext cx="5760" cy="482"/>
              <a:chOff x="0" y="0"/>
              <a:chExt cx="5760" cy="482"/>
            </a:xfrm>
          </p:grpSpPr>
          <p:sp>
            <p:nvSpPr>
              <p:cNvPr id="93204" name="Text Box 17"/>
              <p:cNvSpPr txBox="1">
                <a:spLocks noChangeArrowheads="1"/>
              </p:cNvSpPr>
              <p:nvPr/>
            </p:nvSpPr>
            <p:spPr bwMode="auto">
              <a:xfrm>
                <a:off x="0" y="0"/>
                <a:ext cx="5760" cy="482"/>
              </a:xfrm>
              <a:prstGeom prst="rect">
                <a:avLst/>
              </a:prstGeom>
              <a:solidFill>
                <a:srgbClr val="CCFF99"/>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勞保給付</a:t>
                </a:r>
              </a:p>
            </p:txBody>
          </p:sp>
          <p:sp>
            <p:nvSpPr>
              <p:cNvPr id="93205" name="Line 18"/>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grpSp>
        <p:sp>
          <p:nvSpPr>
            <p:cNvPr id="93203" name="Line 19"/>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430100" name="Text Box 20"/>
          <p:cNvSpPr txBox="1">
            <a:spLocks noChangeArrowheads="1"/>
          </p:cNvSpPr>
          <p:nvPr/>
        </p:nvSpPr>
        <p:spPr bwMode="auto">
          <a:xfrm>
            <a:off x="250825" y="908050"/>
            <a:ext cx="2592388" cy="528638"/>
          </a:xfrm>
          <a:prstGeom prst="rect">
            <a:avLst/>
          </a:prstGeom>
          <a:gradFill rotWithShape="1">
            <a:gsLst>
              <a:gs pos="0">
                <a:srgbClr val="3F9197"/>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lgn="ctr">
              <a:spcBef>
                <a:spcPct val="50000"/>
              </a:spcBef>
              <a:defRPr/>
            </a:pPr>
            <a:r>
              <a:rPr lang="zh-TW" altLang="en-US" sz="2800">
                <a:solidFill>
                  <a:schemeClr val="bg1"/>
                </a:solidFill>
                <a:ea typeface="新細明體" pitchFamily="18" charset="-120"/>
              </a:rPr>
              <a:t>家屬死亡給付</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p:cNvSpPr>
            <a:spLocks noGrp="1"/>
          </p:cNvSpPr>
          <p:nvPr>
            <p:ph type="sldNum" sz="quarter" idx="12"/>
          </p:nvPr>
        </p:nvSpPr>
        <p:spPr>
          <a:noFill/>
        </p:spPr>
        <p:txBody>
          <a:bodyPr/>
          <a:lstStyle/>
          <a:p>
            <a:fld id="{79903383-DB76-4C92-967F-37BD74ECA6D0}" type="slidenum">
              <a:rPr lang="en-US" altLang="zh-TW" smtClean="0"/>
              <a:pPr/>
              <a:t>87</a:t>
            </a:fld>
            <a:endParaRPr lang="en-US" altLang="zh-TW" smtClean="0"/>
          </a:p>
        </p:txBody>
      </p:sp>
      <p:sp>
        <p:nvSpPr>
          <p:cNvPr id="431106" name="Text Box 2"/>
          <p:cNvSpPr txBox="1">
            <a:spLocks noChangeArrowheads="1"/>
          </p:cNvSpPr>
          <p:nvPr/>
        </p:nvSpPr>
        <p:spPr bwMode="auto">
          <a:xfrm>
            <a:off x="2195513" y="185738"/>
            <a:ext cx="2881312" cy="619125"/>
          </a:xfrm>
          <a:prstGeom prst="rect">
            <a:avLst/>
          </a:prstGeom>
          <a:gradFill rotWithShape="1">
            <a:gsLst>
              <a:gs pos="0">
                <a:srgbClr val="CC0066"/>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a:solidFill>
                  <a:schemeClr val="bg1"/>
                </a:solidFill>
                <a:ea typeface="標楷體" pitchFamily="65" charset="-120"/>
              </a:rPr>
              <a:t>職災醫療給付</a:t>
            </a:r>
          </a:p>
        </p:txBody>
      </p:sp>
      <p:grpSp>
        <p:nvGrpSpPr>
          <p:cNvPr id="94212" name="Group 3"/>
          <p:cNvGrpSpPr>
            <a:grpSpLocks/>
          </p:cNvGrpSpPr>
          <p:nvPr/>
        </p:nvGrpSpPr>
        <p:grpSpPr bwMode="auto">
          <a:xfrm>
            <a:off x="444500" y="1125538"/>
            <a:ext cx="8375650" cy="5148262"/>
            <a:chOff x="280" y="709"/>
            <a:chExt cx="5276" cy="3243"/>
          </a:xfrm>
        </p:grpSpPr>
        <p:sp>
          <p:nvSpPr>
            <p:cNvPr id="431108" name="AutoShape 4"/>
            <p:cNvSpPr>
              <a:spLocks noChangeArrowheads="1"/>
            </p:cNvSpPr>
            <p:nvPr/>
          </p:nvSpPr>
          <p:spPr bwMode="auto">
            <a:xfrm>
              <a:off x="3334" y="709"/>
              <a:ext cx="1270" cy="363"/>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sz="2800" b="1" dirty="0">
                  <a:solidFill>
                    <a:schemeClr val="bg1"/>
                  </a:solidFill>
                  <a:effectLst>
                    <a:outerShdw blurRad="38100" dist="38100" dir="2700000" algn="tl">
                      <a:srgbClr val="000000"/>
                    </a:outerShdw>
                  </a:effectLst>
                  <a:ea typeface="新細明體" pitchFamily="18" charset="-120"/>
                </a:rPr>
                <a:t>請領資格</a:t>
              </a:r>
            </a:p>
          </p:txBody>
        </p:sp>
        <p:grpSp>
          <p:nvGrpSpPr>
            <p:cNvPr id="94214" name="Group 5"/>
            <p:cNvGrpSpPr>
              <a:grpSpLocks/>
            </p:cNvGrpSpPr>
            <p:nvPr/>
          </p:nvGrpSpPr>
          <p:grpSpPr bwMode="auto">
            <a:xfrm>
              <a:off x="280" y="1253"/>
              <a:ext cx="1211" cy="1735"/>
              <a:chOff x="280" y="1253"/>
              <a:chExt cx="1211" cy="1735"/>
            </a:xfrm>
          </p:grpSpPr>
          <p:sp>
            <p:nvSpPr>
              <p:cNvPr id="431110" name="Oval 6"/>
              <p:cNvSpPr>
                <a:spLocks noChangeArrowheads="1"/>
              </p:cNvSpPr>
              <p:nvPr/>
            </p:nvSpPr>
            <p:spPr bwMode="auto">
              <a:xfrm rot="-2407827">
                <a:off x="400" y="1444"/>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431111" name="Text Box 7"/>
              <p:cNvSpPr txBox="1">
                <a:spLocks noChangeArrowheads="1"/>
              </p:cNvSpPr>
              <p:nvPr/>
            </p:nvSpPr>
            <p:spPr bwMode="auto">
              <a:xfrm>
                <a:off x="385" y="1253"/>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a:effectLst>
                      <a:outerShdw blurRad="38100" dist="38100" dir="2700000" algn="tl">
                        <a:srgbClr val="C0C0C0"/>
                      </a:outerShdw>
                    </a:effectLst>
                    <a:ea typeface="新細明體" pitchFamily="18" charset="-120"/>
                  </a:rPr>
                  <a:t>1</a:t>
                </a:r>
              </a:p>
            </p:txBody>
          </p:sp>
          <p:sp>
            <p:nvSpPr>
              <p:cNvPr id="431112" name="Oval 8"/>
              <p:cNvSpPr>
                <a:spLocks noChangeArrowheads="1"/>
              </p:cNvSpPr>
              <p:nvPr/>
            </p:nvSpPr>
            <p:spPr bwMode="auto">
              <a:xfrm rot="-2407827">
                <a:off x="975" y="2115"/>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431113" name="Text Box 9"/>
              <p:cNvSpPr txBox="1">
                <a:spLocks noChangeArrowheads="1"/>
              </p:cNvSpPr>
              <p:nvPr/>
            </p:nvSpPr>
            <p:spPr bwMode="auto">
              <a:xfrm>
                <a:off x="960" y="1969"/>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a:effectLst>
                      <a:outerShdw blurRad="38100" dist="38100" dir="2700000" algn="tl">
                        <a:srgbClr val="C0C0C0"/>
                      </a:outerShdw>
                    </a:effectLst>
                    <a:ea typeface="新細明體" pitchFamily="18" charset="-120"/>
                  </a:rPr>
                  <a:t>2</a:t>
                </a:r>
              </a:p>
            </p:txBody>
          </p:sp>
          <p:sp>
            <p:nvSpPr>
              <p:cNvPr id="431114" name="Oval 10"/>
              <p:cNvSpPr>
                <a:spLocks noChangeArrowheads="1"/>
              </p:cNvSpPr>
              <p:nvPr/>
            </p:nvSpPr>
            <p:spPr bwMode="auto">
              <a:xfrm rot="-2407827">
                <a:off x="295" y="2705"/>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431115" name="Text Box 11"/>
              <p:cNvSpPr txBox="1">
                <a:spLocks noChangeArrowheads="1"/>
              </p:cNvSpPr>
              <p:nvPr/>
            </p:nvSpPr>
            <p:spPr bwMode="auto">
              <a:xfrm>
                <a:off x="280" y="2559"/>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a:effectLst>
                      <a:outerShdw blurRad="38100" dist="38100" dir="2700000" algn="tl">
                        <a:srgbClr val="C0C0C0"/>
                      </a:outerShdw>
                    </a:effectLst>
                    <a:ea typeface="新細明體" pitchFamily="18" charset="-120"/>
                  </a:rPr>
                  <a:t>3</a:t>
                </a:r>
              </a:p>
            </p:txBody>
          </p:sp>
        </p:grpSp>
        <p:sp>
          <p:nvSpPr>
            <p:cNvPr id="94215" name="Text Box 12"/>
            <p:cNvSpPr txBox="1">
              <a:spLocks noChangeArrowheads="1"/>
            </p:cNvSpPr>
            <p:nvPr/>
          </p:nvSpPr>
          <p:spPr bwMode="auto">
            <a:xfrm>
              <a:off x="839" y="1207"/>
              <a:ext cx="4717" cy="911"/>
            </a:xfrm>
            <a:prstGeom prst="rect">
              <a:avLst/>
            </a:prstGeom>
            <a:noFill/>
            <a:ln w="9525">
              <a:noFill/>
              <a:miter lim="800000"/>
              <a:headEnd/>
              <a:tailEnd/>
            </a:ln>
          </p:spPr>
          <p:txBody>
            <a:bodyPr>
              <a:spAutoFit/>
            </a:bodyPr>
            <a:lstStyle/>
            <a:p>
              <a:pPr>
                <a:spcBef>
                  <a:spcPct val="50000"/>
                </a:spcBef>
              </a:pPr>
              <a:r>
                <a:rPr lang="zh-TW" altLang="en-US" sz="2200" b="1"/>
                <a:t>被保險人於保險效力開始後，停止前，發生職災並符合「</a:t>
              </a:r>
              <a:r>
                <a:rPr lang="zh-TW" altLang="en-US" sz="2200" b="1">
                  <a:solidFill>
                    <a:srgbClr val="CC0000"/>
                  </a:solidFill>
                </a:rPr>
                <a:t>勞工保險被保險人因執行職務而致傷病審查準則</a:t>
              </a:r>
              <a:r>
                <a:rPr lang="zh-TW" altLang="en-US" sz="2200" b="1"/>
                <a:t>」及「勞工保險職業病種類表暨增列勞工保險職業病種類」規定，需門診或住院者。</a:t>
              </a:r>
            </a:p>
          </p:txBody>
        </p:sp>
        <p:sp>
          <p:nvSpPr>
            <p:cNvPr id="94216" name="Text Box 13"/>
            <p:cNvSpPr txBox="1">
              <a:spLocks noChangeArrowheads="1"/>
            </p:cNvSpPr>
            <p:nvPr/>
          </p:nvSpPr>
          <p:spPr bwMode="auto">
            <a:xfrm>
              <a:off x="1474" y="1979"/>
              <a:ext cx="3810" cy="523"/>
            </a:xfrm>
            <a:prstGeom prst="rect">
              <a:avLst/>
            </a:prstGeom>
            <a:noFill/>
            <a:ln w="9525">
              <a:noFill/>
              <a:miter lim="800000"/>
              <a:headEnd/>
              <a:tailEnd/>
            </a:ln>
          </p:spPr>
          <p:txBody>
            <a:bodyPr>
              <a:spAutoFit/>
            </a:bodyPr>
            <a:lstStyle/>
            <a:p>
              <a:pPr algn="just">
                <a:spcBef>
                  <a:spcPct val="20000"/>
                </a:spcBef>
              </a:pPr>
              <a:r>
                <a:rPr lang="zh-TW" altLang="en-US" sz="2400" b="1"/>
                <a:t>在保險有效期間發生職災，於保險效力停止後</a:t>
              </a:r>
              <a:r>
                <a:rPr lang="en-US" altLang="zh-TW" sz="2400" b="1"/>
                <a:t>1</a:t>
              </a:r>
              <a:r>
                <a:rPr lang="zh-TW" altLang="en-US" sz="2400" b="1"/>
                <a:t>年內因同一傷病需</a:t>
              </a:r>
              <a:r>
                <a:rPr lang="zh-TW" altLang="en-US" sz="2400" b="1">
                  <a:solidFill>
                    <a:srgbClr val="FF0000"/>
                  </a:solidFill>
                </a:rPr>
                <a:t>門診</a:t>
              </a:r>
              <a:r>
                <a:rPr lang="zh-TW" altLang="en-US" sz="2400" b="1"/>
                <a:t>或</a:t>
              </a:r>
              <a:r>
                <a:rPr lang="zh-TW" altLang="en-US" sz="2400" b="1">
                  <a:solidFill>
                    <a:srgbClr val="FF0000"/>
                  </a:solidFill>
                </a:rPr>
                <a:t>住院</a:t>
              </a:r>
              <a:r>
                <a:rPr lang="zh-TW" altLang="en-US" sz="2400" b="1"/>
                <a:t>者</a:t>
              </a:r>
              <a:r>
                <a:rPr lang="zh-TW" altLang="en-US" sz="2400" b="1">
                  <a:solidFill>
                    <a:srgbClr val="660033"/>
                  </a:solidFill>
                </a:rPr>
                <a:t>。</a:t>
              </a:r>
            </a:p>
          </p:txBody>
        </p:sp>
        <p:sp>
          <p:nvSpPr>
            <p:cNvPr id="94217" name="Text Box 14"/>
            <p:cNvSpPr txBox="1">
              <a:spLocks noChangeArrowheads="1"/>
            </p:cNvSpPr>
            <p:nvPr/>
          </p:nvSpPr>
          <p:spPr bwMode="auto">
            <a:xfrm>
              <a:off x="839" y="2614"/>
              <a:ext cx="3175" cy="1338"/>
            </a:xfrm>
            <a:prstGeom prst="rect">
              <a:avLst/>
            </a:prstGeom>
            <a:noFill/>
            <a:ln w="9525">
              <a:noFill/>
              <a:miter lim="800000"/>
              <a:headEnd/>
              <a:tailEnd/>
            </a:ln>
          </p:spPr>
          <p:txBody>
            <a:bodyPr>
              <a:spAutoFit/>
            </a:bodyPr>
            <a:lstStyle/>
            <a:p>
              <a:pPr algn="just">
                <a:spcBef>
                  <a:spcPct val="20000"/>
                </a:spcBef>
              </a:pPr>
              <a:r>
                <a:rPr lang="zh-TW" altLang="en-US" sz="2200" b="1"/>
                <a:t>被保險人在保險有效期間發生職災後，於依「</a:t>
              </a:r>
              <a:r>
                <a:rPr lang="zh-TW" altLang="en-US" sz="2200" b="1">
                  <a:solidFill>
                    <a:srgbClr val="CC0000"/>
                  </a:solidFill>
                </a:rPr>
                <a:t>被裁減資遣被保險人繼續參加勞工保險及保險給付辦法</a:t>
              </a:r>
              <a:r>
                <a:rPr lang="zh-TW" altLang="en-US" sz="2200" b="1"/>
                <a:t>」及「</a:t>
              </a:r>
              <a:r>
                <a:rPr lang="zh-TW" altLang="en-US" sz="2200" b="1">
                  <a:solidFill>
                    <a:srgbClr val="CC0000"/>
                  </a:solidFill>
                </a:rPr>
                <a:t>職業災害勞工醫療期間退保繼續參加勞工保險辦法</a:t>
              </a:r>
              <a:r>
                <a:rPr lang="zh-TW" altLang="en-US" sz="2200" b="1"/>
                <a:t>」規定參加勞工保險期間，因同一職業傷病未癒需門診或住院者。</a:t>
              </a:r>
            </a:p>
          </p:txBody>
        </p:sp>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5"/>
          <p:cNvSpPr>
            <a:spLocks noChangeShapeType="1"/>
          </p:cNvSpPr>
          <p:nvPr/>
        </p:nvSpPr>
        <p:spPr bwMode="auto">
          <a:xfrm flipV="1">
            <a:off x="4427538" y="3789363"/>
            <a:ext cx="649287" cy="935037"/>
          </a:xfrm>
          <a:prstGeom prst="line">
            <a:avLst/>
          </a:prstGeom>
          <a:noFill/>
          <a:ln w="76200">
            <a:solidFill>
              <a:srgbClr val="5F5F5F"/>
            </a:solidFill>
            <a:prstDash val="sysDot"/>
            <a:round/>
            <a:headEnd/>
            <a:tailEnd type="triangle" w="med" len="med"/>
          </a:ln>
        </p:spPr>
        <p:txBody>
          <a:bodyPr/>
          <a:lstStyle/>
          <a:p>
            <a:endParaRPr lang="zh-TW" altLang="en-US"/>
          </a:p>
        </p:txBody>
      </p:sp>
      <p:sp>
        <p:nvSpPr>
          <p:cNvPr id="4099" name="Line 10"/>
          <p:cNvSpPr>
            <a:spLocks noChangeShapeType="1"/>
          </p:cNvSpPr>
          <p:nvPr/>
        </p:nvSpPr>
        <p:spPr bwMode="auto">
          <a:xfrm>
            <a:off x="4427538" y="2924175"/>
            <a:ext cx="720725" cy="649288"/>
          </a:xfrm>
          <a:prstGeom prst="line">
            <a:avLst/>
          </a:prstGeom>
          <a:noFill/>
          <a:ln w="76200">
            <a:solidFill>
              <a:srgbClr val="5F5F5F"/>
            </a:solidFill>
            <a:round/>
            <a:headEnd/>
            <a:tailEnd type="triangle" w="med" len="med"/>
          </a:ln>
        </p:spPr>
        <p:txBody>
          <a:bodyPr/>
          <a:lstStyle/>
          <a:p>
            <a:endParaRPr lang="zh-TW" altLang="en-US"/>
          </a:p>
        </p:txBody>
      </p:sp>
      <p:sp>
        <p:nvSpPr>
          <p:cNvPr id="4100" name="Line 10"/>
          <p:cNvSpPr>
            <a:spLocks noChangeShapeType="1"/>
          </p:cNvSpPr>
          <p:nvPr/>
        </p:nvSpPr>
        <p:spPr bwMode="auto">
          <a:xfrm flipV="1">
            <a:off x="971550" y="2205038"/>
            <a:ext cx="765175" cy="7937"/>
          </a:xfrm>
          <a:prstGeom prst="line">
            <a:avLst/>
          </a:prstGeom>
          <a:noFill/>
          <a:ln w="76200">
            <a:solidFill>
              <a:srgbClr val="5F5F5F"/>
            </a:solidFill>
            <a:round/>
            <a:headEnd/>
            <a:tailEnd type="triangle" w="med" len="med"/>
          </a:ln>
        </p:spPr>
        <p:txBody>
          <a:bodyPr/>
          <a:lstStyle/>
          <a:p>
            <a:endParaRPr lang="zh-TW" altLang="en-US"/>
          </a:p>
        </p:txBody>
      </p:sp>
      <p:sp>
        <p:nvSpPr>
          <p:cNvPr id="26" name="AutoShape 14"/>
          <p:cNvSpPr>
            <a:spLocks noChangeArrowheads="1"/>
          </p:cNvSpPr>
          <p:nvPr/>
        </p:nvSpPr>
        <p:spPr bwMode="auto">
          <a:xfrm>
            <a:off x="6732588" y="1773238"/>
            <a:ext cx="2232025" cy="1655762"/>
          </a:xfrm>
          <a:prstGeom prst="roundRect">
            <a:avLst>
              <a:gd name="adj" fmla="val 16667"/>
            </a:avLst>
          </a:prstGeom>
          <a:gradFill rotWithShape="1">
            <a:gsLst>
              <a:gs pos="0">
                <a:schemeClr val="accent1">
                  <a:gamma/>
                  <a:tint val="0"/>
                  <a:invGamma/>
                </a:schemeClr>
              </a:gs>
              <a:gs pos="100000">
                <a:schemeClr val="accent1"/>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25" name="Line 5"/>
          <p:cNvSpPr>
            <a:spLocks noChangeShapeType="1"/>
          </p:cNvSpPr>
          <p:nvPr/>
        </p:nvSpPr>
        <p:spPr bwMode="auto">
          <a:xfrm>
            <a:off x="6084888" y="3789363"/>
            <a:ext cx="790575" cy="863600"/>
          </a:xfrm>
          <a:prstGeom prst="line">
            <a:avLst/>
          </a:prstGeom>
          <a:noFill/>
          <a:ln w="76200">
            <a:solidFill>
              <a:srgbClr val="5F5F5F"/>
            </a:solidFill>
            <a:prstDash val="sysDot"/>
            <a:round/>
            <a:headEnd/>
            <a:tailEnd type="triangle" w="med" len="med"/>
          </a:ln>
        </p:spPr>
        <p:txBody>
          <a:bodyPr/>
          <a:lstStyle/>
          <a:p>
            <a:endParaRPr lang="zh-TW" altLang="en-US"/>
          </a:p>
        </p:txBody>
      </p:sp>
      <p:sp>
        <p:nvSpPr>
          <p:cNvPr id="4103" name="Line 10"/>
          <p:cNvSpPr>
            <a:spLocks noChangeShapeType="1"/>
          </p:cNvSpPr>
          <p:nvPr/>
        </p:nvSpPr>
        <p:spPr bwMode="auto">
          <a:xfrm flipV="1">
            <a:off x="6011863" y="2924175"/>
            <a:ext cx="647700" cy="504825"/>
          </a:xfrm>
          <a:prstGeom prst="line">
            <a:avLst/>
          </a:prstGeom>
          <a:noFill/>
          <a:ln w="76200">
            <a:solidFill>
              <a:srgbClr val="5F5F5F"/>
            </a:solidFill>
            <a:round/>
            <a:headEnd/>
            <a:tailEnd type="triangle" w="med" len="med"/>
          </a:ln>
        </p:spPr>
        <p:txBody>
          <a:bodyPr/>
          <a:lstStyle/>
          <a:p>
            <a:endParaRPr lang="zh-TW" altLang="en-US"/>
          </a:p>
        </p:txBody>
      </p:sp>
      <p:sp>
        <p:nvSpPr>
          <p:cNvPr id="4104" name="投影片編號版面配置區 3"/>
          <p:cNvSpPr>
            <a:spLocks noGrp="1"/>
          </p:cNvSpPr>
          <p:nvPr>
            <p:ph type="sldNum" sz="quarter" idx="12"/>
          </p:nvPr>
        </p:nvSpPr>
        <p:spPr>
          <a:noFill/>
        </p:spPr>
        <p:txBody>
          <a:bodyPr/>
          <a:lstStyle/>
          <a:p>
            <a:fld id="{8434B77A-7263-474D-AAE6-A79455C0E50B}" type="slidenum">
              <a:rPr lang="en-US" altLang="zh-TW" smtClean="0"/>
              <a:pPr/>
              <a:t>88</a:t>
            </a:fld>
            <a:endParaRPr lang="en-US" altLang="zh-TW" smtClean="0"/>
          </a:p>
        </p:txBody>
      </p:sp>
      <p:sp>
        <p:nvSpPr>
          <p:cNvPr id="459778" name="Text Box 2"/>
          <p:cNvSpPr txBox="1">
            <a:spLocks noChangeArrowheads="1"/>
          </p:cNvSpPr>
          <p:nvPr/>
        </p:nvSpPr>
        <p:spPr bwMode="auto">
          <a:xfrm>
            <a:off x="971550" y="188913"/>
            <a:ext cx="2881313" cy="619125"/>
          </a:xfrm>
          <a:prstGeom prst="rect">
            <a:avLst/>
          </a:prstGeom>
          <a:gradFill rotWithShape="1">
            <a:gsLst>
              <a:gs pos="0">
                <a:srgbClr val="CC0066"/>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dirty="0">
                <a:solidFill>
                  <a:schemeClr val="bg1"/>
                </a:solidFill>
                <a:ea typeface="標楷體" pitchFamily="65" charset="-120"/>
              </a:rPr>
              <a:t>職災醫療給付</a:t>
            </a:r>
          </a:p>
        </p:txBody>
      </p:sp>
      <p:sp>
        <p:nvSpPr>
          <p:cNvPr id="4106" name="Text Box 4"/>
          <p:cNvSpPr txBox="1">
            <a:spLocks noChangeArrowheads="1"/>
          </p:cNvSpPr>
          <p:nvPr/>
        </p:nvSpPr>
        <p:spPr bwMode="auto">
          <a:xfrm>
            <a:off x="107950" y="1844675"/>
            <a:ext cx="1114425" cy="682625"/>
          </a:xfrm>
          <a:prstGeom prst="rect">
            <a:avLst/>
          </a:prstGeom>
          <a:solidFill>
            <a:srgbClr val="FFFF43"/>
          </a:solidFill>
          <a:ln w="9525">
            <a:solidFill>
              <a:schemeClr val="bg2"/>
            </a:solidFill>
            <a:miter lim="800000"/>
            <a:headEnd/>
            <a:tailEnd/>
          </a:ln>
        </p:spPr>
        <p:txBody>
          <a:bodyPr>
            <a:spAutoFit/>
          </a:bodyPr>
          <a:lstStyle/>
          <a:p>
            <a:pPr algn="ctr">
              <a:lnSpc>
                <a:spcPts val="2300"/>
              </a:lnSpc>
              <a:spcBef>
                <a:spcPts val="600"/>
              </a:spcBef>
            </a:pPr>
            <a:r>
              <a:rPr lang="zh-TW" altLang="en-US" sz="1600"/>
              <a:t>勞保職災</a:t>
            </a:r>
            <a:endParaRPr lang="en-US" altLang="zh-TW" sz="1600"/>
          </a:p>
          <a:p>
            <a:pPr algn="ctr">
              <a:lnSpc>
                <a:spcPts val="2300"/>
              </a:lnSpc>
            </a:pPr>
            <a:r>
              <a:rPr lang="zh-TW" altLang="en-US" sz="1600"/>
              <a:t>勞工</a:t>
            </a:r>
            <a:endParaRPr lang="en-US" altLang="zh-TW" sz="1600"/>
          </a:p>
        </p:txBody>
      </p:sp>
      <p:sp>
        <p:nvSpPr>
          <p:cNvPr id="459781" name="Line 5"/>
          <p:cNvSpPr>
            <a:spLocks noChangeShapeType="1"/>
          </p:cNvSpPr>
          <p:nvPr/>
        </p:nvSpPr>
        <p:spPr bwMode="auto">
          <a:xfrm flipV="1">
            <a:off x="1116013" y="5373688"/>
            <a:ext cx="693737" cy="0"/>
          </a:xfrm>
          <a:prstGeom prst="line">
            <a:avLst/>
          </a:prstGeom>
          <a:noFill/>
          <a:ln w="76200">
            <a:solidFill>
              <a:srgbClr val="5F5F5F"/>
            </a:solidFill>
            <a:prstDash val="sysDot"/>
            <a:round/>
            <a:headEnd/>
            <a:tailEnd type="triangle" w="med" len="med"/>
          </a:ln>
        </p:spPr>
        <p:txBody>
          <a:bodyPr/>
          <a:lstStyle/>
          <a:p>
            <a:endParaRPr lang="zh-TW" altLang="en-US"/>
          </a:p>
        </p:txBody>
      </p:sp>
      <p:sp>
        <p:nvSpPr>
          <p:cNvPr id="4108" name="Text Box 6"/>
          <p:cNvSpPr txBox="1">
            <a:spLocks noChangeArrowheads="1"/>
          </p:cNvSpPr>
          <p:nvPr/>
        </p:nvSpPr>
        <p:spPr bwMode="auto">
          <a:xfrm>
            <a:off x="179388" y="5013325"/>
            <a:ext cx="1079500" cy="647700"/>
          </a:xfrm>
          <a:prstGeom prst="rect">
            <a:avLst/>
          </a:prstGeom>
          <a:solidFill>
            <a:srgbClr val="FFCCCC"/>
          </a:solidFill>
          <a:ln w="9525">
            <a:solidFill>
              <a:srgbClr val="5F5F5F"/>
            </a:solidFill>
            <a:miter lim="800000"/>
            <a:headEnd/>
            <a:tailEnd/>
          </a:ln>
        </p:spPr>
        <p:txBody>
          <a:bodyPr/>
          <a:lstStyle/>
          <a:p>
            <a:pPr algn="ctr">
              <a:spcBef>
                <a:spcPct val="50000"/>
              </a:spcBef>
            </a:pPr>
            <a:r>
              <a:rPr lang="zh-TW" altLang="en-US" sz="1600"/>
              <a:t>健保身分緊急就醫</a:t>
            </a:r>
          </a:p>
        </p:txBody>
      </p:sp>
      <p:sp>
        <p:nvSpPr>
          <p:cNvPr id="459788" name="AutoShape 12"/>
          <p:cNvSpPr>
            <a:spLocks noChangeArrowheads="1"/>
          </p:cNvSpPr>
          <p:nvPr/>
        </p:nvSpPr>
        <p:spPr bwMode="auto">
          <a:xfrm>
            <a:off x="1835150" y="4724400"/>
            <a:ext cx="2952750" cy="1368425"/>
          </a:xfrm>
          <a:prstGeom prst="roundRect">
            <a:avLst>
              <a:gd name="adj" fmla="val 16667"/>
            </a:avLst>
          </a:prstGeom>
          <a:gradFill rotWithShape="1">
            <a:gsLst>
              <a:gs pos="0">
                <a:schemeClr val="accent1">
                  <a:gamma/>
                  <a:tint val="0"/>
                  <a:invGamma/>
                </a:schemeClr>
              </a:gs>
              <a:gs pos="100000">
                <a:schemeClr val="accent1"/>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dirty="0">
              <a:ea typeface="新細明體" pitchFamily="18" charset="-120"/>
            </a:endParaRPr>
          </a:p>
        </p:txBody>
      </p:sp>
      <p:sp>
        <p:nvSpPr>
          <p:cNvPr id="4110" name="Rectangle 13"/>
          <p:cNvSpPr>
            <a:spLocks noChangeArrowheads="1"/>
          </p:cNvSpPr>
          <p:nvPr/>
        </p:nvSpPr>
        <p:spPr bwMode="auto">
          <a:xfrm>
            <a:off x="1908175" y="4724400"/>
            <a:ext cx="2735263" cy="1323975"/>
          </a:xfrm>
          <a:prstGeom prst="rect">
            <a:avLst/>
          </a:prstGeom>
          <a:noFill/>
          <a:ln w="9525">
            <a:noFill/>
            <a:miter lim="800000"/>
            <a:headEnd/>
            <a:tailEnd/>
          </a:ln>
        </p:spPr>
        <p:txBody>
          <a:bodyPr anchor="ctr">
            <a:spAutoFit/>
          </a:bodyPr>
          <a:lstStyle/>
          <a:p>
            <a:pPr>
              <a:tabLst>
                <a:tab pos="228600" algn="l"/>
              </a:tabLst>
            </a:pPr>
            <a:r>
              <a:rPr lang="en-US" altLang="zh-TW" sz="2000"/>
              <a:t>1.</a:t>
            </a:r>
            <a:r>
              <a:rPr lang="zh-TW" altLang="en-US" sz="2000"/>
              <a:t>用健保卡及身分證辦理門診、住院</a:t>
            </a:r>
            <a:endParaRPr lang="en-US" altLang="zh-TW" sz="2000"/>
          </a:p>
          <a:p>
            <a:pPr>
              <a:tabLst>
                <a:tab pos="228600" algn="l"/>
              </a:tabLst>
            </a:pPr>
            <a:r>
              <a:rPr lang="en-US" altLang="zh-TW" sz="2000"/>
              <a:t>2.</a:t>
            </a:r>
            <a:r>
              <a:rPr lang="zh-TW" altLang="en-US" sz="2000"/>
              <a:t>聲明「</a:t>
            </a:r>
            <a:r>
              <a:rPr lang="zh-TW" altLang="en-US" sz="2000" b="1">
                <a:solidFill>
                  <a:srgbClr val="FF0000"/>
                </a:solidFill>
              </a:rPr>
              <a:t>勞保職災勞工</a:t>
            </a:r>
            <a:r>
              <a:rPr lang="zh-TW" altLang="en-US" sz="2000"/>
              <a:t>」身分</a:t>
            </a:r>
          </a:p>
        </p:txBody>
      </p:sp>
      <p:sp>
        <p:nvSpPr>
          <p:cNvPr id="459790" name="AutoShape 14"/>
          <p:cNvSpPr>
            <a:spLocks noChangeArrowheads="1"/>
          </p:cNvSpPr>
          <p:nvPr/>
        </p:nvSpPr>
        <p:spPr bwMode="auto">
          <a:xfrm>
            <a:off x="1763713" y="1557338"/>
            <a:ext cx="3168650" cy="1368425"/>
          </a:xfrm>
          <a:prstGeom prst="roundRect">
            <a:avLst>
              <a:gd name="adj" fmla="val 16667"/>
            </a:avLst>
          </a:prstGeom>
          <a:gradFill rotWithShape="1">
            <a:gsLst>
              <a:gs pos="0">
                <a:schemeClr val="accent1">
                  <a:gamma/>
                  <a:tint val="0"/>
                  <a:invGamma/>
                </a:schemeClr>
              </a:gs>
              <a:gs pos="100000">
                <a:schemeClr val="accent1"/>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459791" name="Rectangle 15"/>
          <p:cNvSpPr>
            <a:spLocks noChangeArrowheads="1"/>
          </p:cNvSpPr>
          <p:nvPr/>
        </p:nvSpPr>
        <p:spPr bwMode="auto">
          <a:xfrm>
            <a:off x="6875463" y="1849438"/>
            <a:ext cx="2089150" cy="1477962"/>
          </a:xfrm>
          <a:prstGeom prst="rect">
            <a:avLst/>
          </a:prstGeom>
          <a:noFill/>
          <a:ln w="9525">
            <a:noFill/>
            <a:miter lim="800000"/>
            <a:headEnd/>
            <a:tailEnd/>
          </a:ln>
        </p:spPr>
        <p:txBody>
          <a:bodyPr anchor="ctr">
            <a:spAutoFit/>
          </a:bodyPr>
          <a:lstStyle/>
          <a:p>
            <a:r>
              <a:rPr lang="en-US" altLang="zh-TW"/>
              <a:t>1.</a:t>
            </a:r>
            <a:r>
              <a:rPr lang="zh-TW" altLang="en-US"/>
              <a:t>免繳納健保規定之部分負擔醫療費用 </a:t>
            </a:r>
            <a:endParaRPr lang="en-US" altLang="zh-TW"/>
          </a:p>
          <a:p>
            <a:r>
              <a:rPr lang="en-US" altLang="zh-TW"/>
              <a:t>2.</a:t>
            </a:r>
            <a:r>
              <a:rPr lang="zh-TW" altLang="en-US"/>
              <a:t>享有住院膳食費</a:t>
            </a:r>
            <a:r>
              <a:rPr lang="en-US" altLang="zh-TW"/>
              <a:t>30</a:t>
            </a:r>
            <a:r>
              <a:rPr lang="zh-TW" altLang="en-US"/>
              <a:t>日內半數之補助</a:t>
            </a:r>
          </a:p>
        </p:txBody>
      </p:sp>
      <p:sp>
        <p:nvSpPr>
          <p:cNvPr id="22" name="AutoShape 12"/>
          <p:cNvSpPr>
            <a:spLocks noChangeArrowheads="1"/>
          </p:cNvSpPr>
          <p:nvPr/>
        </p:nvSpPr>
        <p:spPr bwMode="auto">
          <a:xfrm>
            <a:off x="6300788" y="4724400"/>
            <a:ext cx="2673350" cy="1368425"/>
          </a:xfrm>
          <a:prstGeom prst="roundRect">
            <a:avLst>
              <a:gd name="adj" fmla="val 16667"/>
            </a:avLst>
          </a:prstGeom>
          <a:gradFill rotWithShape="1">
            <a:gsLst>
              <a:gs pos="0">
                <a:schemeClr val="accent1">
                  <a:gamma/>
                  <a:tint val="0"/>
                  <a:invGamma/>
                </a:schemeClr>
              </a:gs>
              <a:gs pos="100000">
                <a:schemeClr val="accent1"/>
              </a:gs>
            </a:gsLst>
            <a:lin ang="5400000" scaled="1"/>
          </a:gradFill>
          <a:ln w="28575">
            <a:solidFill>
              <a:srgbClr val="5F5F5F"/>
            </a:solidFill>
            <a:prstDash val="sysDot"/>
            <a:round/>
            <a:headEnd/>
            <a:tailEnd/>
          </a:ln>
          <a:effectLst>
            <a:outerShdw dist="143684" dir="2700000" algn="ctr" rotWithShape="0">
              <a:schemeClr val="bg2">
                <a:alpha val="50000"/>
              </a:schemeClr>
            </a:outerShdw>
          </a:effectLst>
        </p:spPr>
        <p:txBody>
          <a:bodyPr wrap="none" anchor="ctr"/>
          <a:lstStyle/>
          <a:p>
            <a:pPr>
              <a:defRPr/>
            </a:pPr>
            <a:endParaRPr kumimoji="0" lang="zh-TW" altLang="en-US">
              <a:ea typeface="新細明體" pitchFamily="18" charset="-120"/>
            </a:endParaRPr>
          </a:p>
        </p:txBody>
      </p:sp>
      <p:sp>
        <p:nvSpPr>
          <p:cNvPr id="4114" name="Rectangle 13"/>
          <p:cNvSpPr>
            <a:spLocks noChangeArrowheads="1"/>
          </p:cNvSpPr>
          <p:nvPr/>
        </p:nvSpPr>
        <p:spPr bwMode="auto">
          <a:xfrm>
            <a:off x="6372225" y="4797425"/>
            <a:ext cx="2449513" cy="1200150"/>
          </a:xfrm>
          <a:prstGeom prst="rect">
            <a:avLst/>
          </a:prstGeom>
          <a:noFill/>
          <a:ln w="9525">
            <a:noFill/>
            <a:miter lim="800000"/>
            <a:headEnd/>
            <a:tailEnd/>
          </a:ln>
        </p:spPr>
        <p:txBody>
          <a:bodyPr anchor="ctr">
            <a:spAutoFit/>
          </a:bodyPr>
          <a:lstStyle/>
          <a:p>
            <a:pPr>
              <a:tabLst>
                <a:tab pos="228600" algn="l"/>
              </a:tabLst>
            </a:pPr>
            <a:r>
              <a:rPr lang="en-US" altLang="zh-TW"/>
              <a:t>1.</a:t>
            </a:r>
            <a:r>
              <a:rPr lang="zh-TW" altLang="en-US"/>
              <a:t>向醫院索取收據</a:t>
            </a:r>
            <a:endParaRPr lang="en-US" altLang="zh-TW"/>
          </a:p>
          <a:p>
            <a:pPr>
              <a:tabLst>
                <a:tab pos="228600" algn="l"/>
              </a:tabLst>
            </a:pPr>
            <a:r>
              <a:rPr lang="en-US" altLang="zh-TW"/>
              <a:t>2.</a:t>
            </a:r>
            <a:r>
              <a:rPr lang="zh-TW" altLang="en-US"/>
              <a:t>十天內補送職災醫療 </a:t>
            </a:r>
            <a:endParaRPr lang="en-US" altLang="zh-TW"/>
          </a:p>
          <a:p>
            <a:pPr>
              <a:tabLst>
                <a:tab pos="228600" algn="l"/>
              </a:tabLst>
            </a:pPr>
            <a:r>
              <a:rPr lang="zh-TW" altLang="en-US"/>
              <a:t>    書單</a:t>
            </a:r>
            <a:endParaRPr lang="en-US" altLang="zh-TW"/>
          </a:p>
          <a:p>
            <a:pPr>
              <a:tabLst>
                <a:tab pos="228600" algn="l"/>
              </a:tabLst>
            </a:pPr>
            <a:r>
              <a:rPr lang="en-US" altLang="zh-TW"/>
              <a:t>3.</a:t>
            </a:r>
            <a:r>
              <a:rPr lang="zh-TW" altLang="en-US"/>
              <a:t>向醫院領回代墊費用</a:t>
            </a:r>
            <a:endParaRPr lang="zh-TW" altLang="en-US">
              <a:solidFill>
                <a:srgbClr val="FF0000"/>
              </a:solidFill>
            </a:endParaRPr>
          </a:p>
        </p:txBody>
      </p:sp>
      <p:sp>
        <p:nvSpPr>
          <p:cNvPr id="28" name="Rectangle 15"/>
          <p:cNvSpPr>
            <a:spLocks noChangeArrowheads="1"/>
          </p:cNvSpPr>
          <p:nvPr/>
        </p:nvSpPr>
        <p:spPr bwMode="auto">
          <a:xfrm>
            <a:off x="1835150" y="1628775"/>
            <a:ext cx="3168650" cy="1200150"/>
          </a:xfrm>
          <a:prstGeom prst="rect">
            <a:avLst/>
          </a:prstGeom>
          <a:noFill/>
          <a:ln w="9525">
            <a:noFill/>
            <a:miter lim="800000"/>
            <a:headEnd/>
            <a:tailEnd/>
          </a:ln>
        </p:spPr>
        <p:txBody>
          <a:bodyPr anchor="ctr">
            <a:spAutoFit/>
          </a:bodyPr>
          <a:lstStyle/>
          <a:p>
            <a:r>
              <a:rPr lang="en-US" altLang="zh-TW"/>
              <a:t>1.</a:t>
            </a:r>
            <a:r>
              <a:rPr lang="zh-TW" altLang="en-US"/>
              <a:t>自勞保局網站下載職災醫療書單並由投保單位蓋章證明</a:t>
            </a:r>
            <a:endParaRPr lang="en-US" altLang="zh-TW"/>
          </a:p>
          <a:p>
            <a:r>
              <a:rPr lang="en-US" altLang="zh-TW"/>
              <a:t>2.</a:t>
            </a:r>
            <a:r>
              <a:rPr lang="zh-TW" altLang="en-US"/>
              <a:t>帶職災醫療書單及健保卡、</a:t>
            </a:r>
            <a:endParaRPr lang="en-US" altLang="zh-TW"/>
          </a:p>
          <a:p>
            <a:r>
              <a:rPr lang="zh-TW" altLang="en-US"/>
              <a:t>身分證辦理門診、住院</a:t>
            </a:r>
          </a:p>
        </p:txBody>
      </p:sp>
      <p:pic>
        <p:nvPicPr>
          <p:cNvPr id="459783" name="Picture 7" descr="index-logo"/>
          <p:cNvPicPr>
            <a:picLocks noChangeAspect="1" noChangeArrowheads="1"/>
          </p:cNvPicPr>
          <p:nvPr/>
        </p:nvPicPr>
        <p:blipFill>
          <a:blip r:embed="rId2" cstate="print"/>
          <a:srcRect l="5931" t="-2924" r="70859" b="-16374"/>
          <a:stretch>
            <a:fillRect/>
          </a:stretch>
        </p:blipFill>
        <p:spPr bwMode="auto">
          <a:xfrm>
            <a:off x="5148263" y="3284538"/>
            <a:ext cx="850900" cy="865187"/>
          </a:xfrm>
          <a:prstGeom prst="rect">
            <a:avLst/>
          </a:prstGeom>
          <a:noFill/>
          <a:ln w="9525">
            <a:noFill/>
            <a:miter lim="800000"/>
            <a:headEnd/>
            <a:tailEnd/>
          </a:ln>
        </p:spPr>
      </p:pic>
      <p:sp>
        <p:nvSpPr>
          <p:cNvPr id="27" name="AutoShape 4"/>
          <p:cNvSpPr>
            <a:spLocks noChangeArrowheads="1"/>
          </p:cNvSpPr>
          <p:nvPr/>
        </p:nvSpPr>
        <p:spPr bwMode="auto">
          <a:xfrm>
            <a:off x="5364163" y="908050"/>
            <a:ext cx="2952750" cy="649288"/>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sz="2400" b="1" dirty="0">
                <a:solidFill>
                  <a:schemeClr val="bg1"/>
                </a:solidFill>
                <a:effectLst>
                  <a:outerShdw blurRad="38100" dist="38100" dir="2700000" algn="tl">
                    <a:srgbClr val="000000"/>
                  </a:outerShdw>
                </a:effectLst>
                <a:ea typeface="新細明體" pitchFamily="18" charset="-120"/>
              </a:rPr>
              <a:t>職災勞工就醫程序</a:t>
            </a:r>
          </a:p>
        </p:txBody>
      </p:sp>
      <p:sp>
        <p:nvSpPr>
          <p:cNvPr id="4118" name="Text Box 6"/>
          <p:cNvSpPr txBox="1">
            <a:spLocks noChangeArrowheads="1"/>
          </p:cNvSpPr>
          <p:nvPr/>
        </p:nvSpPr>
        <p:spPr bwMode="auto">
          <a:xfrm>
            <a:off x="4859338" y="2852738"/>
            <a:ext cx="1512887" cy="431800"/>
          </a:xfrm>
          <a:prstGeom prst="rect">
            <a:avLst/>
          </a:prstGeom>
          <a:noFill/>
          <a:ln w="9525">
            <a:noFill/>
            <a:miter lim="800000"/>
            <a:headEnd/>
            <a:tailEnd/>
          </a:ln>
        </p:spPr>
        <p:txBody>
          <a:bodyPr/>
          <a:lstStyle/>
          <a:p>
            <a:pPr algn="ctr">
              <a:spcBef>
                <a:spcPct val="50000"/>
              </a:spcBef>
            </a:pPr>
            <a:r>
              <a:rPr lang="zh-TW" altLang="en-US" sz="1000"/>
              <a:t>全民健保特約</a:t>
            </a:r>
            <a:endParaRPr lang="en-US" altLang="zh-TW" sz="1000"/>
          </a:p>
          <a:p>
            <a:pPr algn="ctr">
              <a:spcBef>
                <a:spcPct val="50000"/>
              </a:spcBef>
            </a:pPr>
            <a:r>
              <a:rPr lang="zh-TW" altLang="en-US" sz="1000"/>
              <a:t>醫療院所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459781"/>
                                        </p:tgtEl>
                                        <p:attrNameLst>
                                          <p:attrName>style.visibility</p:attrName>
                                        </p:attrNameLst>
                                      </p:cBhvr>
                                      <p:to>
                                        <p:strVal val="visible"/>
                                      </p:to>
                                    </p:set>
                                    <p:anim calcmode="lin" valueType="num">
                                      <p:cBhvr>
                                        <p:cTn id="7" dur="500" fill="hold"/>
                                        <p:tgtEl>
                                          <p:spTgt spid="459781"/>
                                        </p:tgtEl>
                                        <p:attrNameLst>
                                          <p:attrName>ppt_x</p:attrName>
                                        </p:attrNameLst>
                                      </p:cBhvr>
                                      <p:tavLst>
                                        <p:tav tm="0">
                                          <p:val>
                                            <p:strVal val="#ppt_x-#ppt_w/2"/>
                                          </p:val>
                                        </p:tav>
                                        <p:tav tm="100000">
                                          <p:val>
                                            <p:strVal val="#ppt_x"/>
                                          </p:val>
                                        </p:tav>
                                      </p:tavLst>
                                    </p:anim>
                                    <p:anim calcmode="lin" valueType="num">
                                      <p:cBhvr>
                                        <p:cTn id="8" dur="500" fill="hold"/>
                                        <p:tgtEl>
                                          <p:spTgt spid="459781"/>
                                        </p:tgtEl>
                                        <p:attrNameLst>
                                          <p:attrName>ppt_y</p:attrName>
                                        </p:attrNameLst>
                                      </p:cBhvr>
                                      <p:tavLst>
                                        <p:tav tm="0">
                                          <p:val>
                                            <p:strVal val="#ppt_y"/>
                                          </p:val>
                                        </p:tav>
                                        <p:tav tm="100000">
                                          <p:val>
                                            <p:strVal val="#ppt_y"/>
                                          </p:val>
                                        </p:tav>
                                      </p:tavLst>
                                    </p:anim>
                                    <p:anim calcmode="lin" valueType="num">
                                      <p:cBhvr>
                                        <p:cTn id="9" dur="500" fill="hold"/>
                                        <p:tgtEl>
                                          <p:spTgt spid="459781"/>
                                        </p:tgtEl>
                                        <p:attrNameLst>
                                          <p:attrName>ppt_w</p:attrName>
                                        </p:attrNameLst>
                                      </p:cBhvr>
                                      <p:tavLst>
                                        <p:tav tm="0">
                                          <p:val>
                                            <p:fltVal val="0"/>
                                          </p:val>
                                        </p:tav>
                                        <p:tav tm="100000">
                                          <p:val>
                                            <p:strVal val="#ppt_w"/>
                                          </p:val>
                                        </p:tav>
                                      </p:tavLst>
                                    </p:anim>
                                    <p:anim calcmode="lin" valueType="num">
                                      <p:cBhvr>
                                        <p:cTn id="10" dur="500" fill="hold"/>
                                        <p:tgtEl>
                                          <p:spTgt spid="45978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459783"/>
                                        </p:tgtEl>
                                        <p:attrNameLst>
                                          <p:attrName>style.visibility</p:attrName>
                                        </p:attrNameLst>
                                      </p:cBhvr>
                                      <p:to>
                                        <p:strVal val="visible"/>
                                      </p:to>
                                    </p:set>
                                    <p:anim calcmode="lin" valueType="num">
                                      <p:cBhvr>
                                        <p:cTn id="13" dur="500" fill="hold"/>
                                        <p:tgtEl>
                                          <p:spTgt spid="459783"/>
                                        </p:tgtEl>
                                        <p:attrNameLst>
                                          <p:attrName>ppt_x</p:attrName>
                                        </p:attrNameLst>
                                      </p:cBhvr>
                                      <p:tavLst>
                                        <p:tav tm="0">
                                          <p:val>
                                            <p:strVal val="#ppt_x-#ppt_w/2"/>
                                          </p:val>
                                        </p:tav>
                                        <p:tav tm="100000">
                                          <p:val>
                                            <p:strVal val="#ppt_x"/>
                                          </p:val>
                                        </p:tav>
                                      </p:tavLst>
                                    </p:anim>
                                    <p:anim calcmode="lin" valueType="num">
                                      <p:cBhvr>
                                        <p:cTn id="14" dur="500" fill="hold"/>
                                        <p:tgtEl>
                                          <p:spTgt spid="459783"/>
                                        </p:tgtEl>
                                        <p:attrNameLst>
                                          <p:attrName>ppt_y</p:attrName>
                                        </p:attrNameLst>
                                      </p:cBhvr>
                                      <p:tavLst>
                                        <p:tav tm="0">
                                          <p:val>
                                            <p:strVal val="#ppt_y"/>
                                          </p:val>
                                        </p:tav>
                                        <p:tav tm="100000">
                                          <p:val>
                                            <p:strVal val="#ppt_y"/>
                                          </p:val>
                                        </p:tav>
                                      </p:tavLst>
                                    </p:anim>
                                    <p:anim calcmode="lin" valueType="num">
                                      <p:cBhvr>
                                        <p:cTn id="15" dur="500" fill="hold"/>
                                        <p:tgtEl>
                                          <p:spTgt spid="459783"/>
                                        </p:tgtEl>
                                        <p:attrNameLst>
                                          <p:attrName>ppt_w</p:attrName>
                                        </p:attrNameLst>
                                      </p:cBhvr>
                                      <p:tavLst>
                                        <p:tav tm="0">
                                          <p:val>
                                            <p:fltVal val="0"/>
                                          </p:val>
                                        </p:tav>
                                        <p:tav tm="100000">
                                          <p:val>
                                            <p:strVal val="#ppt_w"/>
                                          </p:val>
                                        </p:tav>
                                      </p:tavLst>
                                    </p:anim>
                                    <p:anim calcmode="lin" valueType="num">
                                      <p:cBhvr>
                                        <p:cTn id="16" dur="500" fill="hold"/>
                                        <p:tgtEl>
                                          <p:spTgt spid="459783"/>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459790"/>
                                        </p:tgtEl>
                                        <p:attrNameLst>
                                          <p:attrName>style.visibility</p:attrName>
                                        </p:attrNameLst>
                                      </p:cBhvr>
                                      <p:to>
                                        <p:strVal val="visible"/>
                                      </p:to>
                                    </p:set>
                                    <p:anim calcmode="lin" valueType="num">
                                      <p:cBhvr>
                                        <p:cTn id="19" dur="500" fill="hold"/>
                                        <p:tgtEl>
                                          <p:spTgt spid="459790"/>
                                        </p:tgtEl>
                                        <p:attrNameLst>
                                          <p:attrName>ppt_x</p:attrName>
                                        </p:attrNameLst>
                                      </p:cBhvr>
                                      <p:tavLst>
                                        <p:tav tm="0">
                                          <p:val>
                                            <p:strVal val="#ppt_x-#ppt_w/2"/>
                                          </p:val>
                                        </p:tav>
                                        <p:tav tm="100000">
                                          <p:val>
                                            <p:strVal val="#ppt_x"/>
                                          </p:val>
                                        </p:tav>
                                      </p:tavLst>
                                    </p:anim>
                                    <p:anim calcmode="lin" valueType="num">
                                      <p:cBhvr>
                                        <p:cTn id="20" dur="500" fill="hold"/>
                                        <p:tgtEl>
                                          <p:spTgt spid="459790"/>
                                        </p:tgtEl>
                                        <p:attrNameLst>
                                          <p:attrName>ppt_y</p:attrName>
                                        </p:attrNameLst>
                                      </p:cBhvr>
                                      <p:tavLst>
                                        <p:tav tm="0">
                                          <p:val>
                                            <p:strVal val="#ppt_y"/>
                                          </p:val>
                                        </p:tav>
                                        <p:tav tm="100000">
                                          <p:val>
                                            <p:strVal val="#ppt_y"/>
                                          </p:val>
                                        </p:tav>
                                      </p:tavLst>
                                    </p:anim>
                                    <p:anim calcmode="lin" valueType="num">
                                      <p:cBhvr>
                                        <p:cTn id="21" dur="500" fill="hold"/>
                                        <p:tgtEl>
                                          <p:spTgt spid="459790"/>
                                        </p:tgtEl>
                                        <p:attrNameLst>
                                          <p:attrName>ppt_w</p:attrName>
                                        </p:attrNameLst>
                                      </p:cBhvr>
                                      <p:tavLst>
                                        <p:tav tm="0">
                                          <p:val>
                                            <p:fltVal val="0"/>
                                          </p:val>
                                        </p:tav>
                                        <p:tav tm="100000">
                                          <p:val>
                                            <p:strVal val="#ppt_w"/>
                                          </p:val>
                                        </p:tav>
                                      </p:tavLst>
                                    </p:anim>
                                    <p:anim calcmode="lin" valueType="num">
                                      <p:cBhvr>
                                        <p:cTn id="22" dur="500" fill="hold"/>
                                        <p:tgtEl>
                                          <p:spTgt spid="459790"/>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459791"/>
                                        </p:tgtEl>
                                        <p:attrNameLst>
                                          <p:attrName>style.visibility</p:attrName>
                                        </p:attrNameLst>
                                      </p:cBhvr>
                                      <p:to>
                                        <p:strVal val="visible"/>
                                      </p:to>
                                    </p:set>
                                    <p:anim calcmode="lin" valueType="num">
                                      <p:cBhvr>
                                        <p:cTn id="25" dur="500" fill="hold"/>
                                        <p:tgtEl>
                                          <p:spTgt spid="459791"/>
                                        </p:tgtEl>
                                        <p:attrNameLst>
                                          <p:attrName>ppt_x</p:attrName>
                                        </p:attrNameLst>
                                      </p:cBhvr>
                                      <p:tavLst>
                                        <p:tav tm="0">
                                          <p:val>
                                            <p:strVal val="#ppt_x-#ppt_w/2"/>
                                          </p:val>
                                        </p:tav>
                                        <p:tav tm="100000">
                                          <p:val>
                                            <p:strVal val="#ppt_x"/>
                                          </p:val>
                                        </p:tav>
                                      </p:tavLst>
                                    </p:anim>
                                    <p:anim calcmode="lin" valueType="num">
                                      <p:cBhvr>
                                        <p:cTn id="26" dur="500" fill="hold"/>
                                        <p:tgtEl>
                                          <p:spTgt spid="459791"/>
                                        </p:tgtEl>
                                        <p:attrNameLst>
                                          <p:attrName>ppt_y</p:attrName>
                                        </p:attrNameLst>
                                      </p:cBhvr>
                                      <p:tavLst>
                                        <p:tav tm="0">
                                          <p:val>
                                            <p:strVal val="#ppt_y"/>
                                          </p:val>
                                        </p:tav>
                                        <p:tav tm="100000">
                                          <p:val>
                                            <p:strVal val="#ppt_y"/>
                                          </p:val>
                                        </p:tav>
                                      </p:tavLst>
                                    </p:anim>
                                    <p:anim calcmode="lin" valueType="num">
                                      <p:cBhvr>
                                        <p:cTn id="27" dur="500" fill="hold"/>
                                        <p:tgtEl>
                                          <p:spTgt spid="459791"/>
                                        </p:tgtEl>
                                        <p:attrNameLst>
                                          <p:attrName>ppt_w</p:attrName>
                                        </p:attrNameLst>
                                      </p:cBhvr>
                                      <p:tavLst>
                                        <p:tav tm="0">
                                          <p:val>
                                            <p:fltVal val="0"/>
                                          </p:val>
                                        </p:tav>
                                        <p:tav tm="100000">
                                          <p:val>
                                            <p:strVal val="#ppt_w"/>
                                          </p:val>
                                        </p:tav>
                                      </p:tavLst>
                                    </p:anim>
                                    <p:anim calcmode="lin" valueType="num">
                                      <p:cBhvr>
                                        <p:cTn id="28" dur="500" fill="hold"/>
                                        <p:tgtEl>
                                          <p:spTgt spid="459791"/>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ppt_w/2"/>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ppt_w/2"/>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par>
                                <p:cTn id="41" presetID="17"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ppt_x</p:attrName>
                                        </p:attrNameLst>
                                      </p:cBhvr>
                                      <p:tavLst>
                                        <p:tav tm="0">
                                          <p:val>
                                            <p:strVal val="#ppt_x-#ppt_w/2"/>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strVal val="#ppt_h"/>
                                          </p:val>
                                        </p:tav>
                                        <p:tav tm="100000">
                                          <p:val>
                                            <p:strVal val="#ppt_h"/>
                                          </p:val>
                                        </p:tav>
                                      </p:tavLst>
                                    </p:anim>
                                  </p:childTnLst>
                                </p:cTn>
                              </p:par>
                              <p:par>
                                <p:cTn id="47" presetID="17"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ppt_x</p:attrName>
                                        </p:attrNameLst>
                                      </p:cBhvr>
                                      <p:tavLst>
                                        <p:tav tm="0">
                                          <p:val>
                                            <p:strVal val="#ppt_x-#ppt_w/2"/>
                                          </p:val>
                                        </p:tav>
                                        <p:tav tm="100000">
                                          <p:val>
                                            <p:strVal val="#ppt_x"/>
                                          </p:val>
                                        </p:tav>
                                      </p:tavLst>
                                    </p:anim>
                                    <p:anim calcmode="lin" valueType="num">
                                      <p:cBhvr>
                                        <p:cTn id="50" dur="500" fill="hold"/>
                                        <p:tgtEl>
                                          <p:spTgt spid="28"/>
                                        </p:tgtEl>
                                        <p:attrNameLst>
                                          <p:attrName>ppt_y</p:attrName>
                                        </p:attrNameLst>
                                      </p:cBhvr>
                                      <p:tavLst>
                                        <p:tav tm="0">
                                          <p:val>
                                            <p:strVal val="#ppt_y"/>
                                          </p:val>
                                        </p:tav>
                                        <p:tav tm="100000">
                                          <p:val>
                                            <p:strVal val="#ppt_y"/>
                                          </p:val>
                                        </p:tav>
                                      </p:tavLst>
                                    </p:anim>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5" grpId="0" animBg="1"/>
      <p:bldP spid="459781" grpId="0" animBg="1"/>
      <p:bldP spid="45979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1550" y="188913"/>
            <a:ext cx="2881313" cy="619125"/>
          </a:xfrm>
          <a:prstGeom prst="rect">
            <a:avLst/>
          </a:prstGeom>
          <a:gradFill rotWithShape="1">
            <a:gsLst>
              <a:gs pos="0">
                <a:srgbClr val="CC0066"/>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dirty="0">
                <a:solidFill>
                  <a:schemeClr val="bg1"/>
                </a:solidFill>
                <a:ea typeface="標楷體" pitchFamily="65" charset="-120"/>
              </a:rPr>
              <a:t>職災醫療給付</a:t>
            </a:r>
          </a:p>
        </p:txBody>
      </p:sp>
      <p:grpSp>
        <p:nvGrpSpPr>
          <p:cNvPr id="96259" name="Group 3"/>
          <p:cNvGrpSpPr>
            <a:grpSpLocks/>
          </p:cNvGrpSpPr>
          <p:nvPr/>
        </p:nvGrpSpPr>
        <p:grpSpPr bwMode="auto">
          <a:xfrm>
            <a:off x="444500" y="1125538"/>
            <a:ext cx="8375650" cy="4297362"/>
            <a:chOff x="280" y="709"/>
            <a:chExt cx="5276" cy="2707"/>
          </a:xfrm>
        </p:grpSpPr>
        <p:sp>
          <p:nvSpPr>
            <p:cNvPr id="5" name="AutoShape 4"/>
            <p:cNvSpPr>
              <a:spLocks noChangeArrowheads="1"/>
            </p:cNvSpPr>
            <p:nvPr/>
          </p:nvSpPr>
          <p:spPr bwMode="auto">
            <a:xfrm>
              <a:off x="3334" y="709"/>
              <a:ext cx="1270" cy="363"/>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sz="2400" b="1" dirty="0">
                  <a:solidFill>
                    <a:schemeClr val="bg1"/>
                  </a:solidFill>
                  <a:effectLst>
                    <a:outerShdw blurRad="38100" dist="38100" dir="2700000" algn="tl">
                      <a:srgbClr val="000000"/>
                    </a:outerShdw>
                  </a:effectLst>
                  <a:ea typeface="新細明體" pitchFamily="18" charset="-120"/>
                </a:rPr>
                <a:t>給付標準</a:t>
              </a:r>
            </a:p>
          </p:txBody>
        </p:sp>
        <p:grpSp>
          <p:nvGrpSpPr>
            <p:cNvPr id="96262" name="Group 5"/>
            <p:cNvGrpSpPr>
              <a:grpSpLocks/>
            </p:cNvGrpSpPr>
            <p:nvPr/>
          </p:nvGrpSpPr>
          <p:grpSpPr bwMode="auto">
            <a:xfrm>
              <a:off x="280" y="1253"/>
              <a:ext cx="1211" cy="1735"/>
              <a:chOff x="280" y="1253"/>
              <a:chExt cx="1211" cy="1735"/>
            </a:xfrm>
          </p:grpSpPr>
          <p:sp>
            <p:nvSpPr>
              <p:cNvPr id="10" name="Oval 6"/>
              <p:cNvSpPr>
                <a:spLocks noChangeArrowheads="1"/>
              </p:cNvSpPr>
              <p:nvPr/>
            </p:nvSpPr>
            <p:spPr bwMode="auto">
              <a:xfrm rot="-2407827">
                <a:off x="400" y="1444"/>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11" name="Text Box 7"/>
              <p:cNvSpPr txBox="1">
                <a:spLocks noChangeArrowheads="1"/>
              </p:cNvSpPr>
              <p:nvPr/>
            </p:nvSpPr>
            <p:spPr bwMode="auto">
              <a:xfrm>
                <a:off x="385" y="1253"/>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a:effectLst>
                      <a:outerShdw blurRad="38100" dist="38100" dir="2700000" algn="tl">
                        <a:srgbClr val="C0C0C0"/>
                      </a:outerShdw>
                    </a:effectLst>
                    <a:ea typeface="新細明體" pitchFamily="18" charset="-120"/>
                  </a:rPr>
                  <a:t>1</a:t>
                </a:r>
              </a:p>
            </p:txBody>
          </p:sp>
          <p:sp>
            <p:nvSpPr>
              <p:cNvPr id="12" name="Oval 8"/>
              <p:cNvSpPr>
                <a:spLocks noChangeArrowheads="1"/>
              </p:cNvSpPr>
              <p:nvPr/>
            </p:nvSpPr>
            <p:spPr bwMode="auto">
              <a:xfrm rot="-2407827">
                <a:off x="975" y="2115"/>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13" name="Text Box 9"/>
              <p:cNvSpPr txBox="1">
                <a:spLocks noChangeArrowheads="1"/>
              </p:cNvSpPr>
              <p:nvPr/>
            </p:nvSpPr>
            <p:spPr bwMode="auto">
              <a:xfrm>
                <a:off x="960" y="1969"/>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dirty="0">
                    <a:effectLst>
                      <a:outerShdw blurRad="38100" dist="38100" dir="2700000" algn="tl">
                        <a:srgbClr val="C0C0C0"/>
                      </a:outerShdw>
                    </a:effectLst>
                    <a:ea typeface="新細明體" pitchFamily="18" charset="-120"/>
                  </a:rPr>
                  <a:t>2</a:t>
                </a:r>
              </a:p>
            </p:txBody>
          </p:sp>
          <p:sp>
            <p:nvSpPr>
              <p:cNvPr id="14" name="Oval 10"/>
              <p:cNvSpPr>
                <a:spLocks noChangeArrowheads="1"/>
              </p:cNvSpPr>
              <p:nvPr/>
            </p:nvSpPr>
            <p:spPr bwMode="auto">
              <a:xfrm rot="-2407827">
                <a:off x="295" y="2705"/>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b="1">
                  <a:ea typeface="新細明體" pitchFamily="18" charset="-120"/>
                </a:endParaRPr>
              </a:p>
            </p:txBody>
          </p:sp>
          <p:sp>
            <p:nvSpPr>
              <p:cNvPr id="15" name="Text Box 11"/>
              <p:cNvSpPr txBox="1">
                <a:spLocks noChangeArrowheads="1"/>
              </p:cNvSpPr>
              <p:nvPr/>
            </p:nvSpPr>
            <p:spPr bwMode="auto">
              <a:xfrm>
                <a:off x="280" y="2559"/>
                <a:ext cx="272" cy="404"/>
              </a:xfrm>
              <a:prstGeom prst="rect">
                <a:avLst/>
              </a:prstGeom>
              <a:noFill/>
              <a:ln w="9525">
                <a:noFill/>
                <a:miter lim="800000"/>
                <a:headEnd/>
                <a:tailEnd/>
              </a:ln>
              <a:effectLst/>
            </p:spPr>
            <p:txBody>
              <a:bodyPr>
                <a:spAutoFit/>
              </a:bodyPr>
              <a:lstStyle/>
              <a:p>
                <a:pPr>
                  <a:spcBef>
                    <a:spcPct val="50000"/>
                  </a:spcBef>
                  <a:defRPr/>
                </a:pPr>
                <a:r>
                  <a:rPr lang="en-US" altLang="zh-TW" sz="3600" b="1">
                    <a:effectLst>
                      <a:outerShdw blurRad="38100" dist="38100" dir="2700000" algn="tl">
                        <a:srgbClr val="C0C0C0"/>
                      </a:outerShdw>
                    </a:effectLst>
                    <a:ea typeface="新細明體" pitchFamily="18" charset="-120"/>
                  </a:rPr>
                  <a:t>3</a:t>
                </a:r>
              </a:p>
            </p:txBody>
          </p:sp>
        </p:grpSp>
        <p:sp>
          <p:nvSpPr>
            <p:cNvPr id="96263" name="Text Box 12"/>
            <p:cNvSpPr txBox="1">
              <a:spLocks noChangeArrowheads="1"/>
            </p:cNvSpPr>
            <p:nvPr/>
          </p:nvSpPr>
          <p:spPr bwMode="auto">
            <a:xfrm>
              <a:off x="975" y="1207"/>
              <a:ext cx="4581" cy="485"/>
            </a:xfrm>
            <a:prstGeom prst="rect">
              <a:avLst/>
            </a:prstGeom>
            <a:noFill/>
            <a:ln w="9525">
              <a:noFill/>
              <a:miter lim="800000"/>
              <a:headEnd/>
              <a:tailEnd/>
            </a:ln>
          </p:spPr>
          <p:txBody>
            <a:bodyPr>
              <a:spAutoFit/>
            </a:bodyPr>
            <a:lstStyle/>
            <a:p>
              <a:pPr>
                <a:spcBef>
                  <a:spcPct val="50000"/>
                </a:spcBef>
              </a:pPr>
              <a:r>
                <a:rPr lang="zh-TW" altLang="zh-TW" sz="2200"/>
                <a:t>本局辦理職業災害保險醫療給付依照勞工保險條例施行細則第</a:t>
              </a:r>
              <a:r>
                <a:rPr lang="en-US" altLang="zh-TW" sz="2200"/>
                <a:t>59</a:t>
              </a:r>
              <a:r>
                <a:rPr lang="zh-TW" altLang="zh-TW" sz="2200"/>
                <a:t>條規定</a:t>
              </a:r>
              <a:r>
                <a:rPr lang="zh-TW" altLang="en-US" sz="2200"/>
                <a:t>，</a:t>
              </a:r>
              <a:r>
                <a:rPr lang="zh-TW" altLang="zh-TW" sz="2200"/>
                <a:t>係委託中央健康保險署辦理</a:t>
              </a:r>
              <a:r>
                <a:rPr lang="zh-TW" altLang="en-US" sz="2200" b="1"/>
                <a:t>。</a:t>
              </a:r>
            </a:p>
          </p:txBody>
        </p:sp>
        <p:sp>
          <p:nvSpPr>
            <p:cNvPr id="96264" name="Text Box 13"/>
            <p:cNvSpPr txBox="1">
              <a:spLocks noChangeArrowheads="1"/>
            </p:cNvSpPr>
            <p:nvPr/>
          </p:nvSpPr>
          <p:spPr bwMode="auto">
            <a:xfrm>
              <a:off x="1474" y="1752"/>
              <a:ext cx="3991" cy="1124"/>
            </a:xfrm>
            <a:prstGeom prst="rect">
              <a:avLst/>
            </a:prstGeom>
            <a:noFill/>
            <a:ln w="9525">
              <a:noFill/>
              <a:miter lim="800000"/>
              <a:headEnd/>
              <a:tailEnd/>
            </a:ln>
          </p:spPr>
          <p:txBody>
            <a:bodyPr>
              <a:spAutoFit/>
            </a:bodyPr>
            <a:lstStyle/>
            <a:p>
              <a:pPr algn="just">
                <a:spcBef>
                  <a:spcPct val="20000"/>
                </a:spcBef>
              </a:pPr>
              <a:r>
                <a:rPr lang="zh-TW" altLang="zh-TW" sz="2200"/>
                <a:t>醫療費用之支付標準除勞工保險條例及施行細則另有規定外，準用</a:t>
              </a:r>
              <a:r>
                <a:rPr lang="zh-TW" altLang="zh-TW" sz="2200">
                  <a:solidFill>
                    <a:srgbClr val="FF0000"/>
                  </a:solidFill>
                </a:rPr>
                <a:t>全民健康保險</a:t>
              </a:r>
              <a:r>
                <a:rPr lang="zh-TW" altLang="zh-TW" sz="2200"/>
                <a:t>有關規定辦理，故</a:t>
              </a:r>
              <a:r>
                <a:rPr lang="zh-TW" altLang="zh-TW" sz="2200">
                  <a:solidFill>
                    <a:srgbClr val="FF0000"/>
                  </a:solidFill>
                </a:rPr>
                <a:t>健保不予給付</a:t>
              </a:r>
              <a:r>
                <a:rPr lang="zh-TW" altLang="zh-TW" sz="2200"/>
                <a:t>之項目（如掛號、證明文件、成藥、特殊材料、病房差額．．．等）的費用，</a:t>
              </a:r>
              <a:r>
                <a:rPr lang="zh-TW" altLang="zh-TW" sz="2200">
                  <a:solidFill>
                    <a:srgbClr val="FF0000"/>
                  </a:solidFill>
                </a:rPr>
                <a:t>勞保亦不予給付</a:t>
              </a:r>
              <a:r>
                <a:rPr lang="zh-TW" altLang="en-US" sz="2200" b="1"/>
                <a:t>。</a:t>
              </a:r>
            </a:p>
          </p:txBody>
        </p:sp>
        <p:sp>
          <p:nvSpPr>
            <p:cNvPr id="96265" name="Text Box 14"/>
            <p:cNvSpPr txBox="1">
              <a:spLocks noChangeArrowheads="1"/>
            </p:cNvSpPr>
            <p:nvPr/>
          </p:nvSpPr>
          <p:spPr bwMode="auto">
            <a:xfrm>
              <a:off x="884" y="2931"/>
              <a:ext cx="4536" cy="485"/>
            </a:xfrm>
            <a:prstGeom prst="rect">
              <a:avLst/>
            </a:prstGeom>
            <a:noFill/>
            <a:ln w="9525">
              <a:noFill/>
              <a:miter lim="800000"/>
              <a:headEnd/>
              <a:tailEnd/>
            </a:ln>
          </p:spPr>
          <p:txBody>
            <a:bodyPr>
              <a:spAutoFit/>
            </a:bodyPr>
            <a:lstStyle/>
            <a:p>
              <a:pPr algn="just">
                <a:spcBef>
                  <a:spcPct val="20000"/>
                </a:spcBef>
              </a:pPr>
              <a:r>
                <a:rPr lang="zh-TW" altLang="zh-TW" sz="2200"/>
                <a:t>相關保險醫療費用由本局定期與中央健康保險署沖帳，由該署代支付予醫療院所。</a:t>
              </a:r>
              <a:endParaRPr lang="zh-TW" altLang="en-US" sz="2200" b="1"/>
            </a:p>
          </p:txBody>
        </p:sp>
      </p:grpSp>
      <p:sp>
        <p:nvSpPr>
          <p:cNvPr id="96260" name="投影片編號版面配置區 3"/>
          <p:cNvSpPr>
            <a:spLocks noGrp="1"/>
          </p:cNvSpPr>
          <p:nvPr>
            <p:ph type="sldNum" sz="quarter" idx="12"/>
          </p:nvPr>
        </p:nvSpPr>
        <p:spPr>
          <a:noFill/>
        </p:spPr>
        <p:txBody>
          <a:bodyPr/>
          <a:lstStyle/>
          <a:p>
            <a:fld id="{A84ABF0D-4C75-4629-92F2-C79A532E1563}" type="slidenum">
              <a:rPr lang="en-US" altLang="zh-TW" smtClean="0"/>
              <a:pPr/>
              <a:t>89</a:t>
            </a:fld>
            <a:endParaRPr lang="en-US" altLang="zh-TW"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p:cNvSpPr>
            <a:spLocks noGrp="1"/>
          </p:cNvSpPr>
          <p:nvPr>
            <p:ph type="sldNum" sz="quarter" idx="12"/>
          </p:nvPr>
        </p:nvSpPr>
        <p:spPr>
          <a:noFill/>
        </p:spPr>
        <p:txBody>
          <a:bodyPr/>
          <a:lstStyle/>
          <a:p>
            <a:fld id="{895B3004-42BD-459F-8CA5-A24940E74650}" type="slidenum">
              <a:rPr lang="en-US" altLang="zh-TW" smtClean="0"/>
              <a:pPr/>
              <a:t>9</a:t>
            </a:fld>
            <a:endParaRPr lang="en-US" altLang="zh-TW" smtClean="0"/>
          </a:p>
        </p:txBody>
      </p:sp>
      <p:sp>
        <p:nvSpPr>
          <p:cNvPr id="471042" name="Rectangle 2"/>
          <p:cNvSpPr>
            <a:spLocks noChangeArrowheads="1"/>
          </p:cNvSpPr>
          <p:nvPr/>
        </p:nvSpPr>
        <p:spPr bwMode="auto">
          <a:xfrm>
            <a:off x="0" y="0"/>
            <a:ext cx="9144000" cy="571500"/>
          </a:xfrm>
          <a:prstGeom prst="rect">
            <a:avLst/>
          </a:prstGeom>
          <a:gradFill rotWithShape="0">
            <a:gsLst>
              <a:gs pos="0">
                <a:srgbClr val="990000"/>
              </a:gs>
              <a:gs pos="100000">
                <a:srgbClr val="990000">
                  <a:gamma/>
                  <a:tint val="42353"/>
                  <a:invGamma/>
                </a:srgbClr>
              </a:gs>
            </a:gsLst>
            <a:lin ang="0" scaled="1"/>
          </a:gradFill>
          <a:ln w="9525" algn="ctr">
            <a:noFill/>
            <a:miter lim="800000"/>
            <a:headEnd/>
            <a:tailEnd/>
          </a:ln>
          <a:effectLst>
            <a:outerShdw dist="89803" dir="2700000" algn="ctr" rotWithShape="0">
              <a:schemeClr val="bg2"/>
            </a:outerShdw>
          </a:effectLst>
        </p:spPr>
        <p:txBody>
          <a:bodyPr wrap="none" anchor="ctr"/>
          <a:lstStyle/>
          <a:p>
            <a:pPr algn="ctr">
              <a:defRPr/>
            </a:pPr>
            <a:r>
              <a:rPr kumimoji="0" lang="zh-TW" altLang="en-US" sz="4000" i="1">
                <a:solidFill>
                  <a:schemeClr val="bg1"/>
                </a:solidFill>
                <a:effectLst>
                  <a:outerShdw blurRad="38100" dist="38100" dir="2700000" algn="tl">
                    <a:srgbClr val="000000"/>
                  </a:outerShdw>
                </a:effectLst>
                <a:latin typeface="Times New Roman" pitchFamily="18" charset="0"/>
                <a:ea typeface="標楷體" pitchFamily="65" charset="-120"/>
              </a:rPr>
              <a:t>加、退保申報</a:t>
            </a:r>
          </a:p>
        </p:txBody>
      </p:sp>
      <p:sp>
        <p:nvSpPr>
          <p:cNvPr id="15364" name="Rectangle 3"/>
          <p:cNvSpPr>
            <a:spLocks noChangeArrowheads="1"/>
          </p:cNvSpPr>
          <p:nvPr/>
        </p:nvSpPr>
        <p:spPr bwMode="auto">
          <a:xfrm>
            <a:off x="179388" y="836613"/>
            <a:ext cx="5546725" cy="576262"/>
          </a:xfrm>
          <a:prstGeom prst="rect">
            <a:avLst/>
          </a:prstGeom>
          <a:noFill/>
          <a:ln w="19050">
            <a:solidFill>
              <a:schemeClr val="accent2"/>
            </a:solidFill>
            <a:miter lim="800000"/>
            <a:headEnd/>
            <a:tailEnd/>
          </a:ln>
        </p:spPr>
        <p:txBody>
          <a:bodyPr wrap="none" anchor="ctr"/>
          <a:lstStyle/>
          <a:p>
            <a:endParaRPr kumimoji="0" lang="zh-TW" altLang="en-US"/>
          </a:p>
        </p:txBody>
      </p:sp>
      <p:sp>
        <p:nvSpPr>
          <p:cNvPr id="471044" name="Rectangle 4"/>
          <p:cNvSpPr>
            <a:spLocks noChangeArrowheads="1"/>
          </p:cNvSpPr>
          <p:nvPr/>
        </p:nvSpPr>
        <p:spPr bwMode="auto">
          <a:xfrm>
            <a:off x="590550" y="900113"/>
            <a:ext cx="5256213" cy="549275"/>
          </a:xfrm>
          <a:prstGeom prst="rect">
            <a:avLst/>
          </a:prstGeom>
          <a:solidFill>
            <a:srgbClr val="FF6600"/>
          </a:solidFill>
          <a:ln w="9525">
            <a:noFill/>
            <a:miter lim="800000"/>
            <a:headEnd/>
            <a:tailEnd/>
          </a:ln>
          <a:effectLst/>
        </p:spPr>
        <p:txBody>
          <a:bodyPr>
            <a:spAutoFit/>
          </a:bodyPr>
          <a:lstStyle/>
          <a:p>
            <a:pPr>
              <a:defRPr/>
            </a:pP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未加保或遲延加保</a:t>
            </a:r>
            <a:r>
              <a:rPr lang="en-US" altLang="zh-TW" sz="3000">
                <a:solidFill>
                  <a:schemeClr val="bg1"/>
                </a:solidFill>
                <a:effectLst>
                  <a:outerShdw blurRad="38100" dist="38100" dir="2700000" algn="tl">
                    <a:srgbClr val="000000"/>
                  </a:outerShdw>
                </a:effectLst>
                <a:latin typeface="標楷體" pitchFamily="65" charset="-120"/>
                <a:ea typeface="標楷體" pitchFamily="65" charset="-120"/>
              </a:rPr>
              <a:t>--</a:t>
            </a:r>
            <a:r>
              <a:rPr lang="zh-TW" altLang="en-US" sz="3000">
                <a:solidFill>
                  <a:schemeClr val="bg1"/>
                </a:solidFill>
                <a:effectLst>
                  <a:outerShdw blurRad="38100" dist="38100" dir="2700000" algn="tl">
                    <a:srgbClr val="000000"/>
                  </a:outerShdw>
                </a:effectLst>
                <a:latin typeface="標楷體" pitchFamily="65" charset="-120"/>
                <a:ea typeface="標楷體" pitchFamily="65" charset="-120"/>
              </a:rPr>
              <a:t>罰則</a:t>
            </a:r>
          </a:p>
        </p:txBody>
      </p:sp>
      <p:pic>
        <p:nvPicPr>
          <p:cNvPr id="15366" name="Picture 5" descr="黃綠"/>
          <p:cNvPicPr>
            <a:picLocks noChangeAspect="1" noChangeArrowheads="1"/>
          </p:cNvPicPr>
          <p:nvPr/>
        </p:nvPicPr>
        <p:blipFill>
          <a:blip r:embed="rId2" cstate="print"/>
          <a:srcRect/>
          <a:stretch>
            <a:fillRect/>
          </a:stretch>
        </p:blipFill>
        <p:spPr bwMode="auto">
          <a:xfrm>
            <a:off x="107950" y="836613"/>
            <a:ext cx="519113" cy="434975"/>
          </a:xfrm>
          <a:prstGeom prst="rect">
            <a:avLst/>
          </a:prstGeom>
          <a:noFill/>
          <a:ln w="9525">
            <a:noFill/>
            <a:miter lim="800000"/>
            <a:headEnd/>
            <a:tailEnd/>
          </a:ln>
        </p:spPr>
      </p:pic>
      <p:sp>
        <p:nvSpPr>
          <p:cNvPr id="471046" name="AutoShape 6"/>
          <p:cNvSpPr>
            <a:spLocks noChangeArrowheads="1"/>
          </p:cNvSpPr>
          <p:nvPr/>
        </p:nvSpPr>
        <p:spPr bwMode="auto">
          <a:xfrm>
            <a:off x="715963" y="1617663"/>
            <a:ext cx="7056437" cy="1306512"/>
          </a:xfrm>
          <a:prstGeom prst="roundRect">
            <a:avLst>
              <a:gd name="adj" fmla="val 16667"/>
            </a:avLst>
          </a:prstGeom>
          <a:noFill/>
          <a:ln w="38100">
            <a:solidFill>
              <a:schemeClr val="bg2"/>
            </a:solidFill>
            <a:prstDash val="sysDot"/>
            <a:round/>
            <a:headEnd/>
            <a:tailEnd/>
          </a:ln>
          <a:effectLst/>
        </p:spPr>
        <p:txBody>
          <a:bodyPr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471047" name="AutoShape 7"/>
          <p:cNvSpPr>
            <a:spLocks noChangeArrowheads="1"/>
          </p:cNvSpPr>
          <p:nvPr/>
        </p:nvSpPr>
        <p:spPr bwMode="auto">
          <a:xfrm flipV="1">
            <a:off x="684213" y="3216275"/>
            <a:ext cx="7059612" cy="1439863"/>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15369" name="Rectangle 8"/>
          <p:cNvSpPr>
            <a:spLocks noChangeArrowheads="1"/>
          </p:cNvSpPr>
          <p:nvPr/>
        </p:nvSpPr>
        <p:spPr bwMode="auto">
          <a:xfrm>
            <a:off x="971550" y="1628775"/>
            <a:ext cx="6456363" cy="1144588"/>
          </a:xfrm>
          <a:prstGeom prst="rect">
            <a:avLst/>
          </a:prstGeom>
          <a:noFill/>
          <a:ln w="9525">
            <a:noFill/>
            <a:miter lim="800000"/>
            <a:headEnd/>
            <a:tailEnd/>
          </a:ln>
        </p:spPr>
        <p:txBody>
          <a:bodyPr>
            <a:spAutoFit/>
          </a:bodyPr>
          <a:lstStyle/>
          <a:p>
            <a:pPr marL="276225" indent="-276225">
              <a:lnSpc>
                <a:spcPct val="95000"/>
              </a:lnSpc>
            </a:pPr>
            <a:r>
              <a:rPr kumimoji="0" lang="zh-TW" altLang="en-US" sz="2800" b="1">
                <a:solidFill>
                  <a:srgbClr val="0000FF"/>
                </a:solidFill>
                <a:latin typeface="標楷體" pitchFamily="65" charset="-120"/>
                <a:ea typeface="標楷體" pitchFamily="65" charset="-120"/>
              </a:rPr>
              <a:t>勞工保險</a:t>
            </a:r>
            <a:r>
              <a:rPr kumimoji="0" lang="en-US" altLang="zh-TW" b="1">
                <a:solidFill>
                  <a:srgbClr val="0000FF"/>
                </a:solidFill>
                <a:latin typeface="標楷體" pitchFamily="65" charset="-120"/>
                <a:ea typeface="標楷體" pitchFamily="65" charset="-120"/>
              </a:rPr>
              <a:t>:</a:t>
            </a:r>
          </a:p>
          <a:p>
            <a:pPr marL="276225" indent="-276225">
              <a:lnSpc>
                <a:spcPct val="95000"/>
              </a:lnSpc>
            </a:pPr>
            <a:r>
              <a:rPr kumimoji="0" lang="zh-TW" altLang="en-US" sz="2200" b="1">
                <a:solidFill>
                  <a:srgbClr val="FF0000"/>
                </a:solidFill>
                <a:latin typeface="標楷體" pitchFamily="65" charset="-120"/>
                <a:ea typeface="標楷體" pitchFamily="65" charset="-120"/>
              </a:rPr>
              <a:t>自僱用之日起，至參加保險之前一日或勞工離職日止</a:t>
            </a:r>
            <a:r>
              <a:rPr kumimoji="0" lang="zh-TW" altLang="en-US" sz="2200" b="1"/>
              <a:t> </a:t>
            </a:r>
            <a:r>
              <a:rPr kumimoji="0" lang="zh-TW" altLang="en-US" sz="2200" b="1">
                <a:solidFill>
                  <a:srgbClr val="990000"/>
                </a:solidFill>
                <a:latin typeface="標楷體" pitchFamily="65" charset="-120"/>
                <a:ea typeface="標楷體" pitchFamily="65" charset="-120"/>
              </a:rPr>
              <a:t>，</a:t>
            </a:r>
            <a:r>
              <a:rPr kumimoji="0" lang="zh-TW" altLang="en-US" sz="2200" b="1">
                <a:latin typeface="標楷體" pitchFamily="65" charset="-120"/>
                <a:ea typeface="標楷體" pitchFamily="65" charset="-120"/>
              </a:rPr>
              <a:t>按投保單位應負擔保險費處</a:t>
            </a:r>
            <a:r>
              <a:rPr kumimoji="0" lang="en-US" altLang="zh-TW" sz="2200" b="1" i="1">
                <a:solidFill>
                  <a:srgbClr val="990000"/>
                </a:solidFill>
                <a:latin typeface="標楷體" pitchFamily="65" charset="-120"/>
                <a:ea typeface="標楷體" pitchFamily="65" charset="-120"/>
              </a:rPr>
              <a:t>4</a:t>
            </a:r>
            <a:r>
              <a:rPr kumimoji="0" lang="zh-TW" altLang="en-US" sz="2200" b="1" i="1">
                <a:solidFill>
                  <a:srgbClr val="990000"/>
                </a:solidFill>
                <a:latin typeface="標楷體" pitchFamily="65" charset="-120"/>
                <a:ea typeface="標楷體" pitchFamily="65" charset="-120"/>
              </a:rPr>
              <a:t>倍</a:t>
            </a:r>
            <a:r>
              <a:rPr kumimoji="0" lang="zh-TW" altLang="en-US" sz="2200" b="1">
                <a:latin typeface="標楷體" pitchFamily="65" charset="-120"/>
                <a:ea typeface="標楷體" pitchFamily="65" charset="-120"/>
              </a:rPr>
              <a:t>罰鍰</a:t>
            </a:r>
          </a:p>
        </p:txBody>
      </p:sp>
      <p:sp>
        <p:nvSpPr>
          <p:cNvPr id="15370" name="Rectangle 9"/>
          <p:cNvSpPr>
            <a:spLocks noChangeArrowheads="1"/>
          </p:cNvSpPr>
          <p:nvPr/>
        </p:nvSpPr>
        <p:spPr bwMode="auto">
          <a:xfrm>
            <a:off x="900113" y="3284538"/>
            <a:ext cx="6456362" cy="1408112"/>
          </a:xfrm>
          <a:prstGeom prst="rect">
            <a:avLst/>
          </a:prstGeom>
          <a:noFill/>
          <a:ln w="9525">
            <a:noFill/>
            <a:miter lim="800000"/>
            <a:headEnd/>
            <a:tailEnd/>
          </a:ln>
        </p:spPr>
        <p:txBody>
          <a:bodyPr>
            <a:spAutoFit/>
          </a:bodyPr>
          <a:lstStyle/>
          <a:p>
            <a:pPr marL="276225" indent="-276225">
              <a:lnSpc>
                <a:spcPct val="95000"/>
              </a:lnSpc>
            </a:pPr>
            <a:r>
              <a:rPr kumimoji="0" lang="zh-TW" altLang="en-US" sz="2800" b="1">
                <a:solidFill>
                  <a:srgbClr val="0000FF"/>
                </a:solidFill>
                <a:latin typeface="標楷體" pitchFamily="65" charset="-120"/>
                <a:ea typeface="標楷體" pitchFamily="65" charset="-120"/>
              </a:rPr>
              <a:t>就業保險</a:t>
            </a:r>
            <a:r>
              <a:rPr kumimoji="0" lang="en-US" altLang="zh-TW" sz="2800" b="1">
                <a:solidFill>
                  <a:srgbClr val="0000FF"/>
                </a:solidFill>
                <a:latin typeface="標楷體" pitchFamily="65" charset="-120"/>
                <a:ea typeface="標楷體" pitchFamily="65" charset="-120"/>
              </a:rPr>
              <a:t>:</a:t>
            </a:r>
          </a:p>
          <a:p>
            <a:pPr marL="276225" indent="-276225">
              <a:lnSpc>
                <a:spcPct val="95000"/>
              </a:lnSpc>
            </a:pPr>
            <a:r>
              <a:rPr kumimoji="0" lang="zh-TW" altLang="en-US" sz="2200" b="1">
                <a:solidFill>
                  <a:srgbClr val="FF0000"/>
                </a:solidFill>
                <a:latin typeface="標楷體" pitchFamily="65" charset="-120"/>
                <a:ea typeface="標楷體" pitchFamily="65" charset="-120"/>
              </a:rPr>
              <a:t>自僱用之日起，至參加保險之前一日或勞工離職日止 ，</a:t>
            </a:r>
            <a:r>
              <a:rPr kumimoji="0" lang="zh-TW" altLang="en-US" sz="2200" b="1">
                <a:latin typeface="標楷體" pitchFamily="65" charset="-120"/>
                <a:ea typeface="標楷體" pitchFamily="65" charset="-120"/>
              </a:rPr>
              <a:t>按投保單位應負擔保險費處</a:t>
            </a:r>
            <a:r>
              <a:rPr kumimoji="0" lang="en-US" altLang="zh-TW" sz="2200" b="1" i="1">
                <a:solidFill>
                  <a:srgbClr val="990000"/>
                </a:solidFill>
                <a:latin typeface="標楷體" pitchFamily="65" charset="-120"/>
                <a:ea typeface="標楷體" pitchFamily="65" charset="-120"/>
              </a:rPr>
              <a:t>10</a:t>
            </a:r>
            <a:r>
              <a:rPr kumimoji="0" lang="zh-TW" altLang="en-US" sz="2200" b="1" i="1">
                <a:solidFill>
                  <a:srgbClr val="990000"/>
                </a:solidFill>
                <a:latin typeface="標楷體" pitchFamily="65" charset="-120"/>
                <a:ea typeface="標楷體" pitchFamily="65" charset="-120"/>
              </a:rPr>
              <a:t>倍</a:t>
            </a:r>
            <a:r>
              <a:rPr kumimoji="0" lang="zh-TW" altLang="en-US" sz="2200" b="1">
                <a:latin typeface="標楷體" pitchFamily="65" charset="-120"/>
                <a:ea typeface="標楷體" pitchFamily="65" charset="-120"/>
              </a:rPr>
              <a:t>罰鍰</a:t>
            </a:r>
          </a:p>
          <a:p>
            <a:pPr marL="276225" indent="-276225">
              <a:lnSpc>
                <a:spcPct val="95000"/>
              </a:lnSpc>
            </a:pPr>
            <a:endParaRPr kumimoji="0" lang="en-US" altLang="zh-TW">
              <a:latin typeface="標楷體" pitchFamily="65" charset="-120"/>
              <a:ea typeface="標楷體" pitchFamily="65" charset="-120"/>
            </a:endParaRPr>
          </a:p>
        </p:txBody>
      </p:sp>
      <p:sp>
        <p:nvSpPr>
          <p:cNvPr id="471050" name="AutoShape 10"/>
          <p:cNvSpPr>
            <a:spLocks noChangeArrowheads="1"/>
          </p:cNvSpPr>
          <p:nvPr/>
        </p:nvSpPr>
        <p:spPr bwMode="auto">
          <a:xfrm flipV="1">
            <a:off x="681038" y="4964113"/>
            <a:ext cx="7059612" cy="1152525"/>
          </a:xfrm>
          <a:prstGeom prst="roundRect">
            <a:avLst>
              <a:gd name="adj" fmla="val 16667"/>
            </a:avLst>
          </a:prstGeom>
          <a:noFill/>
          <a:ln w="38100">
            <a:solidFill>
              <a:schemeClr val="bg2"/>
            </a:solidFill>
            <a:prstDash val="sysDot"/>
            <a:round/>
            <a:headEnd/>
            <a:tailEnd/>
          </a:ln>
          <a:effectLst/>
        </p:spPr>
        <p:txBody>
          <a:bodyPr rot="10800000" wrap="none" anchor="ctr"/>
          <a:lstStyle/>
          <a:p>
            <a:pPr indent="800100">
              <a:defRPr/>
            </a:pPr>
            <a:endParaRPr lang="zh-TW" altLang="zh-TW">
              <a:solidFill>
                <a:srgbClr val="FF6600"/>
              </a:solidFill>
              <a:effectLst>
                <a:outerShdw blurRad="38100" dist="38100" dir="2700000" algn="tl">
                  <a:srgbClr val="C0C0C0"/>
                </a:outerShdw>
              </a:effectLst>
              <a:latin typeface="標楷體" pitchFamily="65" charset="-120"/>
              <a:ea typeface="標楷體" pitchFamily="65" charset="-120"/>
            </a:endParaRPr>
          </a:p>
        </p:txBody>
      </p:sp>
      <p:sp>
        <p:nvSpPr>
          <p:cNvPr id="15372" name="Rectangle 11"/>
          <p:cNvSpPr>
            <a:spLocks noChangeArrowheads="1"/>
          </p:cNvSpPr>
          <p:nvPr/>
        </p:nvSpPr>
        <p:spPr bwMode="auto">
          <a:xfrm>
            <a:off x="833438" y="5013325"/>
            <a:ext cx="6456362" cy="911225"/>
          </a:xfrm>
          <a:prstGeom prst="rect">
            <a:avLst/>
          </a:prstGeom>
          <a:noFill/>
          <a:ln w="9525">
            <a:noFill/>
            <a:miter lim="800000"/>
            <a:headEnd/>
            <a:tailEnd/>
          </a:ln>
        </p:spPr>
        <p:txBody>
          <a:bodyPr>
            <a:spAutoFit/>
          </a:bodyPr>
          <a:lstStyle/>
          <a:p>
            <a:pPr marL="276225" indent="-276225">
              <a:lnSpc>
                <a:spcPct val="95000"/>
              </a:lnSpc>
            </a:pPr>
            <a:r>
              <a:rPr kumimoji="0" lang="zh-TW" altLang="en-US" sz="2800" b="1">
                <a:solidFill>
                  <a:srgbClr val="0000FF"/>
                </a:solidFill>
                <a:latin typeface="標楷體" pitchFamily="65" charset="-120"/>
                <a:ea typeface="標楷體" pitchFamily="65" charset="-120"/>
              </a:rPr>
              <a:t>勞工因此所受損失</a:t>
            </a:r>
          </a:p>
          <a:p>
            <a:pPr marL="276225" indent="-276225">
              <a:lnSpc>
                <a:spcPct val="95000"/>
              </a:lnSpc>
            </a:pPr>
            <a:r>
              <a:rPr kumimoji="0" lang="zh-TW" altLang="en-US" b="1">
                <a:latin typeface="標楷體" pitchFamily="65" charset="-120"/>
                <a:ea typeface="標楷體" pitchFamily="65" charset="-120"/>
              </a:rPr>
              <a:t>            </a:t>
            </a:r>
            <a:r>
              <a:rPr kumimoji="0" lang="zh-TW" altLang="en-US" sz="2800" b="1">
                <a:solidFill>
                  <a:srgbClr val="FF0000"/>
                </a:solidFill>
                <a:latin typeface="標楷體" pitchFamily="65" charset="-120"/>
                <a:ea typeface="標楷體" pitchFamily="65" charset="-120"/>
              </a:rPr>
              <a:t>應由投保單位負責</a:t>
            </a:r>
            <a:r>
              <a:rPr kumimoji="0" lang="zh-TW" altLang="en-US" sz="2800" b="1">
                <a:latin typeface="標楷體" pitchFamily="65" charset="-120"/>
                <a:ea typeface="標楷體" pitchFamily="65" charset="-120"/>
              </a:rPr>
              <a:t>賠償</a:t>
            </a:r>
            <a:r>
              <a:rPr kumimoji="0" lang="zh-TW" altLang="en-US" sz="2800" b="1">
                <a:solidFill>
                  <a:srgbClr val="FF0000"/>
                </a:solidFill>
                <a:latin typeface="標楷體" pitchFamily="65" charset="-120"/>
                <a:ea typeface="標楷體" pitchFamily="65" charset="-120"/>
              </a:rPr>
              <a:t>之</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12"/>
          </p:nvPr>
        </p:nvSpPr>
        <p:spPr>
          <a:noFill/>
        </p:spPr>
        <p:txBody>
          <a:bodyPr/>
          <a:lstStyle/>
          <a:p>
            <a:fld id="{4DCE3C92-0450-4E53-A317-BD6AD29D585A}" type="slidenum">
              <a:rPr lang="en-US" altLang="zh-TW" smtClean="0"/>
              <a:pPr/>
              <a:t>90</a:t>
            </a:fld>
            <a:endParaRPr lang="en-US" altLang="zh-TW" smtClean="0"/>
          </a:p>
        </p:txBody>
      </p:sp>
      <p:sp>
        <p:nvSpPr>
          <p:cNvPr id="431106" name="Text Box 2"/>
          <p:cNvSpPr txBox="1">
            <a:spLocks noChangeArrowheads="1"/>
          </p:cNvSpPr>
          <p:nvPr/>
        </p:nvSpPr>
        <p:spPr bwMode="auto">
          <a:xfrm>
            <a:off x="971550" y="185738"/>
            <a:ext cx="4105275" cy="615950"/>
          </a:xfrm>
          <a:prstGeom prst="rect">
            <a:avLst/>
          </a:prstGeom>
          <a:gradFill rotWithShape="1">
            <a:gsLst>
              <a:gs pos="0">
                <a:srgbClr val="CC0066"/>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dirty="0">
                <a:solidFill>
                  <a:schemeClr val="bg1"/>
                </a:solidFill>
                <a:ea typeface="標楷體" pitchFamily="65" charset="-120"/>
              </a:rPr>
              <a:t>預防職業病健康檢查</a:t>
            </a:r>
          </a:p>
        </p:txBody>
      </p:sp>
      <p:grpSp>
        <p:nvGrpSpPr>
          <p:cNvPr id="2" name="Group 3"/>
          <p:cNvGrpSpPr>
            <a:grpSpLocks/>
          </p:cNvGrpSpPr>
          <p:nvPr/>
        </p:nvGrpSpPr>
        <p:grpSpPr bwMode="auto">
          <a:xfrm>
            <a:off x="635000" y="1125538"/>
            <a:ext cx="8185150" cy="3395662"/>
            <a:chOff x="400" y="709"/>
            <a:chExt cx="5156" cy="2139"/>
          </a:xfrm>
        </p:grpSpPr>
        <p:sp>
          <p:nvSpPr>
            <p:cNvPr id="431108" name="AutoShape 4"/>
            <p:cNvSpPr>
              <a:spLocks noChangeArrowheads="1"/>
            </p:cNvSpPr>
            <p:nvPr/>
          </p:nvSpPr>
          <p:spPr bwMode="auto">
            <a:xfrm>
              <a:off x="3334" y="709"/>
              <a:ext cx="1270" cy="363"/>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a:solidFill>
                    <a:schemeClr val="bg1"/>
                  </a:solidFill>
                  <a:effectLst>
                    <a:outerShdw blurRad="38100" dist="38100" dir="2700000" algn="tl">
                      <a:srgbClr val="000000"/>
                    </a:outerShdw>
                  </a:effectLst>
                </a:rPr>
                <a:t>請領資格</a:t>
              </a:r>
            </a:p>
          </p:txBody>
        </p:sp>
        <p:grpSp>
          <p:nvGrpSpPr>
            <p:cNvPr id="3" name="Group 5"/>
            <p:cNvGrpSpPr>
              <a:grpSpLocks/>
            </p:cNvGrpSpPr>
            <p:nvPr/>
          </p:nvGrpSpPr>
          <p:grpSpPr bwMode="auto">
            <a:xfrm>
              <a:off x="400" y="1298"/>
              <a:ext cx="1076" cy="1550"/>
              <a:chOff x="400" y="1298"/>
              <a:chExt cx="1076" cy="1550"/>
            </a:xfrm>
          </p:grpSpPr>
          <p:sp>
            <p:nvSpPr>
              <p:cNvPr id="431110" name="Oval 6"/>
              <p:cNvSpPr>
                <a:spLocks noChangeArrowheads="1"/>
              </p:cNvSpPr>
              <p:nvPr/>
            </p:nvSpPr>
            <p:spPr bwMode="auto">
              <a:xfrm rot="-2407827">
                <a:off x="400" y="1444"/>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a:p>
            </p:txBody>
          </p:sp>
          <p:sp>
            <p:nvSpPr>
              <p:cNvPr id="431111" name="Text Box 7"/>
              <p:cNvSpPr txBox="1">
                <a:spLocks noChangeArrowheads="1"/>
              </p:cNvSpPr>
              <p:nvPr/>
            </p:nvSpPr>
            <p:spPr bwMode="auto">
              <a:xfrm>
                <a:off x="476" y="1298"/>
                <a:ext cx="272" cy="404"/>
              </a:xfrm>
              <a:prstGeom prst="rect">
                <a:avLst/>
              </a:prstGeom>
              <a:noFill/>
              <a:ln w="9525">
                <a:noFill/>
                <a:miter lim="800000"/>
                <a:headEnd/>
                <a:tailEnd/>
              </a:ln>
              <a:effectLst/>
            </p:spPr>
            <p:txBody>
              <a:bodyPr>
                <a:spAutoFit/>
              </a:bodyPr>
              <a:lstStyle/>
              <a:p>
                <a:pPr>
                  <a:spcBef>
                    <a:spcPct val="50000"/>
                  </a:spcBef>
                  <a:defRPr/>
                </a:pPr>
                <a:r>
                  <a:rPr lang="en-US" altLang="zh-TW" sz="3600">
                    <a:effectLst>
                      <a:outerShdw blurRad="38100" dist="38100" dir="2700000" algn="tl">
                        <a:srgbClr val="C0C0C0"/>
                      </a:outerShdw>
                    </a:effectLst>
                  </a:rPr>
                  <a:t>1</a:t>
                </a:r>
              </a:p>
            </p:txBody>
          </p:sp>
          <p:sp>
            <p:nvSpPr>
              <p:cNvPr id="431112" name="Oval 8"/>
              <p:cNvSpPr>
                <a:spLocks noChangeArrowheads="1"/>
              </p:cNvSpPr>
              <p:nvPr/>
            </p:nvSpPr>
            <p:spPr bwMode="auto">
              <a:xfrm rot="19192173">
                <a:off x="960" y="2112"/>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a:p>
            </p:txBody>
          </p:sp>
          <p:sp>
            <p:nvSpPr>
              <p:cNvPr id="431113" name="Text Box 9"/>
              <p:cNvSpPr txBox="1">
                <a:spLocks noChangeArrowheads="1"/>
              </p:cNvSpPr>
              <p:nvPr/>
            </p:nvSpPr>
            <p:spPr bwMode="auto">
              <a:xfrm>
                <a:off x="1020" y="1979"/>
                <a:ext cx="272" cy="404"/>
              </a:xfrm>
              <a:prstGeom prst="rect">
                <a:avLst/>
              </a:prstGeom>
              <a:noFill/>
              <a:ln w="9525">
                <a:noFill/>
                <a:miter lim="800000"/>
                <a:headEnd/>
                <a:tailEnd/>
              </a:ln>
              <a:effectLst/>
            </p:spPr>
            <p:txBody>
              <a:bodyPr>
                <a:spAutoFit/>
              </a:bodyPr>
              <a:lstStyle/>
              <a:p>
                <a:pPr>
                  <a:spcBef>
                    <a:spcPct val="50000"/>
                  </a:spcBef>
                  <a:defRPr/>
                </a:pPr>
                <a:r>
                  <a:rPr lang="en-US" altLang="zh-TW" sz="3600">
                    <a:effectLst>
                      <a:outerShdw blurRad="38100" dist="38100" dir="2700000" algn="tl">
                        <a:srgbClr val="C0C0C0"/>
                      </a:outerShdw>
                    </a:effectLst>
                  </a:rPr>
                  <a:t>2</a:t>
                </a:r>
              </a:p>
            </p:txBody>
          </p:sp>
          <p:sp>
            <p:nvSpPr>
              <p:cNvPr id="431114" name="Oval 10"/>
              <p:cNvSpPr>
                <a:spLocks noChangeArrowheads="1"/>
              </p:cNvSpPr>
              <p:nvPr/>
            </p:nvSpPr>
            <p:spPr bwMode="auto">
              <a:xfrm rot="19192173">
                <a:off x="416" y="2565"/>
                <a:ext cx="516" cy="283"/>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endParaRPr kumimoji="0" lang="zh-TW" altLang="en-US"/>
              </a:p>
            </p:txBody>
          </p:sp>
          <p:sp>
            <p:nvSpPr>
              <p:cNvPr id="431115" name="Text Box 11"/>
              <p:cNvSpPr txBox="1">
                <a:spLocks noChangeArrowheads="1"/>
              </p:cNvSpPr>
              <p:nvPr/>
            </p:nvSpPr>
            <p:spPr bwMode="auto">
              <a:xfrm>
                <a:off x="476" y="2432"/>
                <a:ext cx="272" cy="404"/>
              </a:xfrm>
              <a:prstGeom prst="rect">
                <a:avLst/>
              </a:prstGeom>
              <a:noFill/>
              <a:ln w="9525">
                <a:noFill/>
                <a:miter lim="800000"/>
                <a:headEnd/>
                <a:tailEnd/>
              </a:ln>
              <a:effectLst/>
            </p:spPr>
            <p:txBody>
              <a:bodyPr>
                <a:spAutoFit/>
              </a:bodyPr>
              <a:lstStyle/>
              <a:p>
                <a:pPr>
                  <a:spcBef>
                    <a:spcPct val="50000"/>
                  </a:spcBef>
                  <a:defRPr/>
                </a:pPr>
                <a:r>
                  <a:rPr lang="en-US" altLang="zh-TW" sz="3600">
                    <a:effectLst>
                      <a:outerShdw blurRad="38100" dist="38100" dir="2700000" algn="tl">
                        <a:srgbClr val="C0C0C0"/>
                      </a:outerShdw>
                    </a:effectLst>
                  </a:rPr>
                  <a:t>3</a:t>
                </a:r>
              </a:p>
            </p:txBody>
          </p:sp>
        </p:grpSp>
        <p:sp>
          <p:nvSpPr>
            <p:cNvPr id="6153" name="Text Box 12"/>
            <p:cNvSpPr txBox="1">
              <a:spLocks noChangeArrowheads="1"/>
            </p:cNvSpPr>
            <p:nvPr/>
          </p:nvSpPr>
          <p:spPr bwMode="auto">
            <a:xfrm>
              <a:off x="839" y="1207"/>
              <a:ext cx="4717" cy="785"/>
            </a:xfrm>
            <a:prstGeom prst="rect">
              <a:avLst/>
            </a:prstGeom>
            <a:noFill/>
            <a:ln w="9525">
              <a:noFill/>
              <a:miter lim="800000"/>
              <a:headEnd/>
              <a:tailEnd/>
            </a:ln>
          </p:spPr>
          <p:txBody>
            <a:bodyPr>
              <a:spAutoFit/>
            </a:bodyPr>
            <a:lstStyle/>
            <a:p>
              <a:pPr>
                <a:lnSpc>
                  <a:spcPts val="3000"/>
                </a:lnSpc>
                <a:spcBef>
                  <a:spcPct val="50000"/>
                </a:spcBef>
              </a:pPr>
              <a:r>
                <a:rPr kumimoji="0" lang="zh-TW" altLang="en-US" sz="2200">
                  <a:latin typeface="新細明體" charset="-120"/>
                </a:rPr>
                <a:t>實際從事「</a:t>
              </a:r>
              <a:r>
                <a:rPr kumimoji="0" lang="zh-TW" altLang="en-US" sz="2200">
                  <a:solidFill>
                    <a:srgbClr val="FF0000"/>
                  </a:solidFill>
                  <a:latin typeface="新細明體" charset="-120"/>
                </a:rPr>
                <a:t>勞工健康保護規則</a:t>
              </a:r>
              <a:r>
                <a:rPr kumimoji="0" lang="zh-TW" altLang="en-US" sz="2200">
                  <a:latin typeface="新細明體" charset="-120"/>
                </a:rPr>
                <a:t>」所列</a:t>
              </a:r>
              <a:r>
                <a:rPr kumimoji="0" lang="en-US" altLang="zh-TW" sz="2200">
                  <a:solidFill>
                    <a:srgbClr val="FF0000"/>
                  </a:solidFill>
                  <a:latin typeface="新細明體" charset="-120"/>
                </a:rPr>
                <a:t>27</a:t>
              </a:r>
              <a:r>
                <a:rPr kumimoji="0" lang="zh-TW" altLang="en-US" sz="2200">
                  <a:solidFill>
                    <a:srgbClr val="FF0000"/>
                  </a:solidFill>
                  <a:latin typeface="新細明體" charset="-120"/>
                </a:rPr>
                <a:t>類特別危害健康作業</a:t>
              </a:r>
              <a:r>
                <a:rPr kumimoji="0" lang="zh-TW" altLang="en-US" sz="2200">
                  <a:latin typeface="新細明體" charset="-120"/>
                </a:rPr>
                <a:t>（可至勞保局網站查詢）之被保險人，且最近加保年資至勞保局受理申請日止，</a:t>
              </a:r>
              <a:r>
                <a:rPr kumimoji="0" lang="zh-TW" altLang="en-US" sz="2200">
                  <a:solidFill>
                    <a:srgbClr val="FF0000"/>
                  </a:solidFill>
                  <a:latin typeface="新細明體" charset="-120"/>
                </a:rPr>
                <a:t>連續滿</a:t>
              </a:r>
              <a:r>
                <a:rPr kumimoji="0" lang="en-US" altLang="zh-TW" sz="2200">
                  <a:solidFill>
                    <a:srgbClr val="FF0000"/>
                  </a:solidFill>
                  <a:latin typeface="新細明體" charset="-120"/>
                </a:rPr>
                <a:t>1</a:t>
              </a:r>
              <a:r>
                <a:rPr kumimoji="0" lang="zh-TW" altLang="en-US" sz="2200">
                  <a:solidFill>
                    <a:srgbClr val="FF0000"/>
                  </a:solidFill>
                  <a:latin typeface="新細明體" charset="-120"/>
                </a:rPr>
                <a:t>年</a:t>
              </a:r>
              <a:r>
                <a:rPr kumimoji="0" lang="zh-TW" altLang="en-US" sz="2200">
                  <a:latin typeface="新細明體" charset="-120"/>
                </a:rPr>
                <a:t>者。</a:t>
              </a:r>
              <a:endParaRPr lang="zh-TW" altLang="en-US" sz="2200">
                <a:latin typeface="新細明體" charset="-120"/>
              </a:endParaRPr>
            </a:p>
          </p:txBody>
        </p:sp>
        <p:sp>
          <p:nvSpPr>
            <p:cNvPr id="6154" name="Text Box 13"/>
            <p:cNvSpPr txBox="1">
              <a:spLocks noChangeArrowheads="1"/>
            </p:cNvSpPr>
            <p:nvPr/>
          </p:nvSpPr>
          <p:spPr bwMode="auto">
            <a:xfrm>
              <a:off x="1474" y="1979"/>
              <a:ext cx="3810" cy="543"/>
            </a:xfrm>
            <a:prstGeom prst="rect">
              <a:avLst/>
            </a:prstGeom>
            <a:noFill/>
            <a:ln w="9525">
              <a:noFill/>
              <a:miter lim="800000"/>
              <a:headEnd/>
              <a:tailEnd/>
            </a:ln>
          </p:spPr>
          <p:txBody>
            <a:bodyPr>
              <a:spAutoFit/>
            </a:bodyPr>
            <a:lstStyle/>
            <a:p>
              <a:pPr algn="just">
                <a:lnSpc>
                  <a:spcPts val="3000"/>
                </a:lnSpc>
                <a:spcBef>
                  <a:spcPct val="20000"/>
                </a:spcBef>
              </a:pPr>
              <a:r>
                <a:rPr kumimoji="0" lang="zh-TW" altLang="en-US" sz="2200" dirty="0">
                  <a:latin typeface="新細明體" charset="-120"/>
                </a:rPr>
                <a:t>每年得申請本項檢查</a:t>
              </a:r>
              <a:r>
                <a:rPr kumimoji="0" lang="en-US" altLang="zh-TW" sz="2200" dirty="0">
                  <a:latin typeface="新細明體" charset="-120"/>
                </a:rPr>
                <a:t>1</a:t>
              </a:r>
              <a:r>
                <a:rPr kumimoji="0" lang="zh-TW" altLang="en-US" sz="2200" dirty="0">
                  <a:latin typeface="新細明體" charset="-120"/>
                </a:rPr>
                <a:t>次，</a:t>
              </a:r>
              <a:r>
                <a:rPr kumimoji="0" lang="zh-TW" altLang="en-US" sz="2200" dirty="0" smtClean="0">
                  <a:latin typeface="新細明體" charset="-120"/>
                </a:rPr>
                <a:t>可以採</a:t>
              </a:r>
              <a:r>
                <a:rPr kumimoji="0" lang="zh-TW" altLang="en-US" sz="2200" dirty="0">
                  <a:latin typeface="新細明體" charset="-120"/>
                </a:rPr>
                <a:t>網路申辦或填具申請書件紙本郵寄申請。</a:t>
              </a:r>
              <a:endParaRPr lang="zh-TW" altLang="en-US" sz="2200" dirty="0">
                <a:solidFill>
                  <a:srgbClr val="660033"/>
                </a:solidFill>
              </a:endParaRPr>
            </a:p>
          </p:txBody>
        </p:sp>
        <p:sp>
          <p:nvSpPr>
            <p:cNvPr id="6155" name="Text Box 14"/>
            <p:cNvSpPr txBox="1">
              <a:spLocks noChangeArrowheads="1"/>
            </p:cNvSpPr>
            <p:nvPr/>
          </p:nvSpPr>
          <p:spPr bwMode="auto">
            <a:xfrm>
              <a:off x="884" y="2523"/>
              <a:ext cx="3175" cy="282"/>
            </a:xfrm>
            <a:prstGeom prst="rect">
              <a:avLst/>
            </a:prstGeom>
            <a:noFill/>
            <a:ln w="9525">
              <a:noFill/>
              <a:miter lim="800000"/>
              <a:headEnd/>
              <a:tailEnd/>
            </a:ln>
          </p:spPr>
          <p:txBody>
            <a:bodyPr>
              <a:spAutoFit/>
            </a:bodyPr>
            <a:lstStyle/>
            <a:p>
              <a:pPr>
                <a:lnSpc>
                  <a:spcPts val="3000"/>
                </a:lnSpc>
                <a:buFont typeface="Wingdings" pitchFamily="2" charset="2"/>
                <a:buNone/>
              </a:pPr>
              <a:r>
                <a:rPr kumimoji="0" lang="zh-TW" altLang="en-US" sz="2200">
                  <a:latin typeface="新細明體" charset="-120"/>
                </a:rPr>
                <a:t>檢附</a:t>
              </a:r>
              <a:r>
                <a:rPr kumimoji="0" lang="zh-TW" altLang="en-US" sz="2200">
                  <a:solidFill>
                    <a:srgbClr val="FF0000"/>
                  </a:solidFill>
                  <a:latin typeface="新細明體" charset="-120"/>
                </a:rPr>
                <a:t>作業環境監測報告</a:t>
              </a:r>
              <a:r>
                <a:rPr kumimoji="0" lang="zh-TW" altLang="en-US" sz="2200">
                  <a:latin typeface="新細明體" charset="-120"/>
                </a:rPr>
                <a:t>。</a:t>
              </a:r>
            </a:p>
          </p:txBody>
        </p:sp>
      </p:grpSp>
      <p:sp>
        <p:nvSpPr>
          <p:cNvPr id="16" name="AutoShape 3"/>
          <p:cNvSpPr>
            <a:spLocks noChangeArrowheads="1"/>
          </p:cNvSpPr>
          <p:nvPr/>
        </p:nvSpPr>
        <p:spPr bwMode="auto">
          <a:xfrm>
            <a:off x="5292725" y="4437063"/>
            <a:ext cx="2016125" cy="576262"/>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a:solidFill>
                  <a:schemeClr val="bg1"/>
                </a:solidFill>
                <a:effectLst>
                  <a:outerShdw blurRad="38100" dist="38100" dir="2700000" algn="tl">
                    <a:srgbClr val="000000"/>
                  </a:outerShdw>
                </a:effectLst>
              </a:rPr>
              <a:t>給付標準</a:t>
            </a:r>
          </a:p>
        </p:txBody>
      </p:sp>
      <p:sp>
        <p:nvSpPr>
          <p:cNvPr id="6150" name="Text Box 14"/>
          <p:cNvSpPr txBox="1">
            <a:spLocks noChangeArrowheads="1"/>
          </p:cNvSpPr>
          <p:nvPr/>
        </p:nvSpPr>
        <p:spPr bwMode="auto">
          <a:xfrm>
            <a:off x="755650" y="5229225"/>
            <a:ext cx="8064500" cy="833438"/>
          </a:xfrm>
          <a:prstGeom prst="rect">
            <a:avLst/>
          </a:prstGeom>
          <a:noFill/>
          <a:ln w="9525">
            <a:noFill/>
            <a:miter lim="800000"/>
            <a:headEnd/>
            <a:tailEnd/>
          </a:ln>
        </p:spPr>
        <p:txBody>
          <a:bodyPr>
            <a:spAutoFit/>
          </a:bodyPr>
          <a:lstStyle/>
          <a:p>
            <a:pPr>
              <a:lnSpc>
                <a:spcPts val="3000"/>
              </a:lnSpc>
              <a:buFont typeface="Wingdings" pitchFamily="2" charset="2"/>
              <a:buNone/>
            </a:pPr>
            <a:r>
              <a:rPr kumimoji="0" lang="zh-TW" altLang="en-US" sz="2200">
                <a:latin typeface="新細明體" charset="-120"/>
              </a:rPr>
              <a:t>本項檢查之</a:t>
            </a:r>
            <a:r>
              <a:rPr kumimoji="0" lang="zh-TW" altLang="zh-TW" sz="2200"/>
              <a:t>檢查費用依全民健康保險醫療費用支付標準所列有關項目規定核付之。</a:t>
            </a:r>
            <a:endParaRPr kumimoji="0" lang="zh-TW" altLang="en-US" sz="2200">
              <a:latin typeface="新細明體" charset="-12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p:cNvSpPr>
            <a:spLocks noGrp="1"/>
          </p:cNvSpPr>
          <p:nvPr>
            <p:ph type="sldNum" sz="quarter" idx="12"/>
          </p:nvPr>
        </p:nvSpPr>
        <p:spPr>
          <a:noFill/>
        </p:spPr>
        <p:txBody>
          <a:bodyPr/>
          <a:lstStyle/>
          <a:p>
            <a:fld id="{9E6F5B13-2E84-436E-9EC6-988DE783B5E4}" type="slidenum">
              <a:rPr lang="en-US" altLang="zh-TW" smtClean="0"/>
              <a:pPr/>
              <a:t>91</a:t>
            </a:fld>
            <a:endParaRPr lang="en-US" altLang="zh-TW" smtClean="0"/>
          </a:p>
        </p:txBody>
      </p:sp>
      <p:sp>
        <p:nvSpPr>
          <p:cNvPr id="459778" name="Text Box 2"/>
          <p:cNvSpPr txBox="1">
            <a:spLocks noChangeArrowheads="1"/>
          </p:cNvSpPr>
          <p:nvPr/>
        </p:nvSpPr>
        <p:spPr bwMode="auto">
          <a:xfrm>
            <a:off x="971550" y="185738"/>
            <a:ext cx="4105275" cy="615950"/>
          </a:xfrm>
          <a:prstGeom prst="rect">
            <a:avLst/>
          </a:prstGeom>
          <a:gradFill rotWithShape="1">
            <a:gsLst>
              <a:gs pos="0">
                <a:srgbClr val="CC0066"/>
              </a:gs>
              <a:gs pos="100000">
                <a:schemeClr val="accent2"/>
              </a:gs>
            </a:gsLst>
            <a:lin ang="0" scaled="1"/>
          </a:gradFill>
          <a:ln w="9525">
            <a:solidFill>
              <a:schemeClr val="bg1"/>
            </a:solidFill>
            <a:miter lim="800000"/>
            <a:headEnd/>
            <a:tailEnd/>
          </a:ln>
          <a:effectLst>
            <a:outerShdw dist="125724" dir="2700000" algn="ctr" rotWithShape="0">
              <a:schemeClr val="bg2"/>
            </a:outerShdw>
          </a:effectLst>
        </p:spPr>
        <p:txBody>
          <a:bodyPr>
            <a:spAutoFit/>
          </a:bodyPr>
          <a:lstStyle/>
          <a:p>
            <a:pPr>
              <a:spcBef>
                <a:spcPct val="50000"/>
              </a:spcBef>
              <a:defRPr/>
            </a:pPr>
            <a:r>
              <a:rPr lang="zh-TW" altLang="en-US" sz="3400" dirty="0">
                <a:solidFill>
                  <a:schemeClr val="bg1"/>
                </a:solidFill>
                <a:ea typeface="標楷體" pitchFamily="65" charset="-120"/>
              </a:rPr>
              <a:t>預防職業病健康檢查</a:t>
            </a:r>
          </a:p>
        </p:txBody>
      </p:sp>
      <p:sp>
        <p:nvSpPr>
          <p:cNvPr id="459779" name="AutoShape 3"/>
          <p:cNvSpPr>
            <a:spLocks noChangeArrowheads="1"/>
          </p:cNvSpPr>
          <p:nvPr/>
        </p:nvSpPr>
        <p:spPr bwMode="auto">
          <a:xfrm>
            <a:off x="5292725" y="1052513"/>
            <a:ext cx="2016125" cy="576262"/>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a:solidFill>
                  <a:schemeClr val="bg1"/>
                </a:solidFill>
                <a:effectLst>
                  <a:outerShdw blurRad="38100" dist="38100" dir="2700000" algn="tl">
                    <a:srgbClr val="000000"/>
                  </a:outerShdw>
                </a:effectLst>
              </a:rPr>
              <a:t>重要提醒</a:t>
            </a:r>
          </a:p>
        </p:txBody>
      </p:sp>
      <p:sp>
        <p:nvSpPr>
          <p:cNvPr id="7173" name="Text Box 14"/>
          <p:cNvSpPr txBox="1">
            <a:spLocks noChangeArrowheads="1"/>
          </p:cNvSpPr>
          <p:nvPr/>
        </p:nvSpPr>
        <p:spPr bwMode="auto">
          <a:xfrm>
            <a:off x="755650" y="1773238"/>
            <a:ext cx="8064500" cy="1246187"/>
          </a:xfrm>
          <a:prstGeom prst="rect">
            <a:avLst/>
          </a:prstGeom>
          <a:noFill/>
          <a:ln w="9525">
            <a:noFill/>
            <a:miter lim="800000"/>
            <a:headEnd/>
            <a:tailEnd/>
          </a:ln>
        </p:spPr>
        <p:txBody>
          <a:bodyPr>
            <a:spAutoFit/>
          </a:bodyPr>
          <a:lstStyle/>
          <a:p>
            <a:pPr>
              <a:lnSpc>
                <a:spcPts val="3000"/>
              </a:lnSpc>
              <a:buFont typeface="Wingdings" pitchFamily="2" charset="2"/>
              <a:buNone/>
            </a:pPr>
            <a:r>
              <a:rPr kumimoji="0" lang="zh-TW" altLang="zh-TW" sz="2200"/>
              <a:t>被保險人如未經</a:t>
            </a:r>
            <a:r>
              <a:rPr kumimoji="0" lang="zh-TW" altLang="en-US" sz="2200"/>
              <a:t>勞保</a:t>
            </a:r>
            <a:r>
              <a:rPr kumimoji="0" lang="zh-TW" altLang="zh-TW" sz="2200"/>
              <a:t>局核發「勞工保險預防職業病健康檢查證明單紀錄表」，而事先實施檢查者，該筆檢查費用</a:t>
            </a:r>
            <a:r>
              <a:rPr kumimoji="0" lang="zh-TW" altLang="zh-TW" sz="2200">
                <a:solidFill>
                  <a:srgbClr val="FF0000"/>
                </a:solidFill>
              </a:rPr>
              <a:t>不予給付</a:t>
            </a:r>
            <a:r>
              <a:rPr kumimoji="0" lang="zh-TW" altLang="en-US" sz="2200">
                <a:latin typeface="新細明體" charset="-120"/>
              </a:rPr>
              <a:t>。（勞工保險預防職業病健康檢查辦法第</a:t>
            </a:r>
            <a:r>
              <a:rPr kumimoji="0" lang="en-US" altLang="zh-TW" sz="2200">
                <a:latin typeface="新細明體" charset="-120"/>
              </a:rPr>
              <a:t>7</a:t>
            </a:r>
            <a:r>
              <a:rPr kumimoji="0" lang="zh-TW" altLang="en-US" sz="2200">
                <a:latin typeface="新細明體" charset="-120"/>
              </a:rPr>
              <a:t>條明訂）</a:t>
            </a:r>
          </a:p>
        </p:txBody>
      </p:sp>
      <p:sp>
        <p:nvSpPr>
          <p:cNvPr id="19" name="AutoShape 3"/>
          <p:cNvSpPr>
            <a:spLocks noChangeArrowheads="1"/>
          </p:cNvSpPr>
          <p:nvPr/>
        </p:nvSpPr>
        <p:spPr bwMode="auto">
          <a:xfrm>
            <a:off x="6372225" y="2781300"/>
            <a:ext cx="2016125" cy="576263"/>
          </a:xfrm>
          <a:prstGeom prst="roundRect">
            <a:avLst>
              <a:gd name="adj" fmla="val 16667"/>
            </a:avLst>
          </a:prstGeom>
          <a:solidFill>
            <a:schemeClr val="hlink"/>
          </a:solidFill>
          <a:ln w="9525">
            <a:solidFill>
              <a:schemeClr val="bg1"/>
            </a:solidFill>
            <a:round/>
            <a:headEnd/>
            <a:tailEnd/>
          </a:ln>
          <a:effectLst>
            <a:outerShdw dist="117088" dir="2963922" algn="ctr" rotWithShape="0">
              <a:schemeClr val="accent1"/>
            </a:outerShdw>
          </a:effectLst>
        </p:spPr>
        <p:txBody>
          <a:bodyPr wrap="none" anchor="ctr"/>
          <a:lstStyle/>
          <a:p>
            <a:pPr algn="ctr">
              <a:defRPr/>
            </a:pPr>
            <a:r>
              <a:rPr lang="zh-TW" altLang="en-US" dirty="0">
                <a:solidFill>
                  <a:schemeClr val="bg1"/>
                </a:solidFill>
                <a:effectLst>
                  <a:outerShdw blurRad="38100" dist="38100" dir="2700000" algn="tl">
                    <a:srgbClr val="000000"/>
                  </a:outerShdw>
                </a:effectLst>
              </a:rPr>
              <a:t>解釋函</a:t>
            </a:r>
          </a:p>
        </p:txBody>
      </p:sp>
      <p:sp>
        <p:nvSpPr>
          <p:cNvPr id="7175" name="Text Box 14"/>
          <p:cNvSpPr txBox="1">
            <a:spLocks noChangeArrowheads="1"/>
          </p:cNvSpPr>
          <p:nvPr/>
        </p:nvSpPr>
        <p:spPr bwMode="auto">
          <a:xfrm>
            <a:off x="755650" y="3429000"/>
            <a:ext cx="8064500" cy="2786063"/>
          </a:xfrm>
          <a:prstGeom prst="rect">
            <a:avLst/>
          </a:prstGeom>
          <a:noFill/>
          <a:ln w="9525">
            <a:noFill/>
            <a:miter lim="800000"/>
            <a:headEnd/>
            <a:tailEnd/>
          </a:ln>
        </p:spPr>
        <p:txBody>
          <a:bodyPr>
            <a:spAutoFit/>
          </a:bodyPr>
          <a:lstStyle/>
          <a:p>
            <a:pPr>
              <a:lnSpc>
                <a:spcPts val="3000"/>
              </a:lnSpc>
              <a:buFont typeface="Wingdings" pitchFamily="2" charset="2"/>
              <a:buNone/>
            </a:pPr>
            <a:r>
              <a:rPr kumimoji="0" lang="zh-TW" altLang="en-US" sz="2200">
                <a:latin typeface="新細明體" charset="-120"/>
              </a:rPr>
              <a:t>事業單位參加勞工保險預防職業病健康檢查，如該項檢查之醫療機構為行政院勞工委員會及衛生署指定之勞工特殊體格及健康檢查或塵肺檢查醫療機構，檢查項目符合「勞工健康保護規則」第</a:t>
            </a:r>
            <a:r>
              <a:rPr kumimoji="0" lang="en-US" altLang="zh-TW" sz="2200">
                <a:latin typeface="新細明體" charset="-120"/>
              </a:rPr>
              <a:t>12</a:t>
            </a:r>
            <a:r>
              <a:rPr kumimoji="0" lang="zh-TW" altLang="en-US" sz="2200">
                <a:latin typeface="新細明體" charset="-120"/>
              </a:rPr>
              <a:t>條或第</a:t>
            </a:r>
            <a:r>
              <a:rPr kumimoji="0" lang="en-US" altLang="zh-TW" sz="2200">
                <a:latin typeface="新細明體" charset="-120"/>
              </a:rPr>
              <a:t>13</a:t>
            </a:r>
            <a:r>
              <a:rPr kumimoji="0" lang="zh-TW" altLang="en-US" sz="2200">
                <a:latin typeface="新細明體" charset="-120"/>
              </a:rPr>
              <a:t>條規定</a:t>
            </a:r>
            <a:r>
              <a:rPr kumimoji="0" lang="zh-TW" altLang="en-US" sz="2200">
                <a:solidFill>
                  <a:srgbClr val="FF0000"/>
                </a:solidFill>
                <a:latin typeface="新細明體" charset="-120"/>
              </a:rPr>
              <a:t>（現修正為第</a:t>
            </a:r>
            <a:r>
              <a:rPr kumimoji="0" lang="en-US" altLang="zh-TW" sz="2200">
                <a:solidFill>
                  <a:srgbClr val="FF0000"/>
                </a:solidFill>
                <a:latin typeface="新細明體" charset="-120"/>
              </a:rPr>
              <a:t>11</a:t>
            </a:r>
            <a:r>
              <a:rPr kumimoji="0" lang="zh-TW" altLang="en-US" sz="2200">
                <a:solidFill>
                  <a:srgbClr val="FF0000"/>
                </a:solidFill>
                <a:latin typeface="新細明體" charset="-120"/>
              </a:rPr>
              <a:t>條或第</a:t>
            </a:r>
            <a:r>
              <a:rPr kumimoji="0" lang="en-US" altLang="zh-TW" sz="2200">
                <a:solidFill>
                  <a:srgbClr val="FF0000"/>
                </a:solidFill>
                <a:latin typeface="新細明體" charset="-120"/>
              </a:rPr>
              <a:t>12</a:t>
            </a:r>
            <a:r>
              <a:rPr kumimoji="0" lang="zh-TW" altLang="en-US" sz="2200">
                <a:solidFill>
                  <a:srgbClr val="FF0000"/>
                </a:solidFill>
                <a:latin typeface="新細明體" charset="-120"/>
              </a:rPr>
              <a:t>條）</a:t>
            </a:r>
            <a:r>
              <a:rPr kumimoji="0" lang="zh-TW" altLang="en-US" sz="2200">
                <a:latin typeface="新細明體" charset="-120"/>
              </a:rPr>
              <a:t>，且檢查紀錄已提供事業單位依規定實施健康管理時，同意視為已辦理「勞工健康保護規則」規定之勞工特殊體格及健康檢查。</a:t>
            </a:r>
          </a:p>
          <a:p>
            <a:pPr>
              <a:lnSpc>
                <a:spcPts val="3000"/>
              </a:lnSpc>
              <a:buFont typeface="Wingdings" pitchFamily="2" charset="2"/>
              <a:buNone/>
            </a:pPr>
            <a:r>
              <a:rPr kumimoji="0" lang="zh-TW" altLang="en-US" sz="2200">
                <a:solidFill>
                  <a:srgbClr val="663300"/>
                </a:solidFill>
                <a:latin typeface="新細明體" charset="-120"/>
              </a:rPr>
              <a:t>（改制前行政院勞工委員會民國</a:t>
            </a:r>
            <a:r>
              <a:rPr kumimoji="0" lang="en-US" altLang="zh-TW" sz="2200">
                <a:solidFill>
                  <a:srgbClr val="663300"/>
                </a:solidFill>
                <a:latin typeface="新細明體" charset="-120"/>
              </a:rPr>
              <a:t>86</a:t>
            </a:r>
            <a:r>
              <a:rPr kumimoji="0" lang="zh-TW" altLang="en-US" sz="2200">
                <a:solidFill>
                  <a:srgbClr val="663300"/>
                </a:solidFill>
                <a:latin typeface="新細明體" charset="-120"/>
              </a:rPr>
              <a:t>年</a:t>
            </a:r>
            <a:r>
              <a:rPr kumimoji="0" lang="en-US" altLang="zh-TW" sz="2200">
                <a:solidFill>
                  <a:srgbClr val="663300"/>
                </a:solidFill>
                <a:latin typeface="新細明體" charset="-120"/>
              </a:rPr>
              <a:t>11</a:t>
            </a:r>
            <a:r>
              <a:rPr kumimoji="0" lang="zh-TW" altLang="en-US" sz="2200">
                <a:solidFill>
                  <a:srgbClr val="663300"/>
                </a:solidFill>
                <a:latin typeface="新細明體" charset="-120"/>
              </a:rPr>
              <a:t>月</a:t>
            </a:r>
            <a:r>
              <a:rPr kumimoji="0" lang="en-US" altLang="zh-TW" sz="2200">
                <a:solidFill>
                  <a:srgbClr val="663300"/>
                </a:solidFill>
                <a:latin typeface="新細明體" charset="-120"/>
              </a:rPr>
              <a:t>25</a:t>
            </a:r>
            <a:r>
              <a:rPr kumimoji="0" lang="zh-TW" altLang="en-US" sz="2200">
                <a:solidFill>
                  <a:srgbClr val="663300"/>
                </a:solidFill>
                <a:latin typeface="新細明體" charset="-120"/>
              </a:rPr>
              <a:t>日函示）</a:t>
            </a:r>
            <a:endParaRPr kumimoji="0" lang="zh-TW" altLang="en-US" sz="2200">
              <a:latin typeface="新細明體" charset="-12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編號版面配置區 3"/>
          <p:cNvSpPr>
            <a:spLocks noGrp="1"/>
          </p:cNvSpPr>
          <p:nvPr>
            <p:ph type="sldNum" sz="quarter" idx="12"/>
          </p:nvPr>
        </p:nvSpPr>
        <p:spPr>
          <a:noFill/>
        </p:spPr>
        <p:txBody>
          <a:bodyPr/>
          <a:lstStyle/>
          <a:p>
            <a:fld id="{099FFEFC-7BA9-4B7D-BDE5-3646724F3C45}" type="slidenum">
              <a:rPr lang="en-US" altLang="zh-TW" smtClean="0"/>
              <a:pPr/>
              <a:t>92</a:t>
            </a:fld>
            <a:endParaRPr lang="en-US" altLang="zh-TW" smtClean="0"/>
          </a:p>
        </p:txBody>
      </p:sp>
      <p:sp>
        <p:nvSpPr>
          <p:cNvPr id="99331" name="Rectangle 2"/>
          <p:cNvSpPr>
            <a:spLocks noChangeArrowheads="1"/>
          </p:cNvSpPr>
          <p:nvPr/>
        </p:nvSpPr>
        <p:spPr bwMode="auto">
          <a:xfrm>
            <a:off x="4427538" y="981075"/>
            <a:ext cx="4716462" cy="4895850"/>
          </a:xfrm>
          <a:prstGeom prst="rect">
            <a:avLst/>
          </a:prstGeom>
          <a:solidFill>
            <a:srgbClr val="FFFF99"/>
          </a:solidFill>
          <a:ln w="9525">
            <a:noFill/>
            <a:miter lim="800000"/>
            <a:headEnd/>
            <a:tailEnd/>
          </a:ln>
        </p:spPr>
        <p:txBody>
          <a:bodyPr wrap="none" anchor="ctr"/>
          <a:lstStyle/>
          <a:p>
            <a:endParaRPr kumimoji="0" lang="zh-TW" altLang="en-US"/>
          </a:p>
        </p:txBody>
      </p:sp>
      <p:sp>
        <p:nvSpPr>
          <p:cNvPr id="99332" name="Rectangle 3"/>
          <p:cNvSpPr>
            <a:spLocks noChangeArrowheads="1"/>
          </p:cNvSpPr>
          <p:nvPr/>
        </p:nvSpPr>
        <p:spPr bwMode="auto">
          <a:xfrm>
            <a:off x="3995738" y="1268413"/>
            <a:ext cx="5148262" cy="73025"/>
          </a:xfrm>
          <a:prstGeom prst="rect">
            <a:avLst/>
          </a:prstGeom>
          <a:solidFill>
            <a:schemeClr val="bg1"/>
          </a:solidFill>
          <a:ln w="9525">
            <a:noFill/>
            <a:miter lim="800000"/>
            <a:headEnd/>
            <a:tailEnd/>
          </a:ln>
        </p:spPr>
        <p:txBody>
          <a:bodyPr wrap="none" anchor="ctr"/>
          <a:lstStyle/>
          <a:p>
            <a:endParaRPr kumimoji="0" lang="zh-TW" altLang="en-US"/>
          </a:p>
        </p:txBody>
      </p:sp>
      <p:sp>
        <p:nvSpPr>
          <p:cNvPr id="99333" name="Line 4"/>
          <p:cNvSpPr>
            <a:spLocks noChangeShapeType="1"/>
          </p:cNvSpPr>
          <p:nvPr/>
        </p:nvSpPr>
        <p:spPr bwMode="auto">
          <a:xfrm>
            <a:off x="8675688" y="981075"/>
            <a:ext cx="0" cy="5256213"/>
          </a:xfrm>
          <a:prstGeom prst="line">
            <a:avLst/>
          </a:prstGeom>
          <a:noFill/>
          <a:ln w="76200">
            <a:solidFill>
              <a:schemeClr val="bg1"/>
            </a:solidFill>
            <a:round/>
            <a:headEnd/>
            <a:tailEnd/>
          </a:ln>
        </p:spPr>
        <p:txBody>
          <a:bodyPr/>
          <a:lstStyle/>
          <a:p>
            <a:endParaRPr lang="zh-TW" altLang="en-US"/>
          </a:p>
        </p:txBody>
      </p:sp>
      <p:sp>
        <p:nvSpPr>
          <p:cNvPr id="99334" name="Line 5"/>
          <p:cNvSpPr>
            <a:spLocks noChangeShapeType="1"/>
          </p:cNvSpPr>
          <p:nvPr/>
        </p:nvSpPr>
        <p:spPr bwMode="auto">
          <a:xfrm>
            <a:off x="755650" y="5013325"/>
            <a:ext cx="7056438" cy="0"/>
          </a:xfrm>
          <a:prstGeom prst="line">
            <a:avLst/>
          </a:prstGeom>
          <a:noFill/>
          <a:ln w="76200">
            <a:solidFill>
              <a:srgbClr val="0000FF"/>
            </a:solidFill>
            <a:round/>
            <a:headEnd/>
            <a:tailEnd/>
          </a:ln>
        </p:spPr>
        <p:txBody>
          <a:bodyPr/>
          <a:lstStyle/>
          <a:p>
            <a:endParaRPr lang="zh-TW" altLang="en-US"/>
          </a:p>
        </p:txBody>
      </p:sp>
      <p:sp>
        <p:nvSpPr>
          <p:cNvPr id="99335" name="Rectangle 6"/>
          <p:cNvSpPr>
            <a:spLocks noChangeArrowheads="1"/>
          </p:cNvSpPr>
          <p:nvPr/>
        </p:nvSpPr>
        <p:spPr bwMode="auto">
          <a:xfrm>
            <a:off x="5795963" y="1700213"/>
            <a:ext cx="1511300" cy="1368425"/>
          </a:xfrm>
          <a:prstGeom prst="rect">
            <a:avLst/>
          </a:prstGeom>
          <a:noFill/>
          <a:ln w="38100">
            <a:solidFill>
              <a:schemeClr val="accent2"/>
            </a:solidFill>
            <a:miter lim="800000"/>
            <a:headEnd/>
            <a:tailEnd/>
          </a:ln>
        </p:spPr>
        <p:txBody>
          <a:bodyPr anchor="ctr"/>
          <a:lstStyle/>
          <a:p>
            <a:endParaRPr kumimoji="0" lang="zh-TW" altLang="en-US"/>
          </a:p>
        </p:txBody>
      </p:sp>
      <p:sp>
        <p:nvSpPr>
          <p:cNvPr id="99336" name="Rectangle 7"/>
          <p:cNvSpPr>
            <a:spLocks noChangeArrowheads="1"/>
          </p:cNvSpPr>
          <p:nvPr/>
        </p:nvSpPr>
        <p:spPr bwMode="auto">
          <a:xfrm>
            <a:off x="6732588" y="1412875"/>
            <a:ext cx="936625" cy="936625"/>
          </a:xfrm>
          <a:prstGeom prst="rect">
            <a:avLst/>
          </a:prstGeom>
          <a:solidFill>
            <a:srgbClr val="FF0066"/>
          </a:solidFill>
          <a:ln w="57150">
            <a:noFill/>
            <a:miter lim="800000"/>
            <a:headEnd/>
            <a:tailEnd/>
          </a:ln>
        </p:spPr>
        <p:txBody>
          <a:bodyPr anchor="ctr"/>
          <a:lstStyle/>
          <a:p>
            <a:endParaRPr kumimoji="0" lang="zh-TW" altLang="en-US"/>
          </a:p>
        </p:txBody>
      </p:sp>
      <p:sp>
        <p:nvSpPr>
          <p:cNvPr id="433160" name="Rectangle 8"/>
          <p:cNvSpPr>
            <a:spLocks noChangeArrowheads="1"/>
          </p:cNvSpPr>
          <p:nvPr/>
        </p:nvSpPr>
        <p:spPr bwMode="auto">
          <a:xfrm>
            <a:off x="1187450" y="2060575"/>
            <a:ext cx="5040313" cy="1938338"/>
          </a:xfrm>
          <a:prstGeom prst="rect">
            <a:avLst/>
          </a:prstGeom>
          <a:solidFill>
            <a:srgbClr val="FFFFCC"/>
          </a:solidFill>
          <a:ln w="28575">
            <a:solidFill>
              <a:schemeClr val="bg1"/>
            </a:solidFill>
            <a:miter lim="800000"/>
            <a:headEnd/>
            <a:tailEnd/>
          </a:ln>
          <a:effectLst>
            <a:outerShdw dist="107763" dir="2700000" algn="ctr" rotWithShape="0">
              <a:schemeClr val="bg2"/>
            </a:outerShdw>
          </a:effectLst>
        </p:spPr>
        <p:txBody>
          <a:bodyPr>
            <a:spAutoFit/>
          </a:bodyPr>
          <a:lstStyle/>
          <a:p>
            <a:pPr>
              <a:defRPr/>
            </a:pPr>
            <a:r>
              <a:rPr kumimoji="0" lang="zh-TW" altLang="en-US" sz="6000" dirty="0">
                <a:solidFill>
                  <a:srgbClr val="0070C0"/>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微軟正黑體" pitchFamily="34" charset="-120"/>
                <a:ea typeface="微軟正黑體" pitchFamily="34" charset="-120"/>
              </a:rPr>
              <a:t>就業保險</a:t>
            </a:r>
          </a:p>
          <a:p>
            <a:pPr>
              <a:defRPr/>
            </a:pPr>
            <a:r>
              <a:rPr kumimoji="0" lang="zh-TW" altLang="en-US" sz="6000" dirty="0">
                <a:solidFill>
                  <a:srgbClr val="0070C0"/>
                </a:solidFill>
                <a:effectDag name="">
                  <a:cont type="tree" name="">
                    <a:effect ref="fillLine"/>
                    <a:outerShdw dist="38100" dir="13500000" algn="br">
                      <a:srgbClr val="4CE5E5"/>
                    </a:outerShdw>
                  </a:cont>
                  <a:cont type="tree" name="">
                    <a:effect ref="fillLine"/>
                    <a:outerShdw dist="38100" dir="2700000" algn="tl">
                      <a:srgbClr val="005B5B"/>
                    </a:outerShdw>
                  </a:cont>
                  <a:effect ref="fillLine"/>
                </a:effectDag>
                <a:latin typeface="微軟正黑體" pitchFamily="34" charset="-120"/>
                <a:ea typeface="微軟正黑體" pitchFamily="34" charset="-120"/>
              </a:rPr>
              <a:t>        給付業務</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編號版面配置區 3"/>
          <p:cNvSpPr>
            <a:spLocks noGrp="1"/>
          </p:cNvSpPr>
          <p:nvPr>
            <p:ph type="sldNum" sz="quarter" idx="12"/>
          </p:nvPr>
        </p:nvSpPr>
        <p:spPr>
          <a:noFill/>
        </p:spPr>
        <p:txBody>
          <a:bodyPr/>
          <a:lstStyle/>
          <a:p>
            <a:fld id="{31AA959A-7E6F-4D9D-A19D-C78D6C2FF9B5}" type="slidenum">
              <a:rPr lang="en-US" altLang="zh-TW" smtClean="0"/>
              <a:pPr/>
              <a:t>93</a:t>
            </a:fld>
            <a:endParaRPr lang="en-US" altLang="zh-TW" smtClean="0"/>
          </a:p>
        </p:txBody>
      </p:sp>
      <p:grpSp>
        <p:nvGrpSpPr>
          <p:cNvPr id="100355" name="Group 18"/>
          <p:cNvGrpSpPr>
            <a:grpSpLocks/>
          </p:cNvGrpSpPr>
          <p:nvPr/>
        </p:nvGrpSpPr>
        <p:grpSpPr bwMode="auto">
          <a:xfrm>
            <a:off x="0" y="0"/>
            <a:ext cx="9144000" cy="765175"/>
            <a:chOff x="0" y="0"/>
            <a:chExt cx="5760" cy="482"/>
          </a:xfrm>
        </p:grpSpPr>
        <p:sp>
          <p:nvSpPr>
            <p:cNvPr id="100376" name="Text Box 19"/>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0377" name="Line 20"/>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0378" name="Line 21"/>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0356" name="AutoShape 33"/>
          <p:cNvSpPr>
            <a:spLocks noChangeArrowheads="1"/>
          </p:cNvSpPr>
          <p:nvPr/>
        </p:nvSpPr>
        <p:spPr bwMode="auto">
          <a:xfrm>
            <a:off x="223838" y="3289300"/>
            <a:ext cx="1800225" cy="1079500"/>
          </a:xfrm>
          <a:prstGeom prst="roundRect">
            <a:avLst>
              <a:gd name="adj" fmla="val 16667"/>
            </a:avLst>
          </a:prstGeom>
          <a:solidFill>
            <a:srgbClr val="FF9900">
              <a:alpha val="65097"/>
            </a:srgbClr>
          </a:solidFill>
          <a:ln w="9525" algn="ctr">
            <a:solidFill>
              <a:srgbClr val="660033"/>
            </a:solidFill>
            <a:round/>
            <a:headEnd/>
            <a:tailEnd/>
          </a:ln>
        </p:spPr>
        <p:txBody>
          <a:bodyPr anchor="ctr"/>
          <a:lstStyle/>
          <a:p>
            <a:pPr marL="261938" indent="-261938"/>
            <a:r>
              <a:rPr kumimoji="0" lang="zh-TW" altLang="en-US" sz="2800" b="1">
                <a:solidFill>
                  <a:schemeClr val="tx2"/>
                </a:solidFill>
                <a:latin typeface="新細明體" charset="-120"/>
              </a:rPr>
              <a:t>就業保險給付</a:t>
            </a:r>
          </a:p>
        </p:txBody>
      </p:sp>
      <p:sp>
        <p:nvSpPr>
          <p:cNvPr id="100357" name="Line 39"/>
          <p:cNvSpPr>
            <a:spLocks noChangeShapeType="1"/>
          </p:cNvSpPr>
          <p:nvPr/>
        </p:nvSpPr>
        <p:spPr bwMode="auto">
          <a:xfrm>
            <a:off x="2312988" y="2136775"/>
            <a:ext cx="0" cy="3454400"/>
          </a:xfrm>
          <a:prstGeom prst="line">
            <a:avLst/>
          </a:prstGeom>
          <a:noFill/>
          <a:ln w="38100">
            <a:solidFill>
              <a:srgbClr val="5F5F5F"/>
            </a:solidFill>
            <a:round/>
            <a:headEnd/>
            <a:tailEnd/>
          </a:ln>
        </p:spPr>
        <p:txBody>
          <a:bodyPr/>
          <a:lstStyle/>
          <a:p>
            <a:endParaRPr lang="zh-TW" altLang="en-US"/>
          </a:p>
        </p:txBody>
      </p:sp>
      <p:sp>
        <p:nvSpPr>
          <p:cNvPr id="100358" name="Line 40"/>
          <p:cNvSpPr>
            <a:spLocks noChangeShapeType="1"/>
          </p:cNvSpPr>
          <p:nvPr/>
        </p:nvSpPr>
        <p:spPr bwMode="auto">
          <a:xfrm>
            <a:off x="2312988" y="2136775"/>
            <a:ext cx="287337" cy="0"/>
          </a:xfrm>
          <a:prstGeom prst="line">
            <a:avLst/>
          </a:prstGeom>
          <a:noFill/>
          <a:ln w="38100">
            <a:solidFill>
              <a:srgbClr val="5F5F5F"/>
            </a:solidFill>
            <a:round/>
            <a:headEnd/>
            <a:tailEnd/>
          </a:ln>
        </p:spPr>
        <p:txBody>
          <a:bodyPr/>
          <a:lstStyle/>
          <a:p>
            <a:endParaRPr lang="zh-TW" altLang="en-US"/>
          </a:p>
        </p:txBody>
      </p:sp>
      <p:sp>
        <p:nvSpPr>
          <p:cNvPr id="100359" name="Line 41"/>
          <p:cNvSpPr>
            <a:spLocks noChangeShapeType="1"/>
          </p:cNvSpPr>
          <p:nvPr/>
        </p:nvSpPr>
        <p:spPr bwMode="auto">
          <a:xfrm>
            <a:off x="2312988" y="3005138"/>
            <a:ext cx="287337" cy="0"/>
          </a:xfrm>
          <a:prstGeom prst="line">
            <a:avLst/>
          </a:prstGeom>
          <a:noFill/>
          <a:ln w="38100">
            <a:solidFill>
              <a:srgbClr val="5F5F5F"/>
            </a:solidFill>
            <a:round/>
            <a:headEnd/>
            <a:tailEnd/>
          </a:ln>
        </p:spPr>
        <p:txBody>
          <a:bodyPr/>
          <a:lstStyle/>
          <a:p>
            <a:endParaRPr lang="zh-TW" altLang="en-US"/>
          </a:p>
        </p:txBody>
      </p:sp>
      <p:sp>
        <p:nvSpPr>
          <p:cNvPr id="100360" name="Line 42"/>
          <p:cNvSpPr>
            <a:spLocks noChangeShapeType="1"/>
          </p:cNvSpPr>
          <p:nvPr/>
        </p:nvSpPr>
        <p:spPr bwMode="auto">
          <a:xfrm>
            <a:off x="2024063" y="3827463"/>
            <a:ext cx="611187" cy="0"/>
          </a:xfrm>
          <a:prstGeom prst="line">
            <a:avLst/>
          </a:prstGeom>
          <a:noFill/>
          <a:ln w="38100">
            <a:solidFill>
              <a:srgbClr val="5F5F5F"/>
            </a:solidFill>
            <a:round/>
            <a:headEnd/>
            <a:tailEnd/>
          </a:ln>
        </p:spPr>
        <p:txBody>
          <a:bodyPr/>
          <a:lstStyle/>
          <a:p>
            <a:endParaRPr lang="zh-TW" altLang="en-US"/>
          </a:p>
        </p:txBody>
      </p:sp>
      <p:sp>
        <p:nvSpPr>
          <p:cNvPr id="100361" name="Line 43"/>
          <p:cNvSpPr>
            <a:spLocks noChangeShapeType="1"/>
          </p:cNvSpPr>
          <p:nvPr/>
        </p:nvSpPr>
        <p:spPr bwMode="auto">
          <a:xfrm>
            <a:off x="2312988" y="5592763"/>
            <a:ext cx="287337" cy="0"/>
          </a:xfrm>
          <a:prstGeom prst="line">
            <a:avLst/>
          </a:prstGeom>
          <a:noFill/>
          <a:ln w="38100">
            <a:solidFill>
              <a:srgbClr val="5F5F5F"/>
            </a:solidFill>
            <a:round/>
            <a:headEnd/>
            <a:tailEnd/>
          </a:ln>
        </p:spPr>
        <p:txBody>
          <a:bodyPr/>
          <a:lstStyle/>
          <a:p>
            <a:endParaRPr lang="zh-TW" altLang="en-US"/>
          </a:p>
        </p:txBody>
      </p:sp>
      <p:sp>
        <p:nvSpPr>
          <p:cNvPr id="29" name="Rectangle 44"/>
          <p:cNvSpPr>
            <a:spLocks noChangeArrowheads="1"/>
          </p:cNvSpPr>
          <p:nvPr/>
        </p:nvSpPr>
        <p:spPr bwMode="auto">
          <a:xfrm>
            <a:off x="231775" y="919163"/>
            <a:ext cx="2673350" cy="523875"/>
          </a:xfrm>
          <a:prstGeom prst="rect">
            <a:avLst/>
          </a:prstGeom>
          <a:solidFill>
            <a:schemeClr val="hlink"/>
          </a:solidFill>
          <a:ln>
            <a:noFill/>
          </a:ln>
          <a:effectLst/>
          <a:extLst/>
        </p:spPr>
        <p:txBody>
          <a:bodyPr>
            <a:spAutoFit/>
          </a:bodyPr>
          <a:lstStyle/>
          <a:p>
            <a:pPr>
              <a:defRPr/>
            </a:pPr>
            <a:r>
              <a:rPr kumimoji="0" lang="zh-TW" altLang="en-US" sz="2800" b="1" dirty="0">
                <a:solidFill>
                  <a:schemeClr val="bg1"/>
                </a:solidFill>
                <a:effectLst>
                  <a:outerShdw blurRad="38100" dist="38100" dir="2700000" algn="tl">
                    <a:srgbClr val="000000"/>
                  </a:outerShdw>
                </a:effectLst>
                <a:latin typeface="新細明體" pitchFamily="18" charset="-120"/>
                <a:ea typeface="新細明體" pitchFamily="18" charset="-120"/>
              </a:rPr>
              <a:t>就保給付的種類</a:t>
            </a:r>
            <a:endParaRPr kumimoji="0" lang="zh-TW" altLang="en-US" sz="2800" b="1" dirty="0">
              <a:solidFill>
                <a:schemeClr val="bg1"/>
              </a:solidFill>
              <a:effectLst>
                <a:outerShdw blurRad="38100" dist="38100" dir="2700000" algn="tl">
                  <a:srgbClr val="000000"/>
                </a:outerShdw>
              </a:effectLst>
              <a:ea typeface="新細明體" pitchFamily="18" charset="-120"/>
            </a:endParaRPr>
          </a:p>
        </p:txBody>
      </p:sp>
      <p:sp>
        <p:nvSpPr>
          <p:cNvPr id="100363" name="Line 51"/>
          <p:cNvSpPr>
            <a:spLocks noChangeShapeType="1"/>
          </p:cNvSpPr>
          <p:nvPr/>
        </p:nvSpPr>
        <p:spPr bwMode="auto">
          <a:xfrm>
            <a:off x="2325688" y="4633913"/>
            <a:ext cx="287337" cy="0"/>
          </a:xfrm>
          <a:prstGeom prst="line">
            <a:avLst/>
          </a:prstGeom>
          <a:noFill/>
          <a:ln w="38100">
            <a:solidFill>
              <a:srgbClr val="5F5F5F"/>
            </a:solidFill>
            <a:round/>
            <a:headEnd/>
            <a:tailEnd/>
          </a:ln>
        </p:spPr>
        <p:txBody>
          <a:bodyPr/>
          <a:lstStyle/>
          <a:p>
            <a:endParaRPr lang="zh-TW" altLang="en-US"/>
          </a:p>
        </p:txBody>
      </p:sp>
      <p:sp>
        <p:nvSpPr>
          <p:cNvPr id="100364" name="AutoShape 34"/>
          <p:cNvSpPr>
            <a:spLocks noChangeArrowheads="1"/>
          </p:cNvSpPr>
          <p:nvPr/>
        </p:nvSpPr>
        <p:spPr bwMode="auto">
          <a:xfrm>
            <a:off x="2600325" y="1747838"/>
            <a:ext cx="2087563" cy="647700"/>
          </a:xfrm>
          <a:prstGeom prst="roundRect">
            <a:avLst>
              <a:gd name="adj" fmla="val 16667"/>
            </a:avLst>
          </a:prstGeom>
          <a:solidFill>
            <a:srgbClr val="CCFFCC">
              <a:alpha val="72940"/>
            </a:srgbClr>
          </a:solidFill>
          <a:ln w="9525" algn="ctr">
            <a:solidFill>
              <a:schemeClr val="tx1"/>
            </a:solidFill>
            <a:round/>
            <a:headEnd/>
            <a:tailEnd/>
          </a:ln>
        </p:spPr>
        <p:txBody>
          <a:bodyPr wrap="none" anchor="ctr"/>
          <a:lstStyle/>
          <a:p>
            <a:pPr marL="261938" indent="-261938"/>
            <a:r>
              <a:rPr kumimoji="0" lang="zh-TW" altLang="en-US" sz="2400">
                <a:latin typeface="新細明體" charset="-120"/>
              </a:rPr>
              <a:t>失業給付</a:t>
            </a:r>
          </a:p>
        </p:txBody>
      </p:sp>
      <p:sp>
        <p:nvSpPr>
          <p:cNvPr id="100365" name="AutoShape 35"/>
          <p:cNvSpPr>
            <a:spLocks noChangeArrowheads="1"/>
          </p:cNvSpPr>
          <p:nvPr/>
        </p:nvSpPr>
        <p:spPr bwMode="auto">
          <a:xfrm>
            <a:off x="2600325" y="2616200"/>
            <a:ext cx="2736850" cy="576263"/>
          </a:xfrm>
          <a:prstGeom prst="roundRect">
            <a:avLst>
              <a:gd name="adj" fmla="val 16667"/>
            </a:avLst>
          </a:prstGeom>
          <a:solidFill>
            <a:srgbClr val="FFCCCC">
              <a:alpha val="52156"/>
            </a:srgbClr>
          </a:solidFill>
          <a:ln w="9525" algn="ctr">
            <a:solidFill>
              <a:schemeClr val="tx1"/>
            </a:solidFill>
            <a:round/>
            <a:headEnd/>
            <a:tailEnd/>
          </a:ln>
        </p:spPr>
        <p:txBody>
          <a:bodyPr wrap="none" anchor="ctr"/>
          <a:lstStyle/>
          <a:p>
            <a:pPr marL="261938" indent="-261938"/>
            <a:r>
              <a:rPr kumimoji="0" lang="zh-TW" altLang="en-US" sz="2400">
                <a:latin typeface="新細明體" charset="-120"/>
              </a:rPr>
              <a:t>提早就業獎助津貼</a:t>
            </a:r>
          </a:p>
        </p:txBody>
      </p:sp>
      <p:sp>
        <p:nvSpPr>
          <p:cNvPr id="100366" name="AutoShape 36"/>
          <p:cNvSpPr>
            <a:spLocks noChangeArrowheads="1"/>
          </p:cNvSpPr>
          <p:nvPr/>
        </p:nvSpPr>
        <p:spPr bwMode="auto">
          <a:xfrm>
            <a:off x="2600325" y="3514725"/>
            <a:ext cx="2808288" cy="576263"/>
          </a:xfrm>
          <a:prstGeom prst="roundRect">
            <a:avLst>
              <a:gd name="adj" fmla="val 16667"/>
            </a:avLst>
          </a:prstGeom>
          <a:solidFill>
            <a:srgbClr val="CCFFCC">
              <a:alpha val="54117"/>
            </a:srgbClr>
          </a:solidFill>
          <a:ln w="9525" algn="ctr">
            <a:solidFill>
              <a:schemeClr val="tx1"/>
            </a:solidFill>
            <a:round/>
            <a:headEnd/>
            <a:tailEnd/>
          </a:ln>
        </p:spPr>
        <p:txBody>
          <a:bodyPr wrap="none" anchor="ctr"/>
          <a:lstStyle/>
          <a:p>
            <a:pPr marL="261938" indent="-261938"/>
            <a:r>
              <a:rPr kumimoji="0" lang="zh-TW" altLang="en-US" sz="2400">
                <a:latin typeface="新細明體" charset="-120"/>
              </a:rPr>
              <a:t>職業訓練生活津貼</a:t>
            </a:r>
          </a:p>
        </p:txBody>
      </p:sp>
      <p:sp>
        <p:nvSpPr>
          <p:cNvPr id="100367" name="AutoShape 37"/>
          <p:cNvSpPr>
            <a:spLocks noChangeArrowheads="1"/>
          </p:cNvSpPr>
          <p:nvPr/>
        </p:nvSpPr>
        <p:spPr bwMode="auto">
          <a:xfrm>
            <a:off x="2600325" y="5089525"/>
            <a:ext cx="3744913" cy="1008063"/>
          </a:xfrm>
          <a:prstGeom prst="roundRect">
            <a:avLst>
              <a:gd name="adj" fmla="val 16667"/>
            </a:avLst>
          </a:prstGeom>
          <a:solidFill>
            <a:srgbClr val="CCFFCC">
              <a:alpha val="54117"/>
            </a:srgbClr>
          </a:solidFill>
          <a:ln w="9525" algn="ctr">
            <a:solidFill>
              <a:schemeClr val="tx1"/>
            </a:solidFill>
            <a:round/>
            <a:headEnd/>
            <a:tailEnd/>
          </a:ln>
        </p:spPr>
        <p:txBody>
          <a:bodyPr anchor="ctr"/>
          <a:lstStyle/>
          <a:p>
            <a:pPr>
              <a:lnSpc>
                <a:spcPct val="110000"/>
              </a:lnSpc>
              <a:spcBef>
                <a:spcPct val="20000"/>
              </a:spcBef>
            </a:pPr>
            <a:r>
              <a:rPr kumimoji="0" lang="zh-TW" altLang="en-US" sz="2400">
                <a:latin typeface="新細明體" charset="-120"/>
              </a:rPr>
              <a:t>失業被保險人及其眷屬全民健康保險保險費補助</a:t>
            </a:r>
          </a:p>
        </p:txBody>
      </p:sp>
      <p:sp>
        <p:nvSpPr>
          <p:cNvPr id="100368" name="AutoShape 50"/>
          <p:cNvSpPr>
            <a:spLocks noChangeArrowheads="1"/>
          </p:cNvSpPr>
          <p:nvPr/>
        </p:nvSpPr>
        <p:spPr bwMode="auto">
          <a:xfrm>
            <a:off x="2600325" y="4325938"/>
            <a:ext cx="2808288" cy="576262"/>
          </a:xfrm>
          <a:prstGeom prst="roundRect">
            <a:avLst>
              <a:gd name="adj" fmla="val 16667"/>
            </a:avLst>
          </a:prstGeom>
          <a:solidFill>
            <a:srgbClr val="FFCCCC">
              <a:alpha val="52156"/>
            </a:srgbClr>
          </a:solidFill>
          <a:ln w="38100" algn="ctr">
            <a:solidFill>
              <a:srgbClr val="990000"/>
            </a:solidFill>
            <a:round/>
            <a:headEnd/>
            <a:tailEnd/>
          </a:ln>
        </p:spPr>
        <p:txBody>
          <a:bodyPr wrap="none" anchor="ctr"/>
          <a:lstStyle/>
          <a:p>
            <a:pPr marL="261938" indent="-261938"/>
            <a:r>
              <a:rPr kumimoji="0" lang="zh-TW" altLang="en-US" sz="2400">
                <a:latin typeface="新細明體" charset="-120"/>
              </a:rPr>
              <a:t>育嬰留職停薪津貼</a:t>
            </a:r>
          </a:p>
        </p:txBody>
      </p:sp>
      <p:sp>
        <p:nvSpPr>
          <p:cNvPr id="100369" name="Text Box 52"/>
          <p:cNvSpPr txBox="1">
            <a:spLocks noChangeArrowheads="1"/>
          </p:cNvSpPr>
          <p:nvPr/>
        </p:nvSpPr>
        <p:spPr bwMode="auto">
          <a:xfrm>
            <a:off x="5435600" y="4437063"/>
            <a:ext cx="1979613" cy="366712"/>
          </a:xfrm>
          <a:prstGeom prst="rect">
            <a:avLst/>
          </a:prstGeom>
          <a:noFill/>
          <a:ln w="9525" algn="ctr">
            <a:noFill/>
            <a:miter lim="800000"/>
            <a:headEnd/>
            <a:tailEnd/>
          </a:ln>
        </p:spPr>
        <p:txBody>
          <a:bodyPr>
            <a:spAutoFit/>
          </a:bodyPr>
          <a:lstStyle/>
          <a:p>
            <a:pPr marL="261938" indent="-261938">
              <a:spcBef>
                <a:spcPct val="50000"/>
              </a:spcBef>
            </a:pPr>
            <a:r>
              <a:rPr kumimoji="0" lang="en-US" altLang="zh-TW">
                <a:solidFill>
                  <a:srgbClr val="990033"/>
                </a:solidFill>
                <a:latin typeface="新細明體" charset="-120"/>
              </a:rPr>
              <a:t>(98.5.1</a:t>
            </a:r>
            <a:r>
              <a:rPr kumimoji="0" lang="zh-TW" altLang="en-US">
                <a:solidFill>
                  <a:srgbClr val="990033"/>
                </a:solidFill>
                <a:latin typeface="新細明體" charset="-120"/>
              </a:rPr>
              <a:t>施行</a:t>
            </a:r>
            <a:r>
              <a:rPr kumimoji="0" lang="en-US" altLang="zh-TW">
                <a:solidFill>
                  <a:srgbClr val="990033"/>
                </a:solidFill>
                <a:latin typeface="新細明體" charset="-120"/>
              </a:rPr>
              <a:t>)</a:t>
            </a:r>
          </a:p>
        </p:txBody>
      </p:sp>
      <p:sp>
        <p:nvSpPr>
          <p:cNvPr id="100370" name="Text Box 53"/>
          <p:cNvSpPr txBox="1">
            <a:spLocks noChangeArrowheads="1"/>
          </p:cNvSpPr>
          <p:nvPr/>
        </p:nvSpPr>
        <p:spPr bwMode="auto">
          <a:xfrm>
            <a:off x="7208838" y="1806575"/>
            <a:ext cx="1368425" cy="366713"/>
          </a:xfrm>
          <a:prstGeom prst="rect">
            <a:avLst/>
          </a:prstGeom>
          <a:noFill/>
          <a:ln w="9525" algn="ctr">
            <a:noFill/>
            <a:miter lim="800000"/>
            <a:headEnd/>
            <a:tailEnd/>
          </a:ln>
        </p:spPr>
        <p:txBody>
          <a:bodyPr>
            <a:spAutoFit/>
          </a:bodyPr>
          <a:lstStyle/>
          <a:p>
            <a:pPr marL="261938" indent="-261938">
              <a:spcBef>
                <a:spcPct val="50000"/>
              </a:spcBef>
            </a:pPr>
            <a:r>
              <a:rPr kumimoji="0" lang="en-US" altLang="zh-TW">
                <a:solidFill>
                  <a:srgbClr val="990033"/>
                </a:solidFill>
                <a:latin typeface="新細明體" charset="-120"/>
              </a:rPr>
              <a:t>(98.5.1</a:t>
            </a:r>
            <a:r>
              <a:rPr kumimoji="0" lang="zh-TW" altLang="en-US">
                <a:solidFill>
                  <a:srgbClr val="990033"/>
                </a:solidFill>
                <a:latin typeface="新細明體" charset="-120"/>
              </a:rPr>
              <a:t>施行</a:t>
            </a:r>
            <a:r>
              <a:rPr kumimoji="0" lang="en-US" altLang="zh-TW">
                <a:solidFill>
                  <a:srgbClr val="990033"/>
                </a:solidFill>
                <a:latin typeface="新細明體" charset="-120"/>
              </a:rPr>
              <a:t>)</a:t>
            </a:r>
          </a:p>
        </p:txBody>
      </p:sp>
      <p:sp>
        <p:nvSpPr>
          <p:cNvPr id="100371" name="AutoShape 56"/>
          <p:cNvSpPr>
            <a:spLocks noChangeArrowheads="1"/>
          </p:cNvSpPr>
          <p:nvPr/>
        </p:nvSpPr>
        <p:spPr bwMode="auto">
          <a:xfrm>
            <a:off x="4760913" y="1590675"/>
            <a:ext cx="2232025" cy="360363"/>
          </a:xfrm>
          <a:prstGeom prst="roundRect">
            <a:avLst>
              <a:gd name="adj" fmla="val 16667"/>
            </a:avLst>
          </a:prstGeom>
          <a:solidFill>
            <a:schemeClr val="bg1"/>
          </a:solidFill>
          <a:ln w="38100" algn="ctr">
            <a:solidFill>
              <a:srgbClr val="990000"/>
            </a:solidFill>
            <a:round/>
            <a:headEnd/>
            <a:tailEnd/>
          </a:ln>
        </p:spPr>
        <p:txBody>
          <a:bodyPr wrap="none" anchor="ctr"/>
          <a:lstStyle/>
          <a:p>
            <a:pPr marL="261938" indent="-261938"/>
            <a:r>
              <a:rPr kumimoji="0" lang="zh-TW" altLang="en-US" sz="2000">
                <a:latin typeface="新細明體" charset="-120"/>
              </a:rPr>
              <a:t>延長失業給付</a:t>
            </a:r>
          </a:p>
        </p:txBody>
      </p:sp>
      <p:sp>
        <p:nvSpPr>
          <p:cNvPr id="100372" name="AutoShape 57"/>
          <p:cNvSpPr>
            <a:spLocks noChangeArrowheads="1"/>
          </p:cNvSpPr>
          <p:nvPr/>
        </p:nvSpPr>
        <p:spPr bwMode="auto">
          <a:xfrm>
            <a:off x="4760913" y="2041525"/>
            <a:ext cx="2232025" cy="415925"/>
          </a:xfrm>
          <a:prstGeom prst="roundRect">
            <a:avLst>
              <a:gd name="adj" fmla="val 16667"/>
            </a:avLst>
          </a:prstGeom>
          <a:solidFill>
            <a:schemeClr val="bg1"/>
          </a:solidFill>
          <a:ln w="38100" algn="ctr">
            <a:solidFill>
              <a:srgbClr val="990000"/>
            </a:solidFill>
            <a:round/>
            <a:headEnd/>
            <a:tailEnd/>
          </a:ln>
        </p:spPr>
        <p:txBody>
          <a:bodyPr wrap="none" anchor="ctr"/>
          <a:lstStyle/>
          <a:p>
            <a:pPr marL="261938" indent="-261938"/>
            <a:r>
              <a:rPr kumimoji="0" lang="zh-TW" altLang="en-US" sz="2000">
                <a:latin typeface="新細明體" charset="-120"/>
              </a:rPr>
              <a:t>加發扶養眷屬給付</a:t>
            </a:r>
          </a:p>
        </p:txBody>
      </p:sp>
      <p:sp>
        <p:nvSpPr>
          <p:cNvPr id="100373" name="AutoShape 58"/>
          <p:cNvSpPr>
            <a:spLocks/>
          </p:cNvSpPr>
          <p:nvPr/>
        </p:nvSpPr>
        <p:spPr bwMode="auto">
          <a:xfrm>
            <a:off x="7064375" y="1590675"/>
            <a:ext cx="142875" cy="792163"/>
          </a:xfrm>
          <a:prstGeom prst="rightBrace">
            <a:avLst>
              <a:gd name="adj1" fmla="val 46204"/>
              <a:gd name="adj2" fmla="val 50000"/>
            </a:avLst>
          </a:prstGeom>
          <a:noFill/>
          <a:ln w="28575">
            <a:solidFill>
              <a:srgbClr val="990000"/>
            </a:solidFill>
            <a:round/>
            <a:headEnd/>
            <a:tailEnd/>
          </a:ln>
        </p:spPr>
        <p:txBody>
          <a:bodyPr wrap="none" anchor="ctr"/>
          <a:lstStyle/>
          <a:p>
            <a:endParaRPr kumimoji="0" lang="zh-TW" altLang="en-US"/>
          </a:p>
        </p:txBody>
      </p:sp>
      <p:sp>
        <p:nvSpPr>
          <p:cNvPr id="100374" name="AutoShape 59"/>
          <p:cNvSpPr>
            <a:spLocks noChangeArrowheads="1"/>
          </p:cNvSpPr>
          <p:nvPr/>
        </p:nvSpPr>
        <p:spPr bwMode="auto">
          <a:xfrm>
            <a:off x="5508625" y="3644900"/>
            <a:ext cx="2244725" cy="360363"/>
          </a:xfrm>
          <a:prstGeom prst="roundRect">
            <a:avLst>
              <a:gd name="adj" fmla="val 16667"/>
            </a:avLst>
          </a:prstGeom>
          <a:solidFill>
            <a:schemeClr val="bg1"/>
          </a:solidFill>
          <a:ln w="38100" algn="ctr">
            <a:solidFill>
              <a:srgbClr val="990000"/>
            </a:solidFill>
            <a:round/>
            <a:headEnd/>
            <a:tailEnd/>
          </a:ln>
        </p:spPr>
        <p:txBody>
          <a:bodyPr wrap="none" anchor="ctr"/>
          <a:lstStyle/>
          <a:p>
            <a:pPr marL="261938" indent="-261938"/>
            <a:r>
              <a:rPr kumimoji="0" lang="zh-TW" altLang="en-US" sz="2000">
                <a:latin typeface="新細明體" charset="-120"/>
              </a:rPr>
              <a:t>加發扶養眷屬津貼</a:t>
            </a:r>
          </a:p>
        </p:txBody>
      </p:sp>
      <p:sp>
        <p:nvSpPr>
          <p:cNvPr id="100375" name="Text Box 60"/>
          <p:cNvSpPr txBox="1">
            <a:spLocks noChangeArrowheads="1"/>
          </p:cNvSpPr>
          <p:nvPr/>
        </p:nvSpPr>
        <p:spPr bwMode="auto">
          <a:xfrm>
            <a:off x="7680325" y="3633788"/>
            <a:ext cx="1368425" cy="366712"/>
          </a:xfrm>
          <a:prstGeom prst="rect">
            <a:avLst/>
          </a:prstGeom>
          <a:noFill/>
          <a:ln w="9525" algn="ctr">
            <a:noFill/>
            <a:miter lim="800000"/>
            <a:headEnd/>
            <a:tailEnd/>
          </a:ln>
        </p:spPr>
        <p:txBody>
          <a:bodyPr>
            <a:spAutoFit/>
          </a:bodyPr>
          <a:lstStyle/>
          <a:p>
            <a:pPr marL="261938" indent="-261938">
              <a:spcBef>
                <a:spcPct val="50000"/>
              </a:spcBef>
            </a:pPr>
            <a:r>
              <a:rPr kumimoji="0" lang="en-US" altLang="zh-TW">
                <a:solidFill>
                  <a:srgbClr val="990033"/>
                </a:solidFill>
                <a:latin typeface="新細明體" charset="-120"/>
              </a:rPr>
              <a:t>(98.5.1</a:t>
            </a:r>
            <a:r>
              <a:rPr kumimoji="0" lang="zh-TW" altLang="en-US">
                <a:solidFill>
                  <a:srgbClr val="990033"/>
                </a:solidFill>
                <a:latin typeface="新細明體" charset="-120"/>
              </a:rPr>
              <a:t>施行</a:t>
            </a:r>
            <a:r>
              <a:rPr kumimoji="0" lang="en-US" altLang="zh-TW">
                <a:solidFill>
                  <a:srgbClr val="990033"/>
                </a:solidFill>
                <a:latin typeface="新細明體" charset="-120"/>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編號版面配置區 3"/>
          <p:cNvSpPr>
            <a:spLocks noGrp="1"/>
          </p:cNvSpPr>
          <p:nvPr>
            <p:ph type="sldNum" sz="quarter" idx="12"/>
          </p:nvPr>
        </p:nvSpPr>
        <p:spPr>
          <a:noFill/>
        </p:spPr>
        <p:txBody>
          <a:bodyPr/>
          <a:lstStyle/>
          <a:p>
            <a:fld id="{E819BFF1-68B3-4E51-91B9-E4B60647009B}" type="slidenum">
              <a:rPr lang="en-US" altLang="zh-TW" smtClean="0"/>
              <a:pPr/>
              <a:t>94</a:t>
            </a:fld>
            <a:endParaRPr lang="en-US" altLang="zh-TW" smtClean="0"/>
          </a:p>
        </p:txBody>
      </p:sp>
      <p:grpSp>
        <p:nvGrpSpPr>
          <p:cNvPr id="101379" name="Group 3"/>
          <p:cNvGrpSpPr>
            <a:grpSpLocks/>
          </p:cNvGrpSpPr>
          <p:nvPr/>
        </p:nvGrpSpPr>
        <p:grpSpPr bwMode="auto">
          <a:xfrm>
            <a:off x="0" y="0"/>
            <a:ext cx="9144000" cy="765175"/>
            <a:chOff x="0" y="0"/>
            <a:chExt cx="5760" cy="482"/>
          </a:xfrm>
        </p:grpSpPr>
        <p:sp>
          <p:nvSpPr>
            <p:cNvPr id="101382" name="Text Box 4"/>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1383" name="Line 5"/>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1384" name="Line 6"/>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 name="Text Box 5"/>
          <p:cNvSpPr txBox="1">
            <a:spLocks noChangeArrowheads="1"/>
          </p:cNvSpPr>
          <p:nvPr/>
        </p:nvSpPr>
        <p:spPr bwMode="auto">
          <a:xfrm>
            <a:off x="468313" y="908050"/>
            <a:ext cx="2017712" cy="519113"/>
          </a:xfrm>
          <a:prstGeom prst="rect">
            <a:avLst/>
          </a:prstGeom>
          <a:solidFill>
            <a:srgbClr val="D60093"/>
          </a:solidFill>
          <a:ln>
            <a:noFill/>
          </a:ln>
          <a:effectLst/>
          <a:extLst/>
        </p:spPr>
        <p:txBody>
          <a:bodyPr>
            <a:spAutoFit/>
          </a:bodyPr>
          <a:lstStyle>
            <a:lvl1pPr marL="261938" indent="-261938" algn="l">
              <a:defRPr kumimoji="1">
                <a:solidFill>
                  <a:schemeClr val="tx1"/>
                </a:solidFill>
                <a:latin typeface="Arial" charset="0"/>
                <a:ea typeface="新細明體" pitchFamily="18" charset="-120"/>
              </a:defRPr>
            </a:lvl1pPr>
            <a:lvl2pPr algn="l">
              <a:defRPr kumimoji="1">
                <a:solidFill>
                  <a:schemeClr val="tx1"/>
                </a:solidFill>
                <a:latin typeface="Arial" charset="0"/>
                <a:ea typeface="新細明體" pitchFamily="18" charset="-120"/>
              </a:defRPr>
            </a:lvl2pPr>
            <a:lvl3pPr algn="l">
              <a:defRPr kumimoji="1">
                <a:solidFill>
                  <a:schemeClr val="tx1"/>
                </a:solidFill>
                <a:latin typeface="Arial" charset="0"/>
                <a:ea typeface="新細明體" pitchFamily="18" charset="-120"/>
              </a:defRPr>
            </a:lvl3pPr>
            <a:lvl4pPr algn="l">
              <a:defRPr kumimoji="1">
                <a:solidFill>
                  <a:schemeClr val="tx1"/>
                </a:solidFill>
                <a:latin typeface="Arial" charset="0"/>
                <a:ea typeface="新細明體" pitchFamily="18" charset="-120"/>
              </a:defRPr>
            </a:lvl4pPr>
            <a:lvl5pPr algn="l">
              <a:defRPr kumimoji="1">
                <a:solidFill>
                  <a:schemeClr val="tx1"/>
                </a:solidFill>
                <a:latin typeface="Arial" charset="0"/>
                <a:ea typeface="新細明體" pitchFamily="18" charset="-120"/>
              </a:defRPr>
            </a:lvl5pPr>
            <a:lvl6pPr fontAlgn="base">
              <a:spcBef>
                <a:spcPct val="0"/>
              </a:spcBef>
              <a:spcAft>
                <a:spcPct val="0"/>
              </a:spcAft>
              <a:defRPr kumimoji="1">
                <a:solidFill>
                  <a:schemeClr val="tx1"/>
                </a:solidFill>
                <a:latin typeface="Arial" charset="0"/>
                <a:ea typeface="新細明體" pitchFamily="18" charset="-120"/>
              </a:defRPr>
            </a:lvl6pPr>
            <a:lvl7pPr fontAlgn="base">
              <a:spcBef>
                <a:spcPct val="0"/>
              </a:spcBef>
              <a:spcAft>
                <a:spcPct val="0"/>
              </a:spcAft>
              <a:defRPr kumimoji="1">
                <a:solidFill>
                  <a:schemeClr val="tx1"/>
                </a:solidFill>
                <a:latin typeface="Arial" charset="0"/>
                <a:ea typeface="新細明體" pitchFamily="18" charset="-120"/>
              </a:defRPr>
            </a:lvl7pPr>
            <a:lvl8pPr fontAlgn="base">
              <a:spcBef>
                <a:spcPct val="0"/>
              </a:spcBef>
              <a:spcAft>
                <a:spcPct val="0"/>
              </a:spcAft>
              <a:defRPr kumimoji="1">
                <a:solidFill>
                  <a:schemeClr val="tx1"/>
                </a:solidFill>
                <a:latin typeface="Arial" charset="0"/>
                <a:ea typeface="新細明體" pitchFamily="18" charset="-120"/>
              </a:defRPr>
            </a:lvl8pPr>
            <a:lvl9pPr fontAlgn="base">
              <a:spcBef>
                <a:spcPct val="0"/>
              </a:spcBef>
              <a:spcAft>
                <a:spcPct val="0"/>
              </a:spcAft>
              <a:defRPr kumimoji="1">
                <a:solidFill>
                  <a:schemeClr val="tx1"/>
                </a:solidFill>
                <a:latin typeface="Arial" charset="0"/>
                <a:ea typeface="新細明體" pitchFamily="18" charset="-120"/>
              </a:defRPr>
            </a:lvl9pPr>
          </a:lstStyle>
          <a:p>
            <a:pPr algn="ctr">
              <a:spcBef>
                <a:spcPct val="50000"/>
              </a:spcBef>
              <a:defRPr/>
            </a:pPr>
            <a:r>
              <a:rPr lang="zh-TW" altLang="en-US" sz="2800" dirty="0" smtClean="0">
                <a:solidFill>
                  <a:schemeClr val="bg1"/>
                </a:solidFill>
                <a:effectLst>
                  <a:outerShdw blurRad="38100" dist="38100" dir="2700000" algn="tl">
                    <a:srgbClr val="000000"/>
                  </a:outerShdw>
                </a:effectLst>
                <a:latin typeface="新細明體" pitchFamily="18" charset="-120"/>
              </a:rPr>
              <a:t>請求權</a:t>
            </a:r>
          </a:p>
        </p:txBody>
      </p:sp>
      <p:sp>
        <p:nvSpPr>
          <p:cNvPr id="101381" name="Rectangle 13"/>
          <p:cNvSpPr>
            <a:spLocks noChangeArrowheads="1"/>
          </p:cNvSpPr>
          <p:nvPr/>
        </p:nvSpPr>
        <p:spPr bwMode="auto">
          <a:xfrm>
            <a:off x="539750" y="1484313"/>
            <a:ext cx="8135938" cy="4681537"/>
          </a:xfrm>
          <a:prstGeom prst="rect">
            <a:avLst/>
          </a:prstGeom>
          <a:solidFill>
            <a:schemeClr val="bg1"/>
          </a:solidFill>
          <a:ln w="9525">
            <a:solidFill>
              <a:schemeClr val="hlink"/>
            </a:solidFill>
            <a:miter lim="800000"/>
            <a:headEnd/>
            <a:tailEnd/>
          </a:ln>
        </p:spPr>
        <p:txBody>
          <a:bodyPr lIns="18000" rIns="18000"/>
          <a:lstStyle/>
          <a:p>
            <a:pPr marL="342900" indent="-342900">
              <a:lnSpc>
                <a:spcPct val="105000"/>
              </a:lnSpc>
              <a:spcBef>
                <a:spcPct val="20000"/>
              </a:spcBef>
            </a:pPr>
            <a:r>
              <a:rPr kumimoji="0" lang="en-US" altLang="zh-TW" sz="2200">
                <a:solidFill>
                  <a:srgbClr val="C51F03"/>
                </a:solidFill>
                <a:sym typeface="Webdings" pitchFamily="18" charset="2"/>
              </a:rPr>
              <a:t>1.</a:t>
            </a:r>
            <a:r>
              <a:rPr kumimoji="0" lang="zh-TW" altLang="en-US" sz="2200">
                <a:solidFill>
                  <a:srgbClr val="C51F03"/>
                </a:solidFill>
                <a:sym typeface="Webdings" pitchFamily="18" charset="2"/>
              </a:rPr>
              <a:t>失業給付：</a:t>
            </a:r>
          </a:p>
          <a:p>
            <a:pPr marL="342900" indent="-342900">
              <a:spcBef>
                <a:spcPct val="20000"/>
              </a:spcBef>
              <a:buFont typeface="Wingdings" pitchFamily="2" charset="2"/>
              <a:buChar char="Ø"/>
            </a:pPr>
            <a:r>
              <a:rPr kumimoji="0" lang="zh-TW" altLang="en-US" sz="2200">
                <a:solidFill>
                  <a:srgbClr val="000066"/>
                </a:solidFill>
                <a:sym typeface="Webdings" pitchFamily="18" charset="2"/>
              </a:rPr>
              <a:t>初次請領失業給付者，於非自願離職辦理就保退保之翌日起</a:t>
            </a:r>
            <a:r>
              <a:rPr kumimoji="0" lang="en-US" altLang="zh-TW" sz="2200">
                <a:solidFill>
                  <a:srgbClr val="FF0066"/>
                </a:solidFill>
                <a:sym typeface="Webdings" pitchFamily="18" charset="2"/>
              </a:rPr>
              <a:t>2</a:t>
            </a:r>
            <a:r>
              <a:rPr kumimoji="0" lang="zh-TW" altLang="en-US" sz="2200">
                <a:solidFill>
                  <a:srgbClr val="FF0066"/>
                </a:solidFill>
                <a:sym typeface="Webdings" pitchFamily="18" charset="2"/>
              </a:rPr>
              <a:t>年</a:t>
            </a:r>
            <a:r>
              <a:rPr kumimoji="0" lang="zh-TW" altLang="en-US" sz="2200">
                <a:solidFill>
                  <a:srgbClr val="000066"/>
                </a:solidFill>
                <a:sym typeface="Webdings" pitchFamily="18" charset="2"/>
              </a:rPr>
              <a:t>內應至公立就業服務機構辦理求職登記。</a:t>
            </a:r>
            <a:endParaRPr kumimoji="0" lang="zh-TW" altLang="en-US" sz="2200">
              <a:solidFill>
                <a:srgbClr val="FF0066"/>
              </a:solidFill>
              <a:sym typeface="Webdings" pitchFamily="18" charset="2"/>
            </a:endParaRPr>
          </a:p>
          <a:p>
            <a:pPr marL="342900" indent="-342900">
              <a:spcBef>
                <a:spcPct val="20000"/>
              </a:spcBef>
              <a:buFont typeface="Wingdings" pitchFamily="2" charset="2"/>
              <a:buChar char="Ø"/>
            </a:pPr>
            <a:r>
              <a:rPr kumimoji="0" lang="zh-TW" altLang="en-US" sz="2200">
                <a:solidFill>
                  <a:srgbClr val="000066"/>
                </a:solidFill>
              </a:rPr>
              <a:t>繼續請領失業給付者，應於前次領取失業給付期間末日之翌日起</a:t>
            </a:r>
            <a:r>
              <a:rPr kumimoji="0" lang="en-US" altLang="zh-TW" sz="2200">
                <a:solidFill>
                  <a:srgbClr val="FF0066"/>
                </a:solidFill>
              </a:rPr>
              <a:t>2</a:t>
            </a:r>
            <a:r>
              <a:rPr kumimoji="0" lang="zh-TW" altLang="en-US" sz="2200">
                <a:solidFill>
                  <a:srgbClr val="FF0066"/>
                </a:solidFill>
              </a:rPr>
              <a:t>年</a:t>
            </a:r>
            <a:r>
              <a:rPr kumimoji="0" lang="zh-TW" altLang="en-US" sz="2200">
                <a:solidFill>
                  <a:srgbClr val="000066"/>
                </a:solidFill>
              </a:rPr>
              <a:t>內，親自前往就業服務站辦理失業再認定。</a:t>
            </a:r>
            <a:endParaRPr kumimoji="0" lang="zh-TW" altLang="en-US" sz="2200">
              <a:solidFill>
                <a:srgbClr val="000066"/>
              </a:solidFill>
              <a:sym typeface="Webdings" pitchFamily="18" charset="2"/>
            </a:endParaRPr>
          </a:p>
          <a:p>
            <a:pPr marL="342900" indent="-342900">
              <a:lnSpc>
                <a:spcPct val="105000"/>
              </a:lnSpc>
              <a:spcBef>
                <a:spcPct val="20000"/>
              </a:spcBef>
            </a:pPr>
            <a:r>
              <a:rPr kumimoji="0" lang="en-US" altLang="zh-TW" sz="2200">
                <a:solidFill>
                  <a:srgbClr val="C51F03"/>
                </a:solidFill>
                <a:sym typeface="Webdings" pitchFamily="18" charset="2"/>
              </a:rPr>
              <a:t>2.</a:t>
            </a:r>
            <a:r>
              <a:rPr kumimoji="0" lang="zh-TW" altLang="en-US" sz="2200">
                <a:solidFill>
                  <a:srgbClr val="C51F03"/>
                </a:solidFill>
                <a:sym typeface="Webdings" pitchFamily="18" charset="2"/>
              </a:rPr>
              <a:t>提早就業獎助津貼：</a:t>
            </a:r>
          </a:p>
          <a:p>
            <a:pPr marL="342900" indent="-342900">
              <a:lnSpc>
                <a:spcPct val="105000"/>
              </a:lnSpc>
              <a:spcBef>
                <a:spcPct val="20000"/>
              </a:spcBef>
            </a:pPr>
            <a:r>
              <a:rPr kumimoji="0" lang="zh-TW" altLang="en-US" sz="2200">
                <a:solidFill>
                  <a:srgbClr val="000066"/>
                </a:solidFill>
                <a:sym typeface="Webdings" pitchFamily="18" charset="2"/>
              </a:rPr>
              <a:t>    自「再就業並參加就業保險滿</a:t>
            </a:r>
            <a:r>
              <a:rPr kumimoji="0" lang="en-US" altLang="zh-TW" sz="2200">
                <a:solidFill>
                  <a:srgbClr val="000066"/>
                </a:solidFill>
                <a:sym typeface="Webdings" pitchFamily="18" charset="2"/>
              </a:rPr>
              <a:t>3</a:t>
            </a:r>
            <a:r>
              <a:rPr kumimoji="0" lang="zh-TW" altLang="en-US" sz="2200">
                <a:solidFill>
                  <a:srgbClr val="000066"/>
                </a:solidFill>
                <a:sym typeface="Webdings" pitchFamily="18" charset="2"/>
              </a:rPr>
              <a:t>個月」之翌日起算</a:t>
            </a:r>
            <a:r>
              <a:rPr kumimoji="0" lang="en-US" altLang="zh-TW" sz="2200">
                <a:solidFill>
                  <a:srgbClr val="000066"/>
                </a:solidFill>
                <a:sym typeface="Webdings" pitchFamily="18" charset="2"/>
              </a:rPr>
              <a:t>2</a:t>
            </a:r>
            <a:r>
              <a:rPr kumimoji="0" lang="zh-TW" altLang="en-US" sz="2200">
                <a:solidFill>
                  <a:srgbClr val="000066"/>
                </a:solidFill>
                <a:sym typeface="Webdings" pitchFamily="18" charset="2"/>
              </a:rPr>
              <a:t>年內 。</a:t>
            </a:r>
          </a:p>
          <a:p>
            <a:pPr marL="342900" indent="-342900">
              <a:lnSpc>
                <a:spcPct val="105000"/>
              </a:lnSpc>
              <a:spcBef>
                <a:spcPct val="20000"/>
              </a:spcBef>
            </a:pPr>
            <a:r>
              <a:rPr kumimoji="0" lang="en-US" altLang="zh-TW" sz="2200">
                <a:solidFill>
                  <a:srgbClr val="C51F03"/>
                </a:solidFill>
                <a:sym typeface="Webdings" pitchFamily="18" charset="2"/>
              </a:rPr>
              <a:t>3.</a:t>
            </a:r>
            <a:r>
              <a:rPr kumimoji="0" lang="zh-TW" altLang="en-US" sz="2200">
                <a:solidFill>
                  <a:srgbClr val="C51F03"/>
                </a:solidFill>
                <a:sym typeface="Webdings" pitchFamily="18" charset="2"/>
              </a:rPr>
              <a:t>職業訓練生活津貼：</a:t>
            </a:r>
          </a:p>
          <a:p>
            <a:pPr marL="342900" indent="-342900">
              <a:lnSpc>
                <a:spcPct val="105000"/>
              </a:lnSpc>
              <a:spcBef>
                <a:spcPct val="20000"/>
              </a:spcBef>
            </a:pPr>
            <a:r>
              <a:rPr kumimoji="0" lang="zh-TW" altLang="en-US" sz="2200">
                <a:solidFill>
                  <a:srgbClr val="000066"/>
                </a:solidFill>
                <a:sym typeface="Webdings" pitchFamily="18" charset="2"/>
              </a:rPr>
              <a:t>    自「受訓之日起算</a:t>
            </a:r>
            <a:r>
              <a:rPr kumimoji="0" lang="en-US" altLang="zh-TW" sz="2200">
                <a:solidFill>
                  <a:srgbClr val="000066"/>
                </a:solidFill>
                <a:sym typeface="Webdings" pitchFamily="18" charset="2"/>
              </a:rPr>
              <a:t>2</a:t>
            </a:r>
            <a:r>
              <a:rPr kumimoji="0" lang="zh-TW" altLang="en-US" sz="2200">
                <a:solidFill>
                  <a:srgbClr val="000066"/>
                </a:solidFill>
                <a:sym typeface="Webdings" pitchFamily="18" charset="2"/>
              </a:rPr>
              <a:t>年內」。</a:t>
            </a:r>
            <a:endParaRPr kumimoji="0" lang="en-US" altLang="zh-TW" sz="2200">
              <a:solidFill>
                <a:srgbClr val="000066"/>
              </a:solidFill>
              <a:sym typeface="Webdings" pitchFamily="18" charset="2"/>
            </a:endParaRPr>
          </a:p>
          <a:p>
            <a:pPr marL="342900" indent="-342900">
              <a:lnSpc>
                <a:spcPct val="105000"/>
              </a:lnSpc>
              <a:spcBef>
                <a:spcPct val="20000"/>
              </a:spcBef>
            </a:pPr>
            <a:r>
              <a:rPr kumimoji="0" lang="en-US" altLang="zh-TW" sz="2200">
                <a:solidFill>
                  <a:srgbClr val="C51F03"/>
                </a:solidFill>
                <a:sym typeface="Webdings" pitchFamily="18" charset="2"/>
              </a:rPr>
              <a:t>4.</a:t>
            </a:r>
            <a:r>
              <a:rPr kumimoji="0" lang="zh-TW" altLang="en-US" sz="2200">
                <a:solidFill>
                  <a:srgbClr val="C51F03"/>
                </a:solidFill>
                <a:sym typeface="Webdings" pitchFamily="18" charset="2"/>
              </a:rPr>
              <a:t>育嬰留職停薪津貼：</a:t>
            </a:r>
            <a:endParaRPr kumimoji="0" lang="en-US" altLang="zh-TW" sz="2200">
              <a:solidFill>
                <a:srgbClr val="C51F03"/>
              </a:solidFill>
              <a:sym typeface="Webdings" pitchFamily="18" charset="2"/>
            </a:endParaRPr>
          </a:p>
          <a:p>
            <a:pPr marL="342900" indent="-342900">
              <a:lnSpc>
                <a:spcPct val="105000"/>
              </a:lnSpc>
              <a:spcBef>
                <a:spcPct val="20000"/>
              </a:spcBef>
            </a:pPr>
            <a:r>
              <a:rPr kumimoji="0" lang="zh-TW" altLang="en-US" sz="2200">
                <a:solidFill>
                  <a:srgbClr val="FF0000"/>
                </a:solidFill>
                <a:sym typeface="Webdings" pitchFamily="18" charset="2"/>
              </a:rPr>
              <a:t>    </a:t>
            </a:r>
            <a:r>
              <a:rPr kumimoji="0" lang="zh-TW" altLang="en-US" sz="2200">
                <a:solidFill>
                  <a:srgbClr val="000066"/>
                </a:solidFill>
                <a:sym typeface="Webdings" pitchFamily="18" charset="2"/>
              </a:rPr>
              <a:t>自「育嬰留職停薪之日起算</a:t>
            </a:r>
            <a:r>
              <a:rPr kumimoji="0" lang="en-US" altLang="zh-TW" sz="2200">
                <a:solidFill>
                  <a:srgbClr val="000066"/>
                </a:solidFill>
                <a:sym typeface="Webdings" pitchFamily="18" charset="2"/>
              </a:rPr>
              <a:t>2</a:t>
            </a:r>
            <a:r>
              <a:rPr kumimoji="0" lang="zh-TW" altLang="en-US" sz="2200">
                <a:solidFill>
                  <a:srgbClr val="000066"/>
                </a:solidFill>
                <a:sym typeface="Webdings" pitchFamily="18" charset="2"/>
              </a:rPr>
              <a:t>年內」 。</a:t>
            </a:r>
          </a:p>
          <a:p>
            <a:pPr marL="342900" indent="-342900">
              <a:lnSpc>
                <a:spcPct val="105000"/>
              </a:lnSpc>
              <a:spcBef>
                <a:spcPct val="20000"/>
              </a:spcBef>
            </a:pPr>
            <a:endParaRPr kumimoji="0" lang="en-US" altLang="zh-TW" sz="2400">
              <a:solidFill>
                <a:srgbClr val="000066"/>
              </a:solidFill>
              <a:sym typeface="Webdings" pitchFamily="18" charset="2"/>
            </a:endParaRPr>
          </a:p>
          <a:p>
            <a:pPr marL="342900" indent="-342900">
              <a:lnSpc>
                <a:spcPct val="105000"/>
              </a:lnSpc>
              <a:spcBef>
                <a:spcPct val="20000"/>
              </a:spcBef>
            </a:pPr>
            <a:endParaRPr kumimoji="0" lang="en-US" altLang="zh-TW" sz="2400">
              <a:solidFill>
                <a:srgbClr val="000066"/>
              </a:solidFill>
              <a:sym typeface="Webdings" pitchFamily="18" charset="2"/>
            </a:endParaRPr>
          </a:p>
          <a:p>
            <a:pPr marL="342900" indent="-342900">
              <a:lnSpc>
                <a:spcPct val="105000"/>
              </a:lnSpc>
              <a:spcBef>
                <a:spcPct val="20000"/>
              </a:spcBef>
            </a:pPr>
            <a:endParaRPr kumimoji="0" lang="en-US" altLang="zh-TW" sz="2400">
              <a:solidFill>
                <a:srgbClr val="000066"/>
              </a:solidFill>
              <a:sym typeface="Webdings" pitchFamily="18" charset="2"/>
            </a:endParaRPr>
          </a:p>
          <a:p>
            <a:pPr marL="342900" indent="-342900">
              <a:lnSpc>
                <a:spcPct val="105000"/>
              </a:lnSpc>
              <a:spcBef>
                <a:spcPct val="20000"/>
              </a:spcBef>
            </a:pPr>
            <a:endParaRPr kumimoji="0" lang="zh-TW" altLang="en-US" sz="2400">
              <a:solidFill>
                <a:srgbClr val="000066"/>
              </a:solidFill>
              <a:sym typeface="Webdings" pitchFamily="18" charset="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編號版面配置區 3"/>
          <p:cNvSpPr>
            <a:spLocks noGrp="1"/>
          </p:cNvSpPr>
          <p:nvPr>
            <p:ph type="sldNum" sz="quarter" idx="12"/>
          </p:nvPr>
        </p:nvSpPr>
        <p:spPr>
          <a:xfrm>
            <a:off x="6516688" y="6308725"/>
            <a:ext cx="2133600" cy="425450"/>
          </a:xfrm>
          <a:noFill/>
        </p:spPr>
        <p:txBody>
          <a:bodyPr/>
          <a:lstStyle/>
          <a:p>
            <a:fld id="{B6E810D8-232F-43BF-A68B-A6948AC9ED5C}" type="slidenum">
              <a:rPr lang="en-US" altLang="zh-TW" smtClean="0"/>
              <a:pPr/>
              <a:t>95</a:t>
            </a:fld>
            <a:endParaRPr lang="en-US" altLang="zh-TW" smtClean="0"/>
          </a:p>
        </p:txBody>
      </p:sp>
      <p:sp>
        <p:nvSpPr>
          <p:cNvPr id="102403" name="AutoShape 2"/>
          <p:cNvSpPr>
            <a:spLocks noChangeArrowheads="1"/>
          </p:cNvSpPr>
          <p:nvPr/>
        </p:nvSpPr>
        <p:spPr bwMode="auto">
          <a:xfrm>
            <a:off x="900113" y="2276475"/>
            <a:ext cx="7559675" cy="3744913"/>
          </a:xfrm>
          <a:prstGeom prst="roundRect">
            <a:avLst>
              <a:gd name="adj" fmla="val 16667"/>
            </a:avLst>
          </a:prstGeom>
          <a:solidFill>
            <a:srgbClr val="FFCCCC">
              <a:alpha val="65881"/>
            </a:srgbClr>
          </a:solidFill>
          <a:ln w="38100">
            <a:solidFill>
              <a:srgbClr val="CC0066"/>
            </a:solidFill>
            <a:prstDash val="sysDot"/>
            <a:round/>
            <a:headEnd/>
            <a:tailEnd/>
          </a:ln>
        </p:spPr>
        <p:txBody>
          <a:bodyPr anchor="ctr"/>
          <a:lstStyle/>
          <a:p>
            <a:pPr marL="261938" indent="-261938">
              <a:spcAft>
                <a:spcPct val="15000"/>
              </a:spcAft>
            </a:pPr>
            <a:endParaRPr lang="en-US" altLang="zh-TW" sz="2400">
              <a:latin typeface="新細明體" charset="-120"/>
            </a:endParaRPr>
          </a:p>
          <a:p>
            <a:pPr marL="261938" indent="-261938">
              <a:spcAft>
                <a:spcPct val="15000"/>
              </a:spcAft>
            </a:pPr>
            <a:r>
              <a:rPr kumimoji="0" lang="en-US" altLang="zh-TW" sz="2400">
                <a:latin typeface="新細明體" charset="-120"/>
              </a:rPr>
              <a:t>1.</a:t>
            </a:r>
            <a:r>
              <a:rPr kumimoji="0" lang="zh-TW" altLang="en-US" sz="2400">
                <a:latin typeface="新細明體" charset="-120"/>
              </a:rPr>
              <a:t>被保險人非自願離職。</a:t>
            </a:r>
          </a:p>
          <a:p>
            <a:pPr marL="261938" indent="-261938">
              <a:spcAft>
                <a:spcPct val="15000"/>
              </a:spcAft>
            </a:pPr>
            <a:r>
              <a:rPr kumimoji="0" lang="en-US" altLang="zh-TW" sz="2400">
                <a:latin typeface="新細明體" charset="-120"/>
              </a:rPr>
              <a:t>2.</a:t>
            </a:r>
            <a:r>
              <a:rPr kumimoji="0" lang="zh-TW" altLang="en-US" sz="2400">
                <a:latin typeface="新細明體" charset="-120"/>
              </a:rPr>
              <a:t>辦理退保當日前 </a:t>
            </a:r>
            <a:r>
              <a:rPr kumimoji="0" lang="en-US" altLang="zh-TW" sz="2400">
                <a:solidFill>
                  <a:srgbClr val="FF0000"/>
                </a:solidFill>
                <a:latin typeface="新細明體" charset="-120"/>
              </a:rPr>
              <a:t>3</a:t>
            </a:r>
            <a:r>
              <a:rPr kumimoji="0" lang="zh-TW" altLang="en-US" sz="2400">
                <a:solidFill>
                  <a:srgbClr val="FF0000"/>
                </a:solidFill>
                <a:latin typeface="新細明體" charset="-120"/>
              </a:rPr>
              <a:t>年內</a:t>
            </a:r>
            <a:r>
              <a:rPr kumimoji="0" lang="zh-TW" altLang="en-US" sz="2400">
                <a:latin typeface="新細明體" charset="-120"/>
              </a:rPr>
              <a:t>，就業保險年資合計滿 </a:t>
            </a:r>
            <a:r>
              <a:rPr kumimoji="0" lang="en-US" altLang="zh-TW" sz="2400">
                <a:solidFill>
                  <a:srgbClr val="FF0000"/>
                </a:solidFill>
                <a:latin typeface="新細明體" charset="-120"/>
              </a:rPr>
              <a:t>1</a:t>
            </a:r>
            <a:r>
              <a:rPr kumimoji="0" lang="zh-TW" altLang="en-US" sz="2400">
                <a:solidFill>
                  <a:srgbClr val="FF0000"/>
                </a:solidFill>
                <a:latin typeface="新細明體" charset="-120"/>
              </a:rPr>
              <a:t>年</a:t>
            </a:r>
            <a:r>
              <a:rPr kumimoji="0" lang="zh-TW" altLang="en-US" sz="2400">
                <a:latin typeface="新細明體" charset="-120"/>
              </a:rPr>
              <a:t>以上。</a:t>
            </a:r>
          </a:p>
          <a:p>
            <a:pPr marL="261938" indent="-261938">
              <a:spcAft>
                <a:spcPct val="15000"/>
              </a:spcAft>
            </a:pPr>
            <a:r>
              <a:rPr kumimoji="0" lang="en-US" altLang="zh-TW" sz="2400">
                <a:latin typeface="新細明體" charset="-120"/>
              </a:rPr>
              <a:t>3.</a:t>
            </a:r>
            <a:r>
              <a:rPr kumimoji="0" lang="zh-TW" altLang="en-US" sz="2400">
                <a:latin typeface="新細明體" charset="-120"/>
              </a:rPr>
              <a:t>具有工作能力及繼續工作意願，並向公立就業服務機構辦理求職登記。</a:t>
            </a:r>
          </a:p>
          <a:p>
            <a:pPr marL="261938" indent="-261938">
              <a:spcAft>
                <a:spcPct val="15000"/>
              </a:spcAft>
            </a:pPr>
            <a:r>
              <a:rPr kumimoji="0" lang="en-US" altLang="zh-TW" sz="2400">
                <a:latin typeface="新細明體" charset="-120"/>
              </a:rPr>
              <a:t>4.</a:t>
            </a:r>
            <a:r>
              <a:rPr kumimoji="0" lang="zh-TW" altLang="en-US" sz="2400">
                <a:latin typeface="新細明體" charset="-120"/>
              </a:rPr>
              <a:t>自求職登記之日起 </a:t>
            </a:r>
            <a:r>
              <a:rPr kumimoji="0" lang="en-US" altLang="zh-TW" sz="2400">
                <a:solidFill>
                  <a:srgbClr val="FF0000"/>
                </a:solidFill>
                <a:latin typeface="新細明體" charset="-120"/>
              </a:rPr>
              <a:t>14</a:t>
            </a:r>
            <a:r>
              <a:rPr kumimoji="0" lang="zh-TW" altLang="en-US" sz="2400">
                <a:solidFill>
                  <a:srgbClr val="FF0000"/>
                </a:solidFill>
                <a:latin typeface="新細明體" charset="-120"/>
              </a:rPr>
              <a:t>日內</a:t>
            </a:r>
            <a:r>
              <a:rPr kumimoji="0" lang="zh-TW" altLang="en-US" sz="2400">
                <a:latin typeface="新細明體" charset="-120"/>
              </a:rPr>
              <a:t>仍無法推介就業或安排職業訓練，經完成失業認定。</a:t>
            </a:r>
          </a:p>
          <a:p>
            <a:pPr marL="261938" indent="-261938"/>
            <a:r>
              <a:rPr kumimoji="0" lang="en-US" altLang="zh-TW" sz="2400">
                <a:latin typeface="新細明體" charset="-120"/>
                <a:sym typeface="Wingdings 3" pitchFamily="18" charset="2"/>
              </a:rPr>
              <a:t>5.</a:t>
            </a:r>
            <a:r>
              <a:rPr kumimoji="0" lang="zh-TW" altLang="en-US" sz="2400">
                <a:latin typeface="新細明體" charset="-120"/>
              </a:rPr>
              <a:t>失業再認定時應檢附 </a:t>
            </a:r>
            <a:r>
              <a:rPr kumimoji="0" lang="en-US" altLang="zh-TW" sz="2400">
                <a:solidFill>
                  <a:srgbClr val="FF0000"/>
                </a:solidFill>
                <a:latin typeface="新細明體" charset="-120"/>
              </a:rPr>
              <a:t>2</a:t>
            </a:r>
            <a:r>
              <a:rPr kumimoji="0" lang="zh-TW" altLang="en-US" sz="2400">
                <a:solidFill>
                  <a:srgbClr val="FF0000"/>
                </a:solidFill>
                <a:latin typeface="新細明體" charset="-120"/>
              </a:rPr>
              <a:t>次</a:t>
            </a:r>
            <a:r>
              <a:rPr kumimoji="0" lang="zh-TW" altLang="en-US" sz="2400">
                <a:latin typeface="新細明體" charset="-120"/>
              </a:rPr>
              <a:t>求職紀錄及推介就業回覆卡。</a:t>
            </a:r>
          </a:p>
          <a:p>
            <a:pPr marL="261938" indent="-261938">
              <a:spcAft>
                <a:spcPct val="15000"/>
              </a:spcAft>
            </a:pPr>
            <a:endParaRPr lang="en-US" altLang="zh-TW" sz="2400">
              <a:latin typeface="新細明體" charset="-120"/>
            </a:endParaRPr>
          </a:p>
        </p:txBody>
      </p:sp>
      <p:grpSp>
        <p:nvGrpSpPr>
          <p:cNvPr id="102404" name="Group 3"/>
          <p:cNvGrpSpPr>
            <a:grpSpLocks/>
          </p:cNvGrpSpPr>
          <p:nvPr/>
        </p:nvGrpSpPr>
        <p:grpSpPr bwMode="auto">
          <a:xfrm>
            <a:off x="0" y="0"/>
            <a:ext cx="9144000" cy="765175"/>
            <a:chOff x="0" y="0"/>
            <a:chExt cx="5760" cy="482"/>
          </a:xfrm>
        </p:grpSpPr>
        <p:sp>
          <p:nvSpPr>
            <p:cNvPr id="102407" name="Text Box 4"/>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2408" name="Line 5"/>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2409" name="Line 6"/>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2405" name="Text Box 7"/>
          <p:cNvSpPr txBox="1">
            <a:spLocks noChangeArrowheads="1"/>
          </p:cNvSpPr>
          <p:nvPr/>
        </p:nvSpPr>
        <p:spPr bwMode="auto">
          <a:xfrm>
            <a:off x="250825" y="908050"/>
            <a:ext cx="2160588" cy="528638"/>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失業給付</a:t>
            </a:r>
          </a:p>
        </p:txBody>
      </p:sp>
      <p:sp>
        <p:nvSpPr>
          <p:cNvPr id="102406" name="Rectangle 8"/>
          <p:cNvSpPr>
            <a:spLocks noChangeArrowheads="1"/>
          </p:cNvSpPr>
          <p:nvPr/>
        </p:nvSpPr>
        <p:spPr bwMode="auto">
          <a:xfrm>
            <a:off x="611188" y="1628775"/>
            <a:ext cx="2089150" cy="652463"/>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3"/>
          <p:cNvSpPr>
            <a:spLocks noGrp="1"/>
          </p:cNvSpPr>
          <p:nvPr>
            <p:ph type="sldNum" sz="quarter" idx="12"/>
          </p:nvPr>
        </p:nvSpPr>
        <p:spPr>
          <a:xfrm>
            <a:off x="6516688" y="6308725"/>
            <a:ext cx="2133600" cy="352425"/>
          </a:xfrm>
          <a:noFill/>
        </p:spPr>
        <p:txBody>
          <a:bodyPr/>
          <a:lstStyle/>
          <a:p>
            <a:fld id="{CCE26B87-3EF6-478D-B7B8-0199C3F35A82}" type="slidenum">
              <a:rPr lang="en-US" altLang="zh-TW" smtClean="0"/>
              <a:pPr/>
              <a:t>96</a:t>
            </a:fld>
            <a:endParaRPr lang="en-US" altLang="zh-TW" smtClean="0"/>
          </a:p>
        </p:txBody>
      </p:sp>
      <p:grpSp>
        <p:nvGrpSpPr>
          <p:cNvPr id="103427" name="Group 2"/>
          <p:cNvGrpSpPr>
            <a:grpSpLocks/>
          </p:cNvGrpSpPr>
          <p:nvPr/>
        </p:nvGrpSpPr>
        <p:grpSpPr bwMode="auto">
          <a:xfrm>
            <a:off x="0" y="0"/>
            <a:ext cx="9144000" cy="765175"/>
            <a:chOff x="0" y="0"/>
            <a:chExt cx="5760" cy="482"/>
          </a:xfrm>
        </p:grpSpPr>
        <p:sp>
          <p:nvSpPr>
            <p:cNvPr id="103431" name="Text Box 3"/>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3432" name="Line 4"/>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3433" name="Line 5"/>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3428" name="Text Box 6"/>
          <p:cNvSpPr txBox="1">
            <a:spLocks noChangeArrowheads="1"/>
          </p:cNvSpPr>
          <p:nvPr/>
        </p:nvSpPr>
        <p:spPr bwMode="auto">
          <a:xfrm>
            <a:off x="252413" y="908050"/>
            <a:ext cx="2159000" cy="528638"/>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失業給付</a:t>
            </a:r>
          </a:p>
        </p:txBody>
      </p:sp>
      <p:sp>
        <p:nvSpPr>
          <p:cNvPr id="103429" name="Rectangle 8"/>
          <p:cNvSpPr>
            <a:spLocks noChangeArrowheads="1"/>
          </p:cNvSpPr>
          <p:nvPr/>
        </p:nvSpPr>
        <p:spPr bwMode="auto">
          <a:xfrm>
            <a:off x="3635375" y="1268413"/>
            <a:ext cx="2089150"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給付標準</a:t>
            </a:r>
          </a:p>
        </p:txBody>
      </p:sp>
      <p:sp>
        <p:nvSpPr>
          <p:cNvPr id="103430" name="AutoShape 27"/>
          <p:cNvSpPr>
            <a:spLocks noChangeArrowheads="1"/>
          </p:cNvSpPr>
          <p:nvPr/>
        </p:nvSpPr>
        <p:spPr bwMode="auto">
          <a:xfrm>
            <a:off x="539750" y="1844675"/>
            <a:ext cx="8064500" cy="4248150"/>
          </a:xfrm>
          <a:prstGeom prst="roundRect">
            <a:avLst>
              <a:gd name="adj" fmla="val 16667"/>
            </a:avLst>
          </a:prstGeom>
          <a:solidFill>
            <a:schemeClr val="bg1"/>
          </a:solidFill>
          <a:ln w="38100">
            <a:solidFill>
              <a:schemeClr val="bg2"/>
            </a:solidFill>
            <a:prstDash val="sysDot"/>
            <a:round/>
            <a:headEnd/>
            <a:tailEnd/>
          </a:ln>
        </p:spPr>
        <p:txBody>
          <a:bodyPr anchor="ctr"/>
          <a:lstStyle/>
          <a:p>
            <a:pPr marL="261938" indent="-261938">
              <a:lnSpc>
                <a:spcPct val="125000"/>
              </a:lnSpc>
              <a:buFont typeface="Wingdings 3" pitchFamily="18" charset="2"/>
              <a:buChar char="u"/>
            </a:pPr>
            <a:r>
              <a:rPr kumimoji="0" lang="zh-TW" altLang="en-US" sz="2400">
                <a:solidFill>
                  <a:schemeClr val="tx2"/>
                </a:solidFill>
                <a:latin typeface="新細明體" charset="-120"/>
              </a:rPr>
              <a:t>自申請人向公立就業服務機構辦理求職登記之第</a:t>
            </a:r>
            <a:r>
              <a:rPr kumimoji="0" lang="en-US" altLang="zh-TW" sz="2400">
                <a:solidFill>
                  <a:srgbClr val="FF0000"/>
                </a:solidFill>
                <a:latin typeface="新細明體" charset="-120"/>
              </a:rPr>
              <a:t>15</a:t>
            </a:r>
            <a:r>
              <a:rPr kumimoji="0" lang="zh-TW" altLang="en-US" sz="2400">
                <a:solidFill>
                  <a:srgbClr val="FF0000"/>
                </a:solidFill>
                <a:latin typeface="新細明體" charset="-120"/>
              </a:rPr>
              <a:t>日起算，按月期前發給</a:t>
            </a:r>
            <a:r>
              <a:rPr kumimoji="0" lang="zh-TW" altLang="en-US" sz="2400">
                <a:solidFill>
                  <a:schemeClr val="tx2"/>
                </a:solidFill>
                <a:latin typeface="新細明體" charset="-120"/>
              </a:rPr>
              <a:t>。 </a:t>
            </a:r>
          </a:p>
          <a:p>
            <a:pPr marL="261938" indent="-261938">
              <a:lnSpc>
                <a:spcPct val="125000"/>
              </a:lnSpc>
              <a:buFont typeface="Wingdings 3" pitchFamily="18" charset="2"/>
              <a:buChar char="u"/>
            </a:pPr>
            <a:r>
              <a:rPr kumimoji="0" lang="zh-TW" altLang="en-US" sz="2400">
                <a:solidFill>
                  <a:schemeClr val="tx2"/>
                </a:solidFill>
                <a:latin typeface="新細明體" charset="-120"/>
              </a:rPr>
              <a:t>按離職辦理就業保險退保之當月起前</a:t>
            </a:r>
            <a:r>
              <a:rPr kumimoji="0" lang="en-US" altLang="zh-TW" sz="2400">
                <a:solidFill>
                  <a:schemeClr val="tx2"/>
                </a:solidFill>
                <a:latin typeface="新細明體" charset="-120"/>
              </a:rPr>
              <a:t>6</a:t>
            </a:r>
            <a:r>
              <a:rPr kumimoji="0" lang="zh-TW" altLang="en-US" sz="2400">
                <a:solidFill>
                  <a:schemeClr val="tx2"/>
                </a:solidFill>
                <a:latin typeface="新細明體" charset="-120"/>
              </a:rPr>
              <a:t>個月平均月投保薪資</a:t>
            </a:r>
            <a:r>
              <a:rPr kumimoji="0" lang="en-US" altLang="zh-TW" sz="2400">
                <a:solidFill>
                  <a:srgbClr val="FF0000"/>
                </a:solidFill>
                <a:latin typeface="新細明體" charset="-120"/>
              </a:rPr>
              <a:t>60%</a:t>
            </a:r>
            <a:r>
              <a:rPr kumimoji="0" lang="zh-TW" altLang="en-US" sz="2400">
                <a:solidFill>
                  <a:schemeClr val="tx2"/>
                </a:solidFill>
                <a:latin typeface="新細明體" charset="-120"/>
              </a:rPr>
              <a:t>發給。</a:t>
            </a:r>
          </a:p>
          <a:p>
            <a:pPr marL="261938" indent="-261938">
              <a:lnSpc>
                <a:spcPct val="125000"/>
              </a:lnSpc>
              <a:buFont typeface="Wingdings 3" pitchFamily="18" charset="2"/>
              <a:buChar char="u"/>
            </a:pPr>
            <a:r>
              <a:rPr kumimoji="0" lang="zh-TW" altLang="en-US" sz="2400">
                <a:solidFill>
                  <a:schemeClr val="tx2"/>
                </a:solidFill>
                <a:latin typeface="新細明體" charset="-120"/>
              </a:rPr>
              <a:t>被保險人於失業期間另有工作，其每月工作收入超過基本工資（</a:t>
            </a:r>
            <a:r>
              <a:rPr kumimoji="0" lang="en-US" altLang="zh-TW" sz="2400">
                <a:solidFill>
                  <a:schemeClr val="tx2"/>
                </a:solidFill>
                <a:latin typeface="新細明體" charset="-120"/>
              </a:rPr>
              <a:t>103</a:t>
            </a:r>
            <a:r>
              <a:rPr kumimoji="0" lang="zh-TW" altLang="en-US" sz="2400">
                <a:solidFill>
                  <a:schemeClr val="tx2"/>
                </a:solidFill>
                <a:latin typeface="新細明體" charset="-120"/>
              </a:rPr>
              <a:t>年</a:t>
            </a:r>
            <a:r>
              <a:rPr kumimoji="0" lang="en-US" altLang="zh-TW" sz="2400">
                <a:solidFill>
                  <a:schemeClr val="tx2"/>
                </a:solidFill>
                <a:latin typeface="新細明體" charset="-120"/>
              </a:rPr>
              <a:t>7</a:t>
            </a:r>
            <a:r>
              <a:rPr kumimoji="0" lang="zh-TW" altLang="en-US" sz="2400">
                <a:solidFill>
                  <a:schemeClr val="tx2"/>
                </a:solidFill>
                <a:latin typeface="新細明體" charset="-120"/>
              </a:rPr>
              <a:t>月起調整為</a:t>
            </a:r>
            <a:r>
              <a:rPr kumimoji="0" lang="en-US" altLang="zh-TW" sz="2400">
                <a:solidFill>
                  <a:srgbClr val="FF0000"/>
                </a:solidFill>
                <a:latin typeface="新細明體" charset="-120"/>
              </a:rPr>
              <a:t>19,273</a:t>
            </a:r>
            <a:r>
              <a:rPr kumimoji="0" lang="zh-TW" altLang="en-US" sz="2400">
                <a:solidFill>
                  <a:srgbClr val="FF0000"/>
                </a:solidFill>
                <a:latin typeface="新細明體" charset="-120"/>
              </a:rPr>
              <a:t>元</a:t>
            </a:r>
            <a:r>
              <a:rPr kumimoji="0" lang="zh-TW" altLang="en-US" sz="2400">
                <a:solidFill>
                  <a:schemeClr val="tx2"/>
                </a:solidFill>
                <a:latin typeface="新細明體" charset="-120"/>
              </a:rPr>
              <a:t>）者，不得請領失業給付；未超過者，其該月工作收入加上失業給付之總額，</a:t>
            </a:r>
            <a:r>
              <a:rPr kumimoji="0" lang="zh-TW" altLang="en-US" sz="2400">
                <a:solidFill>
                  <a:srgbClr val="FF0000"/>
                </a:solidFill>
                <a:latin typeface="新細明體" charset="-120"/>
              </a:rPr>
              <a:t>超過其平均月投保薪資</a:t>
            </a:r>
            <a:r>
              <a:rPr kumimoji="0" lang="en-US" altLang="zh-TW" sz="2400">
                <a:solidFill>
                  <a:srgbClr val="FF0000"/>
                </a:solidFill>
                <a:latin typeface="新細明體" charset="-120"/>
              </a:rPr>
              <a:t>80%</a:t>
            </a:r>
            <a:r>
              <a:rPr kumimoji="0" lang="zh-TW" altLang="en-US" sz="2400">
                <a:solidFill>
                  <a:schemeClr val="tx2"/>
                </a:solidFill>
                <a:latin typeface="新細明體" charset="-120"/>
              </a:rPr>
              <a:t>部分，應自失業給付中扣除。但總額低於基本工資者，不予扣除。</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編號版面配置區 3"/>
          <p:cNvSpPr>
            <a:spLocks noGrp="1"/>
          </p:cNvSpPr>
          <p:nvPr>
            <p:ph type="sldNum" sz="quarter" idx="12"/>
          </p:nvPr>
        </p:nvSpPr>
        <p:spPr>
          <a:noFill/>
        </p:spPr>
        <p:txBody>
          <a:bodyPr/>
          <a:lstStyle/>
          <a:p>
            <a:fld id="{841A9141-FC08-472F-8DDC-51CB2F67EDC3}" type="slidenum">
              <a:rPr lang="en-US" altLang="zh-TW" smtClean="0"/>
              <a:pPr/>
              <a:t>97</a:t>
            </a:fld>
            <a:endParaRPr lang="en-US" altLang="zh-TW" smtClean="0"/>
          </a:p>
        </p:txBody>
      </p:sp>
      <p:grpSp>
        <p:nvGrpSpPr>
          <p:cNvPr id="104451" name="Group 2"/>
          <p:cNvGrpSpPr>
            <a:grpSpLocks/>
          </p:cNvGrpSpPr>
          <p:nvPr/>
        </p:nvGrpSpPr>
        <p:grpSpPr bwMode="auto">
          <a:xfrm>
            <a:off x="0" y="0"/>
            <a:ext cx="9144000" cy="765175"/>
            <a:chOff x="0" y="0"/>
            <a:chExt cx="5760" cy="482"/>
          </a:xfrm>
        </p:grpSpPr>
        <p:sp>
          <p:nvSpPr>
            <p:cNvPr id="104462" name="Text Box 3"/>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4463" name="Line 4"/>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4464" name="Line 5"/>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4452" name="Text Box 6"/>
          <p:cNvSpPr txBox="1">
            <a:spLocks noChangeArrowheads="1"/>
          </p:cNvSpPr>
          <p:nvPr/>
        </p:nvSpPr>
        <p:spPr bwMode="auto">
          <a:xfrm>
            <a:off x="252413" y="908050"/>
            <a:ext cx="2159000" cy="528638"/>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spcBef>
                <a:spcPct val="50000"/>
              </a:spcBef>
            </a:pPr>
            <a:r>
              <a:rPr lang="zh-TW" altLang="en-US" sz="2800">
                <a:solidFill>
                  <a:schemeClr val="bg1"/>
                </a:solidFill>
              </a:rPr>
              <a:t>失業給付</a:t>
            </a:r>
          </a:p>
        </p:txBody>
      </p:sp>
      <p:sp>
        <p:nvSpPr>
          <p:cNvPr id="104453" name="Rectangle 7"/>
          <p:cNvSpPr>
            <a:spLocks noChangeArrowheads="1"/>
          </p:cNvSpPr>
          <p:nvPr/>
        </p:nvSpPr>
        <p:spPr bwMode="auto">
          <a:xfrm>
            <a:off x="2339975" y="2852738"/>
            <a:ext cx="4464050" cy="498475"/>
          </a:xfrm>
          <a:prstGeom prst="rect">
            <a:avLst/>
          </a:prstGeom>
          <a:solidFill>
            <a:srgbClr val="006699">
              <a:alpha val="25098"/>
            </a:srgbClr>
          </a:solidFill>
          <a:ln w="9525" algn="ctr">
            <a:solidFill>
              <a:schemeClr val="tx1"/>
            </a:solidFill>
            <a:miter lim="800000"/>
            <a:headEnd/>
            <a:tailEnd/>
          </a:ln>
        </p:spPr>
        <p:txBody>
          <a:bodyPr>
            <a:spAutoFit/>
          </a:bodyPr>
          <a:lstStyle/>
          <a:p>
            <a:pPr>
              <a:lnSpc>
                <a:spcPct val="110000"/>
              </a:lnSpc>
            </a:pPr>
            <a:r>
              <a:rPr kumimoji="0" lang="zh-TW" altLang="en-US" sz="2400">
                <a:latin typeface="新細明體" charset="-120"/>
              </a:rPr>
              <a:t>每</a:t>
            </a:r>
            <a:r>
              <a:rPr kumimoji="0" lang="en-US" altLang="zh-TW" sz="2400">
                <a:latin typeface="新細明體" charset="-120"/>
              </a:rPr>
              <a:t>1</a:t>
            </a:r>
            <a:r>
              <a:rPr kumimoji="0" lang="zh-TW" altLang="en-US" sz="2400">
                <a:latin typeface="新細明體" charset="-120"/>
              </a:rPr>
              <a:t>人加給</a:t>
            </a:r>
            <a:r>
              <a:rPr kumimoji="0" lang="en-US" altLang="zh-TW" sz="2400">
                <a:solidFill>
                  <a:srgbClr val="0000FF"/>
                </a:solidFill>
                <a:latin typeface="新細明體" charset="-120"/>
              </a:rPr>
              <a:t>10%</a:t>
            </a:r>
            <a:r>
              <a:rPr kumimoji="0" lang="zh-TW" altLang="en-US" sz="2400">
                <a:latin typeface="新細明體" charset="-120"/>
              </a:rPr>
              <a:t>，最多計至</a:t>
            </a:r>
            <a:r>
              <a:rPr kumimoji="0" lang="en-US" altLang="zh-TW" sz="2400">
                <a:solidFill>
                  <a:srgbClr val="0000FF"/>
                </a:solidFill>
                <a:latin typeface="新細明體" charset="-120"/>
              </a:rPr>
              <a:t>20%</a:t>
            </a:r>
          </a:p>
        </p:txBody>
      </p:sp>
      <p:sp>
        <p:nvSpPr>
          <p:cNvPr id="104454" name="AutoShape 8"/>
          <p:cNvSpPr>
            <a:spLocks noChangeArrowheads="1"/>
          </p:cNvSpPr>
          <p:nvPr/>
        </p:nvSpPr>
        <p:spPr bwMode="auto">
          <a:xfrm>
            <a:off x="2771775" y="1700213"/>
            <a:ext cx="3744913" cy="792162"/>
          </a:xfrm>
          <a:prstGeom prst="roundRect">
            <a:avLst>
              <a:gd name="adj" fmla="val 16667"/>
            </a:avLst>
          </a:prstGeom>
          <a:solidFill>
            <a:srgbClr val="FFCCCC">
              <a:alpha val="65881"/>
            </a:srgbClr>
          </a:solidFill>
          <a:ln w="19050" algn="ctr">
            <a:solidFill>
              <a:srgbClr val="FF0066"/>
            </a:solidFill>
            <a:prstDash val="dash"/>
            <a:round/>
            <a:headEnd/>
            <a:tailEnd/>
          </a:ln>
        </p:spPr>
        <p:txBody>
          <a:bodyPr anchor="ctr"/>
          <a:lstStyle/>
          <a:p>
            <a:pPr marL="261938" indent="-261938" algn="ctr">
              <a:lnSpc>
                <a:spcPct val="110000"/>
              </a:lnSpc>
            </a:pPr>
            <a:r>
              <a:rPr kumimoji="0" lang="en-US" altLang="zh-TW" sz="2200">
                <a:latin typeface="新細明體" charset="-120"/>
              </a:rPr>
              <a:t>98.5.1 </a:t>
            </a:r>
            <a:r>
              <a:rPr kumimoji="0" lang="zh-TW" altLang="en-US" sz="2200">
                <a:latin typeface="新細明體" charset="-120"/>
              </a:rPr>
              <a:t>起領取失業給付期間有扶養眷屬者</a:t>
            </a:r>
          </a:p>
        </p:txBody>
      </p:sp>
      <p:sp>
        <p:nvSpPr>
          <p:cNvPr id="104455" name="AutoShape 9"/>
          <p:cNvSpPr>
            <a:spLocks noChangeArrowheads="1"/>
          </p:cNvSpPr>
          <p:nvPr/>
        </p:nvSpPr>
        <p:spPr bwMode="auto">
          <a:xfrm>
            <a:off x="4427538" y="2565400"/>
            <a:ext cx="360362" cy="215900"/>
          </a:xfrm>
          <a:prstGeom prst="downArrow">
            <a:avLst>
              <a:gd name="adj1" fmla="val 50000"/>
              <a:gd name="adj2" fmla="val 25000"/>
            </a:avLst>
          </a:prstGeom>
          <a:solidFill>
            <a:srgbClr val="FFCC00"/>
          </a:solidFill>
          <a:ln w="9525" algn="ctr">
            <a:solidFill>
              <a:schemeClr val="tx1"/>
            </a:solidFill>
            <a:miter lim="800000"/>
            <a:headEnd/>
            <a:tailEnd/>
          </a:ln>
        </p:spPr>
        <p:txBody>
          <a:bodyPr wrap="none" anchor="ctr"/>
          <a:lstStyle/>
          <a:p>
            <a:endParaRPr kumimoji="0" lang="zh-TW" altLang="en-US"/>
          </a:p>
        </p:txBody>
      </p:sp>
      <p:sp>
        <p:nvSpPr>
          <p:cNvPr id="104456" name="Text Box 10"/>
          <p:cNvSpPr txBox="1">
            <a:spLocks noChangeArrowheads="1"/>
          </p:cNvSpPr>
          <p:nvPr/>
        </p:nvSpPr>
        <p:spPr bwMode="auto">
          <a:xfrm>
            <a:off x="827088" y="3497263"/>
            <a:ext cx="7632700" cy="701675"/>
          </a:xfrm>
          <a:prstGeom prst="rect">
            <a:avLst/>
          </a:prstGeom>
          <a:noFill/>
          <a:ln w="9525" algn="ctr">
            <a:noFill/>
            <a:miter lim="800000"/>
            <a:headEnd/>
            <a:tailEnd/>
          </a:ln>
        </p:spPr>
        <p:txBody>
          <a:bodyPr>
            <a:spAutoFit/>
          </a:bodyPr>
          <a:lstStyle/>
          <a:p>
            <a:pPr marL="266700" indent="-266700">
              <a:spcBef>
                <a:spcPct val="50000"/>
              </a:spcBef>
            </a:pPr>
            <a:r>
              <a:rPr kumimoji="0" lang="en-US" altLang="zh-TW" sz="2000">
                <a:solidFill>
                  <a:srgbClr val="990033"/>
                </a:solidFill>
              </a:rPr>
              <a:t>★</a:t>
            </a:r>
            <a:r>
              <a:rPr kumimoji="0" lang="zh-TW" altLang="en-US" sz="2000">
                <a:latin typeface="新細明體" charset="-120"/>
              </a:rPr>
              <a:t>所稱眷屬，指無工作收入之配偶、未成年子女或身心障礙子女。</a:t>
            </a:r>
          </a:p>
          <a:p>
            <a:pPr marL="266700" indent="-266700"/>
            <a:r>
              <a:rPr kumimoji="0" lang="zh-TW" altLang="en-US" sz="2000">
                <a:latin typeface="新細明體" charset="-120"/>
              </a:rPr>
              <a:t>    不包括未依民法相關規定收養之繼子女。</a:t>
            </a:r>
          </a:p>
        </p:txBody>
      </p:sp>
      <p:sp>
        <p:nvSpPr>
          <p:cNvPr id="104457" name="Line 13"/>
          <p:cNvSpPr>
            <a:spLocks noChangeShapeType="1"/>
          </p:cNvSpPr>
          <p:nvPr/>
        </p:nvSpPr>
        <p:spPr bwMode="auto">
          <a:xfrm>
            <a:off x="323850" y="4264025"/>
            <a:ext cx="8353425" cy="0"/>
          </a:xfrm>
          <a:prstGeom prst="line">
            <a:avLst/>
          </a:prstGeom>
          <a:noFill/>
          <a:ln w="57150">
            <a:solidFill>
              <a:srgbClr val="5F5F5F"/>
            </a:solidFill>
            <a:prstDash val="sysDot"/>
            <a:round/>
            <a:headEnd/>
            <a:tailEnd/>
          </a:ln>
        </p:spPr>
        <p:txBody>
          <a:bodyPr/>
          <a:lstStyle/>
          <a:p>
            <a:endParaRPr lang="zh-TW" altLang="en-US"/>
          </a:p>
        </p:txBody>
      </p:sp>
      <p:sp>
        <p:nvSpPr>
          <p:cNvPr id="104458" name="AutoShape 14"/>
          <p:cNvSpPr>
            <a:spLocks noChangeArrowheads="1"/>
          </p:cNvSpPr>
          <p:nvPr/>
        </p:nvSpPr>
        <p:spPr bwMode="auto">
          <a:xfrm>
            <a:off x="971550" y="4479925"/>
            <a:ext cx="7345363" cy="1957388"/>
          </a:xfrm>
          <a:prstGeom prst="roundRect">
            <a:avLst>
              <a:gd name="adj" fmla="val 16667"/>
            </a:avLst>
          </a:prstGeom>
          <a:solidFill>
            <a:srgbClr val="FFCCCC"/>
          </a:solidFill>
          <a:ln w="19050">
            <a:solidFill>
              <a:schemeClr val="tx1"/>
            </a:solidFill>
            <a:prstDash val="dash"/>
            <a:round/>
            <a:headEnd/>
            <a:tailEnd/>
          </a:ln>
        </p:spPr>
        <p:txBody>
          <a:bodyPr anchor="ctr"/>
          <a:lstStyle/>
          <a:p>
            <a:pPr marL="363538" indent="-363538"/>
            <a:r>
              <a:rPr kumimoji="0" lang="en-US" altLang="zh-TW" sz="2000"/>
              <a:t>    </a:t>
            </a:r>
            <a:r>
              <a:rPr kumimoji="0" lang="zh-TW" altLang="en-US" sz="2000"/>
              <a:t>張先生扶養</a:t>
            </a:r>
            <a:r>
              <a:rPr kumimoji="0" lang="en-US" altLang="zh-TW" sz="2000"/>
              <a:t>2</a:t>
            </a:r>
            <a:r>
              <a:rPr kumimoji="0" lang="zh-TW" altLang="en-US" sz="2000"/>
              <a:t>名眷屬，平均月投保薪資</a:t>
            </a:r>
            <a:r>
              <a:rPr kumimoji="0" lang="en-US" altLang="zh-TW" sz="2000"/>
              <a:t>30,000</a:t>
            </a:r>
            <a:r>
              <a:rPr kumimoji="0" lang="zh-TW" altLang="en-US" sz="2000"/>
              <a:t>元，</a:t>
            </a:r>
          </a:p>
          <a:p>
            <a:pPr marL="363538" indent="-363538"/>
            <a:r>
              <a:rPr kumimoji="0" lang="zh-TW" altLang="en-US" sz="2000"/>
              <a:t>    每月可領金額：</a:t>
            </a:r>
          </a:p>
          <a:p>
            <a:pPr marL="363538" indent="-363538"/>
            <a:r>
              <a:rPr kumimoji="0" lang="zh-TW" altLang="en-US" sz="2000"/>
              <a:t>                原領</a:t>
            </a:r>
            <a:r>
              <a:rPr kumimoji="0" lang="zh-TW" altLang="en-US" sz="2000">
                <a:solidFill>
                  <a:srgbClr val="0000FF"/>
                </a:solidFill>
              </a:rPr>
              <a:t> </a:t>
            </a:r>
            <a:r>
              <a:rPr kumimoji="0" lang="zh-TW" altLang="en-US" sz="2000">
                <a:sym typeface="Wingdings 3" pitchFamily="18" charset="2"/>
              </a:rPr>
              <a:t></a:t>
            </a:r>
            <a:r>
              <a:rPr kumimoji="0" lang="zh-TW" altLang="en-US" sz="2000"/>
              <a:t> </a:t>
            </a:r>
            <a:r>
              <a:rPr kumimoji="0" lang="en-US" altLang="zh-TW" sz="2000">
                <a:solidFill>
                  <a:srgbClr val="CC0000"/>
                </a:solidFill>
              </a:rPr>
              <a:t>30,000×60</a:t>
            </a:r>
            <a:r>
              <a:rPr kumimoji="0" lang="zh-TW" altLang="en-US" sz="2000">
                <a:solidFill>
                  <a:srgbClr val="CC0000"/>
                </a:solidFill>
              </a:rPr>
              <a:t>％ ＝</a:t>
            </a:r>
            <a:r>
              <a:rPr kumimoji="0" lang="en-US" altLang="zh-TW" sz="2000" i="1">
                <a:solidFill>
                  <a:srgbClr val="CC0000"/>
                </a:solidFill>
              </a:rPr>
              <a:t>18,000</a:t>
            </a:r>
            <a:r>
              <a:rPr kumimoji="0" lang="zh-TW" altLang="en-US" sz="2000" i="1">
                <a:solidFill>
                  <a:srgbClr val="CC0000"/>
                </a:solidFill>
              </a:rPr>
              <a:t>元</a:t>
            </a:r>
          </a:p>
          <a:p>
            <a:pPr marL="363538" indent="-363538"/>
            <a:r>
              <a:rPr kumimoji="0" lang="zh-TW" altLang="en-US" sz="2000">
                <a:solidFill>
                  <a:srgbClr val="800080"/>
                </a:solidFill>
                <a:latin typeface="新細明體" charset="-120"/>
              </a:rPr>
              <a:t>                </a:t>
            </a:r>
            <a:r>
              <a:rPr kumimoji="0" lang="zh-TW" altLang="en-US" sz="2000">
                <a:latin typeface="新細明體" charset="-120"/>
              </a:rPr>
              <a:t>加給</a:t>
            </a:r>
            <a:r>
              <a:rPr kumimoji="0" lang="zh-TW" altLang="en-US" sz="2000">
                <a:solidFill>
                  <a:srgbClr val="0000FF"/>
                </a:solidFill>
                <a:latin typeface="新細明體" charset="-120"/>
              </a:rPr>
              <a:t> </a:t>
            </a:r>
            <a:r>
              <a:rPr kumimoji="0" lang="zh-TW" altLang="en-US" sz="2000">
                <a:sym typeface="Wingdings 3" pitchFamily="18" charset="2"/>
              </a:rPr>
              <a:t></a:t>
            </a:r>
            <a:r>
              <a:rPr kumimoji="0" lang="zh-TW" altLang="en-US" sz="2000">
                <a:solidFill>
                  <a:srgbClr val="0000FF"/>
                </a:solidFill>
                <a:latin typeface="新細明體" charset="-120"/>
              </a:rPr>
              <a:t> </a:t>
            </a:r>
            <a:r>
              <a:rPr kumimoji="0" lang="en-US" altLang="zh-TW" sz="2000">
                <a:solidFill>
                  <a:srgbClr val="CC0000"/>
                </a:solidFill>
              </a:rPr>
              <a:t>30,000×20</a:t>
            </a:r>
            <a:r>
              <a:rPr kumimoji="0" lang="zh-TW" altLang="en-US" sz="2000">
                <a:solidFill>
                  <a:srgbClr val="CC0000"/>
                </a:solidFill>
              </a:rPr>
              <a:t>％ ＝ </a:t>
            </a:r>
            <a:r>
              <a:rPr kumimoji="0" lang="en-US" altLang="zh-TW" sz="2000">
                <a:solidFill>
                  <a:srgbClr val="CC0000"/>
                </a:solidFill>
              </a:rPr>
              <a:t>6,000</a:t>
            </a:r>
            <a:r>
              <a:rPr kumimoji="0" lang="zh-TW" altLang="en-US" sz="2000">
                <a:solidFill>
                  <a:srgbClr val="CC0000"/>
                </a:solidFill>
              </a:rPr>
              <a:t>元</a:t>
            </a:r>
          </a:p>
          <a:p>
            <a:pPr marL="363538" indent="-363538"/>
            <a:r>
              <a:rPr kumimoji="0" lang="zh-TW" altLang="en-US" sz="2000">
                <a:solidFill>
                  <a:srgbClr val="CC0000"/>
                </a:solidFill>
              </a:rPr>
              <a:t>                合計</a:t>
            </a:r>
            <a:r>
              <a:rPr kumimoji="0" lang="zh-TW" altLang="en-US" sz="2000">
                <a:sym typeface="Wingdings 3" pitchFamily="18" charset="2"/>
              </a:rPr>
              <a:t></a:t>
            </a:r>
            <a:r>
              <a:rPr kumimoji="0" lang="zh-TW" altLang="en-US" sz="2000">
                <a:solidFill>
                  <a:srgbClr val="CC0000"/>
                </a:solidFill>
              </a:rPr>
              <a:t> </a:t>
            </a:r>
            <a:r>
              <a:rPr kumimoji="0" lang="en-US" altLang="zh-TW" sz="2000">
                <a:solidFill>
                  <a:srgbClr val="CC0000"/>
                </a:solidFill>
              </a:rPr>
              <a:t>18,000+6,000</a:t>
            </a:r>
            <a:r>
              <a:rPr kumimoji="0" lang="zh-TW" altLang="en-US" sz="2000">
                <a:solidFill>
                  <a:srgbClr val="CC0000"/>
                </a:solidFill>
              </a:rPr>
              <a:t>＝</a:t>
            </a:r>
            <a:r>
              <a:rPr kumimoji="0" lang="en-US" altLang="zh-TW" sz="2000" i="1">
                <a:solidFill>
                  <a:srgbClr val="CC0000"/>
                </a:solidFill>
              </a:rPr>
              <a:t>24,000</a:t>
            </a:r>
            <a:r>
              <a:rPr kumimoji="0" lang="zh-TW" altLang="en-US" sz="2000" i="1">
                <a:solidFill>
                  <a:srgbClr val="CC0000"/>
                </a:solidFill>
              </a:rPr>
              <a:t>元</a:t>
            </a:r>
          </a:p>
        </p:txBody>
      </p:sp>
      <p:sp>
        <p:nvSpPr>
          <p:cNvPr id="108555" name="Oval 15"/>
          <p:cNvSpPr>
            <a:spLocks noChangeArrowheads="1"/>
          </p:cNvSpPr>
          <p:nvPr/>
        </p:nvSpPr>
        <p:spPr bwMode="auto">
          <a:xfrm rot="-1430529">
            <a:off x="552450" y="4505325"/>
            <a:ext cx="819150" cy="593725"/>
          </a:xfrm>
          <a:prstGeom prst="ellipse">
            <a:avLst/>
          </a:prstGeom>
          <a:solidFill>
            <a:srgbClr val="FFFF43"/>
          </a:solidFill>
          <a:ln w="9525">
            <a:noFill/>
            <a:round/>
            <a:headEnd/>
            <a:tailEnd/>
          </a:ln>
          <a:effectLst>
            <a:outerShdw dist="71842" dir="2700000" algn="ctr" rotWithShape="0">
              <a:schemeClr val="bg2"/>
            </a:outerShdw>
          </a:effectLst>
        </p:spPr>
        <p:txBody>
          <a:bodyPr wrap="none" anchor="ctr"/>
          <a:lstStyle/>
          <a:p>
            <a:pPr>
              <a:defRPr/>
            </a:pPr>
            <a:r>
              <a:rPr kumimoji="0" lang="zh-TW" altLang="en-US" sz="2000">
                <a:ea typeface="新細明體" pitchFamily="18" charset="-120"/>
              </a:rPr>
              <a:t>舉例</a:t>
            </a:r>
          </a:p>
        </p:txBody>
      </p:sp>
      <p:sp>
        <p:nvSpPr>
          <p:cNvPr id="104460" name="Rectangle 12"/>
          <p:cNvSpPr>
            <a:spLocks noChangeArrowheads="1"/>
          </p:cNvSpPr>
          <p:nvPr/>
        </p:nvSpPr>
        <p:spPr bwMode="auto">
          <a:xfrm>
            <a:off x="250825" y="1484313"/>
            <a:ext cx="2089150"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給付標準</a:t>
            </a:r>
          </a:p>
        </p:txBody>
      </p:sp>
      <p:sp>
        <p:nvSpPr>
          <p:cNvPr id="104461" name="Rectangle 16"/>
          <p:cNvSpPr>
            <a:spLocks noChangeArrowheads="1"/>
          </p:cNvSpPr>
          <p:nvPr/>
        </p:nvSpPr>
        <p:spPr bwMode="auto">
          <a:xfrm>
            <a:off x="3348038" y="1052513"/>
            <a:ext cx="2376487" cy="431800"/>
          </a:xfrm>
          <a:prstGeom prst="rect">
            <a:avLst/>
          </a:prstGeom>
          <a:noFill/>
          <a:ln w="9525">
            <a:solidFill>
              <a:schemeClr val="hlink"/>
            </a:solidFill>
            <a:miter lim="800000"/>
            <a:headEnd/>
            <a:tailEnd/>
          </a:ln>
        </p:spPr>
        <p:txBody>
          <a:bodyPr anchor="ctr"/>
          <a:lstStyle/>
          <a:p>
            <a:pPr>
              <a:buFont typeface="Wingdings" pitchFamily="2" charset="2"/>
              <a:buNone/>
            </a:pPr>
            <a:r>
              <a:rPr kumimoji="0" lang="zh-TW" altLang="en-US" sz="2400">
                <a:solidFill>
                  <a:schemeClr val="tx2"/>
                </a:solidFill>
                <a:latin typeface="新細明體" charset="-120"/>
              </a:rPr>
              <a:t>加給眷屬給付</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編號版面配置區 3"/>
          <p:cNvSpPr>
            <a:spLocks noGrp="1"/>
          </p:cNvSpPr>
          <p:nvPr>
            <p:ph type="sldNum" sz="quarter" idx="12"/>
          </p:nvPr>
        </p:nvSpPr>
        <p:spPr>
          <a:noFill/>
        </p:spPr>
        <p:txBody>
          <a:bodyPr/>
          <a:lstStyle/>
          <a:p>
            <a:fld id="{84438683-74C4-40DC-A588-99FD99AAED2D}" type="slidenum">
              <a:rPr lang="en-US" altLang="zh-TW" smtClean="0"/>
              <a:pPr/>
              <a:t>98</a:t>
            </a:fld>
            <a:endParaRPr lang="en-US" altLang="zh-TW" smtClean="0"/>
          </a:p>
        </p:txBody>
      </p:sp>
      <p:grpSp>
        <p:nvGrpSpPr>
          <p:cNvPr id="105475" name="Group 4"/>
          <p:cNvGrpSpPr>
            <a:grpSpLocks/>
          </p:cNvGrpSpPr>
          <p:nvPr/>
        </p:nvGrpSpPr>
        <p:grpSpPr bwMode="auto">
          <a:xfrm>
            <a:off x="0" y="0"/>
            <a:ext cx="9144000" cy="765175"/>
            <a:chOff x="0" y="0"/>
            <a:chExt cx="5760" cy="482"/>
          </a:xfrm>
        </p:grpSpPr>
        <p:sp>
          <p:nvSpPr>
            <p:cNvPr id="105485" name="Text Box 5"/>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5486" name="Line 6"/>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5487" name="Line 7"/>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5476" name="Text Box 22"/>
          <p:cNvSpPr txBox="1">
            <a:spLocks noChangeArrowheads="1"/>
          </p:cNvSpPr>
          <p:nvPr/>
        </p:nvSpPr>
        <p:spPr bwMode="auto">
          <a:xfrm>
            <a:off x="4932363" y="2492375"/>
            <a:ext cx="1079500" cy="496888"/>
          </a:xfrm>
          <a:prstGeom prst="rect">
            <a:avLst/>
          </a:prstGeom>
          <a:noFill/>
          <a:ln w="9525">
            <a:noFill/>
            <a:miter lim="800000"/>
            <a:headEnd/>
            <a:tailEnd/>
          </a:ln>
        </p:spPr>
        <p:txBody>
          <a:bodyPr>
            <a:spAutoFit/>
          </a:bodyPr>
          <a:lstStyle/>
          <a:p>
            <a:pPr>
              <a:spcBef>
                <a:spcPct val="50000"/>
              </a:spcBef>
            </a:pPr>
            <a:r>
              <a:rPr kumimoji="0" lang="en-US" altLang="zh-TW" sz="2400"/>
              <a:t>6</a:t>
            </a:r>
            <a:r>
              <a:rPr kumimoji="0" lang="zh-TW" altLang="en-US" sz="2400"/>
              <a:t>個月</a:t>
            </a:r>
          </a:p>
        </p:txBody>
      </p:sp>
      <p:sp>
        <p:nvSpPr>
          <p:cNvPr id="105477" name="Rectangle 23"/>
          <p:cNvSpPr>
            <a:spLocks noChangeArrowheads="1"/>
          </p:cNvSpPr>
          <p:nvPr/>
        </p:nvSpPr>
        <p:spPr bwMode="auto">
          <a:xfrm>
            <a:off x="5848350" y="3348038"/>
            <a:ext cx="2017713" cy="496887"/>
          </a:xfrm>
          <a:prstGeom prst="rect">
            <a:avLst/>
          </a:prstGeom>
          <a:noFill/>
          <a:ln w="9525">
            <a:noFill/>
            <a:miter lim="800000"/>
            <a:headEnd/>
            <a:tailEnd/>
          </a:ln>
        </p:spPr>
        <p:txBody>
          <a:bodyPr>
            <a:spAutoFit/>
          </a:bodyPr>
          <a:lstStyle/>
          <a:p>
            <a:r>
              <a:rPr kumimoji="0" lang="en-US" altLang="zh-TW" sz="2400"/>
              <a:t>9</a:t>
            </a:r>
            <a:r>
              <a:rPr kumimoji="0" lang="zh-TW" altLang="en-US" sz="2400"/>
              <a:t>個月</a:t>
            </a:r>
          </a:p>
        </p:txBody>
      </p:sp>
      <p:sp>
        <p:nvSpPr>
          <p:cNvPr id="105478" name="Rectangle 31"/>
          <p:cNvSpPr>
            <a:spLocks noChangeArrowheads="1"/>
          </p:cNvSpPr>
          <p:nvPr/>
        </p:nvSpPr>
        <p:spPr bwMode="auto">
          <a:xfrm>
            <a:off x="468313" y="2492375"/>
            <a:ext cx="1728787" cy="503238"/>
          </a:xfrm>
          <a:prstGeom prst="rect">
            <a:avLst/>
          </a:prstGeom>
          <a:solidFill>
            <a:srgbClr val="66CCFF"/>
          </a:solidFill>
          <a:ln w="9525">
            <a:solidFill>
              <a:schemeClr val="tx1"/>
            </a:solidFill>
            <a:miter lim="800000"/>
            <a:headEnd/>
            <a:tailEnd/>
          </a:ln>
        </p:spPr>
        <p:txBody>
          <a:bodyPr anchor="ctr"/>
          <a:lstStyle/>
          <a:p>
            <a:pPr>
              <a:buFont typeface="Wingdings" pitchFamily="2" charset="2"/>
              <a:buNone/>
            </a:pPr>
            <a:r>
              <a:rPr kumimoji="0" lang="zh-TW" altLang="en-US" sz="2200"/>
              <a:t>一般失業者</a:t>
            </a:r>
          </a:p>
        </p:txBody>
      </p:sp>
      <p:sp>
        <p:nvSpPr>
          <p:cNvPr id="105479" name="Line 32"/>
          <p:cNvSpPr>
            <a:spLocks noChangeShapeType="1"/>
          </p:cNvSpPr>
          <p:nvPr/>
        </p:nvSpPr>
        <p:spPr bwMode="auto">
          <a:xfrm>
            <a:off x="2700338" y="2779713"/>
            <a:ext cx="1800225" cy="0"/>
          </a:xfrm>
          <a:prstGeom prst="line">
            <a:avLst/>
          </a:prstGeom>
          <a:noFill/>
          <a:ln w="101600">
            <a:solidFill>
              <a:srgbClr val="006600"/>
            </a:solidFill>
            <a:round/>
            <a:headEnd type="none" w="sm" len="sm"/>
            <a:tailEnd type="oval" w="sm" len="sm"/>
          </a:ln>
        </p:spPr>
        <p:txBody>
          <a:bodyPr/>
          <a:lstStyle/>
          <a:p>
            <a:endParaRPr lang="zh-TW" altLang="en-US"/>
          </a:p>
        </p:txBody>
      </p:sp>
      <p:sp>
        <p:nvSpPr>
          <p:cNvPr id="105480" name="Rectangle 34"/>
          <p:cNvSpPr>
            <a:spLocks noChangeArrowheads="1"/>
          </p:cNvSpPr>
          <p:nvPr/>
        </p:nvSpPr>
        <p:spPr bwMode="auto">
          <a:xfrm>
            <a:off x="449263" y="3132138"/>
            <a:ext cx="2079625" cy="854075"/>
          </a:xfrm>
          <a:prstGeom prst="rect">
            <a:avLst/>
          </a:prstGeom>
          <a:solidFill>
            <a:srgbClr val="66CCFF"/>
          </a:solidFill>
          <a:ln w="9525">
            <a:solidFill>
              <a:schemeClr val="tx1"/>
            </a:solidFill>
            <a:miter lim="800000"/>
            <a:headEnd/>
            <a:tailEnd/>
          </a:ln>
        </p:spPr>
        <p:txBody>
          <a:bodyPr lIns="54000" rIns="54000" anchor="ctr"/>
          <a:lstStyle/>
          <a:p>
            <a:pPr>
              <a:buFont typeface="Wingdings" pitchFamily="2" charset="2"/>
              <a:buNone/>
            </a:pPr>
            <a:r>
              <a:rPr kumimoji="0" lang="zh-TW" altLang="en-US" sz="2200"/>
              <a:t>滿</a:t>
            </a:r>
            <a:r>
              <a:rPr kumimoji="0" lang="en-US" altLang="zh-TW" sz="2200"/>
              <a:t>45</a:t>
            </a:r>
            <a:r>
              <a:rPr kumimoji="0" lang="zh-TW" altLang="en-US" sz="2200"/>
              <a:t>歲或領有身心障礙證明者</a:t>
            </a:r>
          </a:p>
        </p:txBody>
      </p:sp>
      <p:sp>
        <p:nvSpPr>
          <p:cNvPr id="105481" name="Line 35"/>
          <p:cNvSpPr>
            <a:spLocks noChangeShapeType="1"/>
          </p:cNvSpPr>
          <p:nvPr/>
        </p:nvSpPr>
        <p:spPr bwMode="auto">
          <a:xfrm>
            <a:off x="2681288" y="3563938"/>
            <a:ext cx="2879725" cy="0"/>
          </a:xfrm>
          <a:prstGeom prst="line">
            <a:avLst/>
          </a:prstGeom>
          <a:noFill/>
          <a:ln w="101600">
            <a:solidFill>
              <a:srgbClr val="0000FF"/>
            </a:solidFill>
            <a:round/>
            <a:headEnd/>
            <a:tailEnd type="oval" w="sm" len="sm"/>
          </a:ln>
        </p:spPr>
        <p:txBody>
          <a:bodyPr/>
          <a:lstStyle/>
          <a:p>
            <a:endParaRPr lang="zh-TW" altLang="en-US"/>
          </a:p>
        </p:txBody>
      </p:sp>
      <p:sp>
        <p:nvSpPr>
          <p:cNvPr id="105482" name="Rectangle 45"/>
          <p:cNvSpPr>
            <a:spLocks noChangeArrowheads="1"/>
          </p:cNvSpPr>
          <p:nvPr/>
        </p:nvSpPr>
        <p:spPr bwMode="auto">
          <a:xfrm>
            <a:off x="2916238" y="1484313"/>
            <a:ext cx="2089150" cy="652462"/>
          </a:xfrm>
          <a:prstGeom prst="rect">
            <a:avLst/>
          </a:prstGeom>
          <a:noFill/>
          <a:ln w="9525">
            <a:noFill/>
            <a:miter lim="800000"/>
            <a:headEnd/>
            <a:tailEnd/>
          </a:ln>
        </p:spPr>
        <p:txBody>
          <a:bodyPr anchor="ctr"/>
          <a:lstStyle/>
          <a:p>
            <a:pPr>
              <a:buFont typeface="Wingdings" pitchFamily="2" charset="2"/>
              <a:buChar char="u"/>
            </a:pPr>
            <a:r>
              <a:rPr kumimoji="0" lang="zh-TW" altLang="en-US" sz="2400">
                <a:solidFill>
                  <a:srgbClr val="660066"/>
                </a:solidFill>
                <a:latin typeface="新細明體" charset="-120"/>
              </a:rPr>
              <a:t>給付期限</a:t>
            </a:r>
          </a:p>
        </p:txBody>
      </p:sp>
      <p:sp>
        <p:nvSpPr>
          <p:cNvPr id="105483" name="Text Box 46"/>
          <p:cNvSpPr txBox="1">
            <a:spLocks noChangeArrowheads="1"/>
          </p:cNvSpPr>
          <p:nvPr/>
        </p:nvSpPr>
        <p:spPr bwMode="auto">
          <a:xfrm>
            <a:off x="468313" y="4437063"/>
            <a:ext cx="8424862" cy="1200150"/>
          </a:xfrm>
          <a:prstGeom prst="rect">
            <a:avLst/>
          </a:prstGeom>
          <a:noFill/>
          <a:ln w="9525" algn="ctr">
            <a:noFill/>
            <a:miter lim="800000"/>
            <a:headEnd/>
            <a:tailEnd/>
          </a:ln>
        </p:spPr>
        <p:txBody>
          <a:bodyPr lIns="54000" rIns="54000">
            <a:spAutoFit/>
          </a:bodyPr>
          <a:lstStyle/>
          <a:p>
            <a:pPr marL="361950" indent="-361950">
              <a:spcBef>
                <a:spcPct val="50000"/>
              </a:spcBef>
            </a:pPr>
            <a:r>
              <a:rPr kumimoji="0" lang="en-US" altLang="zh-TW" sz="2000">
                <a:solidFill>
                  <a:srgbClr val="990033"/>
                </a:solidFill>
                <a:latin typeface="新細明體" charset="-120"/>
              </a:rPr>
              <a:t>★</a:t>
            </a:r>
            <a:r>
              <a:rPr kumimoji="0" lang="zh-TW" altLang="en-US" sz="2000">
                <a:latin typeface="新細明體" charset="-120"/>
              </a:rPr>
              <a:t>領滿給付期間者，自領滿之日起 </a:t>
            </a:r>
            <a:r>
              <a:rPr kumimoji="0" lang="en-US" altLang="zh-TW" sz="2000">
                <a:solidFill>
                  <a:srgbClr val="FF0000"/>
                </a:solidFill>
                <a:latin typeface="新細明體" charset="-120"/>
              </a:rPr>
              <a:t>2</a:t>
            </a:r>
            <a:r>
              <a:rPr kumimoji="0" lang="zh-TW" altLang="en-US" sz="2000">
                <a:solidFill>
                  <a:srgbClr val="FF0000"/>
                </a:solidFill>
                <a:latin typeface="新細明體" charset="-120"/>
              </a:rPr>
              <a:t>年內</a:t>
            </a:r>
            <a:r>
              <a:rPr kumimoji="0" lang="zh-TW" altLang="en-US" sz="2000">
                <a:latin typeface="新細明體" charset="-120"/>
              </a:rPr>
              <a:t>再次請領，以發給</a:t>
            </a:r>
            <a:r>
              <a:rPr kumimoji="0" lang="zh-TW" altLang="en-US" sz="2000">
                <a:solidFill>
                  <a:srgbClr val="FF0000"/>
                </a:solidFill>
                <a:latin typeface="新細明體" charset="-120"/>
              </a:rPr>
              <a:t>原給付期間之</a:t>
            </a:r>
            <a:r>
              <a:rPr kumimoji="0" lang="en-US" altLang="zh-TW" sz="2000">
                <a:solidFill>
                  <a:srgbClr val="FF0000"/>
                </a:solidFill>
                <a:latin typeface="新細明體" charset="-120"/>
              </a:rPr>
              <a:t>1/2</a:t>
            </a:r>
            <a:r>
              <a:rPr kumimoji="0" lang="zh-TW" altLang="en-US" sz="2000">
                <a:latin typeface="新細明體" charset="-120"/>
              </a:rPr>
              <a:t>為限。</a:t>
            </a:r>
          </a:p>
          <a:p>
            <a:pPr marL="361950" indent="-361950"/>
            <a:r>
              <a:rPr kumimoji="0" lang="zh-TW" altLang="en-US" sz="2000">
                <a:solidFill>
                  <a:srgbClr val="990033"/>
                </a:solidFill>
              </a:rPr>
              <a:t>★</a:t>
            </a:r>
            <a:r>
              <a:rPr kumimoji="0" lang="zh-TW" altLang="en-US" sz="2000">
                <a:latin typeface="新細明體" charset="-120"/>
              </a:rPr>
              <a:t>領滿給付期間者，就業保險年資應重行起算。</a:t>
            </a:r>
          </a:p>
        </p:txBody>
      </p:sp>
      <p:sp>
        <p:nvSpPr>
          <p:cNvPr id="105484" name="Text Box 7"/>
          <p:cNvSpPr txBox="1">
            <a:spLocks noChangeArrowheads="1"/>
          </p:cNvSpPr>
          <p:nvPr/>
        </p:nvSpPr>
        <p:spPr bwMode="auto">
          <a:xfrm>
            <a:off x="323850" y="908050"/>
            <a:ext cx="2160588" cy="5238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spcBef>
                <a:spcPct val="50000"/>
              </a:spcBef>
            </a:pPr>
            <a:r>
              <a:rPr kumimoji="0" lang="zh-TW" altLang="en-US" sz="2800">
                <a:solidFill>
                  <a:schemeClr val="bg1"/>
                </a:solidFill>
              </a:rPr>
              <a:t>失業給付</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編號版面配置區 3"/>
          <p:cNvSpPr>
            <a:spLocks noGrp="1"/>
          </p:cNvSpPr>
          <p:nvPr>
            <p:ph type="sldNum" sz="quarter" idx="12"/>
          </p:nvPr>
        </p:nvSpPr>
        <p:spPr>
          <a:xfrm>
            <a:off x="6516688" y="6308725"/>
            <a:ext cx="2133600" cy="425450"/>
          </a:xfrm>
          <a:noFill/>
        </p:spPr>
        <p:txBody>
          <a:bodyPr/>
          <a:lstStyle/>
          <a:p>
            <a:fld id="{BD789A7E-32F8-4BD4-A607-60BD864BAC67}" type="slidenum">
              <a:rPr lang="en-US" altLang="zh-TW" smtClean="0"/>
              <a:pPr/>
              <a:t>99</a:t>
            </a:fld>
            <a:endParaRPr lang="en-US" altLang="zh-TW" smtClean="0"/>
          </a:p>
        </p:txBody>
      </p:sp>
      <p:sp>
        <p:nvSpPr>
          <p:cNvPr id="106499" name="AutoShape 2"/>
          <p:cNvSpPr>
            <a:spLocks noChangeArrowheads="1"/>
          </p:cNvSpPr>
          <p:nvPr/>
        </p:nvSpPr>
        <p:spPr bwMode="auto">
          <a:xfrm>
            <a:off x="2046288" y="1754188"/>
            <a:ext cx="6480175" cy="1222375"/>
          </a:xfrm>
          <a:prstGeom prst="roundRect">
            <a:avLst>
              <a:gd name="adj" fmla="val 16667"/>
            </a:avLst>
          </a:prstGeom>
          <a:solidFill>
            <a:schemeClr val="bg1"/>
          </a:solidFill>
          <a:ln w="38100" algn="ctr">
            <a:solidFill>
              <a:schemeClr val="accent2"/>
            </a:solidFill>
            <a:prstDash val="sysDot"/>
            <a:round/>
            <a:headEnd/>
            <a:tailEnd/>
          </a:ln>
        </p:spPr>
        <p:txBody>
          <a:bodyPr wrap="none" anchor="ctr"/>
          <a:lstStyle/>
          <a:p>
            <a:pPr marL="276225" indent="-276225">
              <a:lnSpc>
                <a:spcPct val="115000"/>
              </a:lnSpc>
            </a:pPr>
            <a:r>
              <a:rPr lang="en-US" altLang="zh-TW" sz="2200">
                <a:latin typeface="新細明體" charset="-120"/>
              </a:rPr>
              <a:t>1.</a:t>
            </a:r>
            <a:r>
              <a:rPr lang="zh-TW" altLang="en-US" sz="2200">
                <a:latin typeface="新細明體" charset="-120"/>
              </a:rPr>
              <a:t>符合失業給付請領條件者</a:t>
            </a:r>
            <a:r>
              <a:rPr lang="zh-TW" altLang="en-US" sz="2200"/>
              <a:t>。</a:t>
            </a:r>
            <a:endParaRPr lang="zh-TW" altLang="en-US" sz="2200">
              <a:latin typeface="新細明體" charset="-120"/>
            </a:endParaRPr>
          </a:p>
          <a:p>
            <a:pPr marL="276225" indent="-276225">
              <a:lnSpc>
                <a:spcPct val="115000"/>
              </a:lnSpc>
            </a:pPr>
            <a:r>
              <a:rPr lang="en-US" altLang="zh-TW" sz="2200">
                <a:latin typeface="新細明體" charset="-120"/>
              </a:rPr>
              <a:t>2.</a:t>
            </a:r>
            <a:r>
              <a:rPr lang="zh-TW" altLang="en-US" sz="2200"/>
              <a:t>於失業給付請領期限屆滿前受僱工作，並依規定</a:t>
            </a:r>
            <a:endParaRPr lang="en-US" altLang="zh-TW" sz="2200"/>
          </a:p>
          <a:p>
            <a:pPr marL="276225" indent="-276225">
              <a:lnSpc>
                <a:spcPct val="115000"/>
              </a:lnSpc>
            </a:pPr>
            <a:r>
              <a:rPr lang="zh-TW" altLang="en-US" sz="2200"/>
              <a:t>   參加就業保險</a:t>
            </a:r>
            <a:r>
              <a:rPr lang="zh-TW" altLang="en-US" sz="2200">
                <a:solidFill>
                  <a:srgbClr val="FF0000"/>
                </a:solidFill>
              </a:rPr>
              <a:t>滿</a:t>
            </a:r>
            <a:r>
              <a:rPr lang="en-US" altLang="zh-TW" sz="2200">
                <a:solidFill>
                  <a:srgbClr val="FF0000"/>
                </a:solidFill>
              </a:rPr>
              <a:t>3</a:t>
            </a:r>
            <a:r>
              <a:rPr lang="zh-TW" altLang="en-US" sz="2200">
                <a:solidFill>
                  <a:srgbClr val="FF0000"/>
                </a:solidFill>
              </a:rPr>
              <a:t>個月以上</a:t>
            </a:r>
            <a:r>
              <a:rPr lang="zh-TW" altLang="en-US" sz="2200"/>
              <a:t>者。</a:t>
            </a:r>
          </a:p>
        </p:txBody>
      </p:sp>
      <p:grpSp>
        <p:nvGrpSpPr>
          <p:cNvPr id="106500" name="Group 4"/>
          <p:cNvGrpSpPr>
            <a:grpSpLocks/>
          </p:cNvGrpSpPr>
          <p:nvPr/>
        </p:nvGrpSpPr>
        <p:grpSpPr bwMode="auto">
          <a:xfrm>
            <a:off x="0" y="0"/>
            <a:ext cx="9144000" cy="765175"/>
            <a:chOff x="0" y="0"/>
            <a:chExt cx="5760" cy="482"/>
          </a:xfrm>
        </p:grpSpPr>
        <p:sp>
          <p:nvSpPr>
            <p:cNvPr id="106507" name="Text Box 5"/>
            <p:cNvSpPr txBox="1">
              <a:spLocks noChangeArrowheads="1"/>
            </p:cNvSpPr>
            <p:nvPr/>
          </p:nvSpPr>
          <p:spPr bwMode="auto">
            <a:xfrm>
              <a:off x="0" y="0"/>
              <a:ext cx="5760" cy="482"/>
            </a:xfrm>
            <a:prstGeom prst="rect">
              <a:avLst/>
            </a:prstGeom>
            <a:solidFill>
              <a:srgbClr val="FFCCCC">
                <a:alpha val="74117"/>
              </a:srgbClr>
            </a:solidFill>
            <a:ln w="9525">
              <a:noFill/>
              <a:prstDash val="dash"/>
              <a:miter lim="800000"/>
              <a:headEnd/>
              <a:tailEnd/>
            </a:ln>
          </p:spPr>
          <p:txBody>
            <a:bodyPr/>
            <a:lstStyle/>
            <a:p>
              <a:pPr algn="ctr">
                <a:spcBef>
                  <a:spcPct val="50000"/>
                </a:spcBef>
              </a:pPr>
              <a:r>
                <a:rPr lang="zh-TW" altLang="en-US" sz="3600">
                  <a:solidFill>
                    <a:schemeClr val="accent2"/>
                  </a:solidFill>
                  <a:ea typeface="標楷體" pitchFamily="65" charset="-120"/>
                </a:rPr>
                <a:t>就保給付</a:t>
              </a:r>
            </a:p>
          </p:txBody>
        </p:sp>
        <p:sp>
          <p:nvSpPr>
            <p:cNvPr id="106508" name="Line 6"/>
            <p:cNvSpPr>
              <a:spLocks noChangeShapeType="1"/>
            </p:cNvSpPr>
            <p:nvPr/>
          </p:nvSpPr>
          <p:spPr bwMode="auto">
            <a:xfrm>
              <a:off x="0" y="398"/>
              <a:ext cx="5760" cy="0"/>
            </a:xfrm>
            <a:prstGeom prst="line">
              <a:avLst/>
            </a:prstGeom>
            <a:noFill/>
            <a:ln w="38100">
              <a:solidFill>
                <a:schemeClr val="bg1"/>
              </a:solidFill>
              <a:round/>
              <a:headEnd/>
              <a:tailEnd/>
            </a:ln>
          </p:spPr>
          <p:txBody>
            <a:bodyPr/>
            <a:lstStyle/>
            <a:p>
              <a:endParaRPr lang="zh-TW" altLang="en-US"/>
            </a:p>
          </p:txBody>
        </p:sp>
        <p:sp>
          <p:nvSpPr>
            <p:cNvPr id="106509" name="Line 7"/>
            <p:cNvSpPr>
              <a:spLocks noChangeShapeType="1"/>
            </p:cNvSpPr>
            <p:nvPr/>
          </p:nvSpPr>
          <p:spPr bwMode="auto">
            <a:xfrm>
              <a:off x="5556" y="0"/>
              <a:ext cx="0" cy="482"/>
            </a:xfrm>
            <a:prstGeom prst="line">
              <a:avLst/>
            </a:prstGeom>
            <a:noFill/>
            <a:ln w="38100">
              <a:solidFill>
                <a:schemeClr val="bg1"/>
              </a:solidFill>
              <a:round/>
              <a:headEnd/>
              <a:tailEnd/>
            </a:ln>
          </p:spPr>
          <p:txBody>
            <a:bodyPr/>
            <a:lstStyle/>
            <a:p>
              <a:endParaRPr lang="zh-TW" altLang="en-US"/>
            </a:p>
          </p:txBody>
        </p:sp>
      </p:grpSp>
      <p:sp>
        <p:nvSpPr>
          <p:cNvPr id="106501" name="Text Box 8"/>
          <p:cNvSpPr txBox="1">
            <a:spLocks noChangeArrowheads="1"/>
          </p:cNvSpPr>
          <p:nvPr/>
        </p:nvSpPr>
        <p:spPr bwMode="auto">
          <a:xfrm>
            <a:off x="252413" y="908050"/>
            <a:ext cx="3095625" cy="523875"/>
          </a:xfrm>
          <a:prstGeom prst="rect">
            <a:avLst/>
          </a:prstGeom>
          <a:gradFill rotWithShape="1">
            <a:gsLst>
              <a:gs pos="0">
                <a:schemeClr val="accent2"/>
              </a:gs>
              <a:gs pos="100000">
                <a:srgbClr val="FF9900"/>
              </a:gs>
            </a:gsLst>
            <a:lin ang="0" scaled="1"/>
          </a:gradFill>
          <a:ln w="9525">
            <a:solidFill>
              <a:schemeClr val="bg1"/>
            </a:solidFill>
            <a:miter lim="800000"/>
            <a:headEnd/>
            <a:tailEnd/>
          </a:ln>
        </p:spPr>
        <p:txBody>
          <a:bodyPr>
            <a:spAutoFit/>
          </a:bodyPr>
          <a:lstStyle/>
          <a:p>
            <a:pPr algn="ctr"/>
            <a:r>
              <a:rPr lang="zh-TW" altLang="en-US" sz="2800">
                <a:solidFill>
                  <a:schemeClr val="bg1"/>
                </a:solidFill>
              </a:rPr>
              <a:t>提早就業獎助津貼</a:t>
            </a:r>
          </a:p>
        </p:txBody>
      </p:sp>
      <p:sp>
        <p:nvSpPr>
          <p:cNvPr id="106502" name="Rectangle 9"/>
          <p:cNvSpPr>
            <a:spLocks noChangeArrowheads="1"/>
          </p:cNvSpPr>
          <p:nvPr/>
        </p:nvSpPr>
        <p:spPr bwMode="auto">
          <a:xfrm>
            <a:off x="268288" y="1674813"/>
            <a:ext cx="1871662" cy="652462"/>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請領資格</a:t>
            </a:r>
          </a:p>
        </p:txBody>
      </p:sp>
      <p:sp>
        <p:nvSpPr>
          <p:cNvPr id="106503" name="Rectangle 10"/>
          <p:cNvSpPr>
            <a:spLocks noChangeArrowheads="1"/>
          </p:cNvSpPr>
          <p:nvPr/>
        </p:nvSpPr>
        <p:spPr bwMode="auto">
          <a:xfrm>
            <a:off x="250825" y="4652963"/>
            <a:ext cx="1728788" cy="579437"/>
          </a:xfrm>
          <a:prstGeom prst="rect">
            <a:avLst/>
          </a:prstGeom>
          <a:noFill/>
          <a:ln w="9525">
            <a:noFill/>
            <a:miter lim="800000"/>
            <a:headEnd/>
            <a:tailEnd/>
          </a:ln>
        </p:spPr>
        <p:txBody>
          <a:bodyPr anchor="ctr"/>
          <a:lstStyle/>
          <a:p>
            <a:pPr>
              <a:buFont typeface="Wingdings" pitchFamily="2" charset="2"/>
              <a:buChar char="u"/>
            </a:pPr>
            <a:r>
              <a:rPr lang="zh-TW" altLang="en-US" sz="2400">
                <a:solidFill>
                  <a:srgbClr val="660066"/>
                </a:solidFill>
                <a:latin typeface="新細明體" charset="-120"/>
              </a:rPr>
              <a:t>給付標準</a:t>
            </a:r>
          </a:p>
        </p:txBody>
      </p:sp>
      <p:sp>
        <p:nvSpPr>
          <p:cNvPr id="106504" name="Line 11"/>
          <p:cNvSpPr>
            <a:spLocks noChangeShapeType="1"/>
          </p:cNvSpPr>
          <p:nvPr/>
        </p:nvSpPr>
        <p:spPr bwMode="auto">
          <a:xfrm>
            <a:off x="468313" y="4508500"/>
            <a:ext cx="7993062" cy="0"/>
          </a:xfrm>
          <a:prstGeom prst="line">
            <a:avLst/>
          </a:prstGeom>
          <a:noFill/>
          <a:ln w="57150">
            <a:solidFill>
              <a:srgbClr val="5F5F5F"/>
            </a:solidFill>
            <a:prstDash val="sysDot"/>
            <a:round/>
            <a:headEnd/>
            <a:tailEnd/>
          </a:ln>
        </p:spPr>
        <p:txBody>
          <a:bodyPr/>
          <a:lstStyle/>
          <a:p>
            <a:endParaRPr lang="zh-TW" altLang="en-US"/>
          </a:p>
        </p:txBody>
      </p:sp>
      <p:sp>
        <p:nvSpPr>
          <p:cNvPr id="106505" name="AutoShape 27"/>
          <p:cNvSpPr>
            <a:spLocks noChangeArrowheads="1"/>
          </p:cNvSpPr>
          <p:nvPr/>
        </p:nvSpPr>
        <p:spPr bwMode="auto">
          <a:xfrm>
            <a:off x="2051050" y="4724400"/>
            <a:ext cx="6553200" cy="1296988"/>
          </a:xfrm>
          <a:prstGeom prst="roundRect">
            <a:avLst>
              <a:gd name="adj" fmla="val 16667"/>
            </a:avLst>
          </a:prstGeom>
          <a:solidFill>
            <a:schemeClr val="bg1"/>
          </a:solidFill>
          <a:ln w="38100" algn="ctr">
            <a:solidFill>
              <a:srgbClr val="008080"/>
            </a:solidFill>
            <a:prstDash val="sysDot"/>
            <a:round/>
            <a:headEnd/>
            <a:tailEnd/>
          </a:ln>
        </p:spPr>
        <p:txBody>
          <a:bodyPr anchor="ctr"/>
          <a:lstStyle/>
          <a:p>
            <a:pPr marL="342900" indent="-342900"/>
            <a:r>
              <a:rPr kumimoji="0" lang="en-US" altLang="zh-TW" sz="2200">
                <a:latin typeface="新細明體" charset="-120"/>
              </a:rPr>
              <a:t>1.</a:t>
            </a:r>
            <a:r>
              <a:rPr kumimoji="0" lang="zh-TW" altLang="en-US" sz="2200">
                <a:latin typeface="新細明體" charset="-120"/>
              </a:rPr>
              <a:t>按</a:t>
            </a:r>
            <a:r>
              <a:rPr kumimoji="0" lang="zh-TW" altLang="en-US" sz="2200"/>
              <a:t>被保險人</a:t>
            </a:r>
            <a:r>
              <a:rPr kumimoji="0" lang="zh-TW" altLang="en-US" sz="2200">
                <a:latin typeface="新細明體" charset="-120"/>
              </a:rPr>
              <a:t>尚未請領之失業給付金額之</a:t>
            </a:r>
            <a:r>
              <a:rPr kumimoji="0" lang="en-US" altLang="zh-TW" sz="2200">
                <a:solidFill>
                  <a:srgbClr val="FF0000"/>
                </a:solidFill>
                <a:latin typeface="新細明體" charset="-120"/>
              </a:rPr>
              <a:t>50%</a:t>
            </a:r>
            <a:r>
              <a:rPr kumimoji="0" lang="zh-TW" altLang="en-US" sz="2200">
                <a:latin typeface="新細明體" charset="-120"/>
              </a:rPr>
              <a:t>，</a:t>
            </a:r>
            <a:endParaRPr kumimoji="0" lang="en-US" altLang="zh-TW" sz="2200">
              <a:latin typeface="新細明體" charset="-120"/>
            </a:endParaRPr>
          </a:p>
          <a:p>
            <a:pPr marL="342900" indent="-342900"/>
            <a:r>
              <a:rPr kumimoji="0" lang="zh-TW" altLang="en-US" sz="2200">
                <a:latin typeface="新細明體" charset="-120"/>
              </a:rPr>
              <a:t>   一次發給。</a:t>
            </a:r>
          </a:p>
          <a:p>
            <a:pPr marL="342900" indent="-342900"/>
            <a:r>
              <a:rPr kumimoji="0" lang="en-US" altLang="zh-TW" sz="2200">
                <a:latin typeface="新細明體" charset="-120"/>
              </a:rPr>
              <a:t>2.</a:t>
            </a:r>
            <a:r>
              <a:rPr kumimoji="0" lang="zh-TW" altLang="en-US" sz="2200">
                <a:latin typeface="新細明體" charset="-120"/>
              </a:rPr>
              <a:t>提早就業獎助津貼採最近</a:t>
            </a:r>
            <a:r>
              <a:rPr kumimoji="0" lang="en-US" altLang="zh-TW" sz="2200">
                <a:latin typeface="新細明體" charset="-120"/>
              </a:rPr>
              <a:t>1</a:t>
            </a:r>
            <a:r>
              <a:rPr kumimoji="0" lang="zh-TW" altLang="en-US" sz="2200">
                <a:latin typeface="新細明體" charset="-120"/>
              </a:rPr>
              <a:t>次失業給付金額計算。</a:t>
            </a:r>
          </a:p>
        </p:txBody>
      </p:sp>
      <p:sp>
        <p:nvSpPr>
          <p:cNvPr id="106506" name="AutoShape 2"/>
          <p:cNvSpPr>
            <a:spLocks noChangeArrowheads="1"/>
          </p:cNvSpPr>
          <p:nvPr/>
        </p:nvSpPr>
        <p:spPr bwMode="auto">
          <a:xfrm>
            <a:off x="2124075" y="3068638"/>
            <a:ext cx="5937250" cy="1368425"/>
          </a:xfrm>
          <a:prstGeom prst="roundRect">
            <a:avLst>
              <a:gd name="adj" fmla="val 16667"/>
            </a:avLst>
          </a:prstGeom>
          <a:noFill/>
          <a:ln w="38100" algn="ctr">
            <a:noFill/>
            <a:prstDash val="sysDot"/>
            <a:round/>
            <a:headEnd/>
            <a:tailEnd/>
          </a:ln>
        </p:spPr>
        <p:txBody>
          <a:bodyPr wrap="none" anchor="ctr"/>
          <a:lstStyle/>
          <a:p>
            <a:pPr marL="276225" indent="-276225">
              <a:lnSpc>
                <a:spcPct val="115000"/>
              </a:lnSpc>
            </a:pPr>
            <a:r>
              <a:rPr kumimoji="0" lang="en-US" altLang="zh-TW">
                <a:solidFill>
                  <a:srgbClr val="FF0066"/>
                </a:solidFill>
              </a:rPr>
              <a:t>※</a:t>
            </a:r>
            <a:r>
              <a:rPr lang="zh-TW" altLang="en-US"/>
              <a:t>因定期契約屆滿離職，於失業給付請領期間屆滿前，再</a:t>
            </a:r>
            <a:endParaRPr lang="en-US" altLang="zh-TW"/>
          </a:p>
          <a:p>
            <a:pPr marL="276225" indent="-276225">
              <a:lnSpc>
                <a:spcPct val="115000"/>
              </a:lnSpc>
            </a:pPr>
            <a:r>
              <a:rPr lang="zh-TW" altLang="en-US"/>
              <a:t>    受僱於原投保單位加保者，不得請領。</a:t>
            </a:r>
            <a:endParaRPr lang="en-US" altLang="zh-TW"/>
          </a:p>
          <a:p>
            <a:pPr marL="276225" indent="-276225">
              <a:lnSpc>
                <a:spcPct val="115000"/>
              </a:lnSpc>
            </a:pPr>
            <a:r>
              <a:rPr kumimoji="0" lang="en-US" altLang="zh-TW">
                <a:solidFill>
                  <a:srgbClr val="FF0066"/>
                </a:solidFill>
              </a:rPr>
              <a:t>※</a:t>
            </a:r>
            <a:r>
              <a:rPr lang="zh-TW" altLang="en-US"/>
              <a:t>參加就業保險滿</a:t>
            </a:r>
            <a:r>
              <a:rPr lang="en-US" altLang="zh-TW"/>
              <a:t>3</a:t>
            </a:r>
            <a:r>
              <a:rPr lang="zh-TW" altLang="en-US"/>
              <a:t>個月以上之規定，不包括領取失業給</a:t>
            </a:r>
            <a:endParaRPr lang="en-US" altLang="zh-TW"/>
          </a:p>
          <a:p>
            <a:pPr marL="276225" indent="-276225">
              <a:lnSpc>
                <a:spcPct val="115000"/>
              </a:lnSpc>
            </a:pPr>
            <a:r>
              <a:rPr lang="en-US" altLang="zh-TW"/>
              <a:t>    </a:t>
            </a:r>
            <a:r>
              <a:rPr lang="zh-TW" altLang="en-US"/>
              <a:t>付期間因另有工作而參加之就保年資。</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liveCheckClean">
  <a:themeElements>
    <a:clrScheme name="Office 佈景主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佈景主題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佈景主題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佈景主題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佈景主題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佈景主題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佈景主題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佈景主題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OliveCheckClean</Template>
  <TotalTime>865</TotalTime>
  <Words>10255</Words>
  <Application>Microsoft Office PowerPoint</Application>
  <PresentationFormat>如螢幕大小 (4:3)</PresentationFormat>
  <Paragraphs>1292</Paragraphs>
  <Slides>115</Slides>
  <Notes>30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115</vt:i4>
      </vt:variant>
    </vt:vector>
  </HeadingPairs>
  <TitlesOfParts>
    <vt:vector size="117" baseType="lpstr">
      <vt:lpstr>OliveCheckClean</vt:lpstr>
      <vt:lpstr>工作表</vt:lpstr>
      <vt:lpstr>新投保單位說明會</vt:lpstr>
      <vt:lpstr>課程綱要</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給付標準</vt:lpstr>
      <vt:lpstr>展延年金</vt:lpstr>
      <vt:lpstr>減給年金</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lpstr>投影片 90</vt:lpstr>
      <vt:lpstr>投影片 91</vt:lpstr>
      <vt:lpstr>投影片 92</vt:lpstr>
      <vt:lpstr>投影片 93</vt:lpstr>
      <vt:lpstr>投影片 94</vt:lpstr>
      <vt:lpstr>投影片 95</vt:lpstr>
      <vt:lpstr>投影片 96</vt:lpstr>
      <vt:lpstr>投影片 97</vt:lpstr>
      <vt:lpstr>投影片 98</vt:lpstr>
      <vt:lpstr>投影片 99</vt:lpstr>
      <vt:lpstr>投影片 100</vt:lpstr>
      <vt:lpstr>投影片 101</vt:lpstr>
      <vt:lpstr>投影片 102</vt:lpstr>
      <vt:lpstr>投影片 103</vt:lpstr>
      <vt:lpstr>投影片 104</vt:lpstr>
      <vt:lpstr>投影片 105</vt:lpstr>
      <vt:lpstr>投影片 106</vt:lpstr>
      <vt:lpstr>積欠工資墊償基金(提繳業務)</vt:lpstr>
      <vt:lpstr>積欠工資墊償基金(墊償業務)</vt:lpstr>
      <vt:lpstr>投影片 109</vt:lpstr>
      <vt:lpstr>投影片 110</vt:lpstr>
      <vt:lpstr>投影片 111</vt:lpstr>
      <vt:lpstr>勞工退休金請領條件</vt:lpstr>
      <vt:lpstr>業務諮詢管道</vt:lpstr>
      <vt:lpstr>業務諮詢管道</vt:lpstr>
      <vt:lpstr>投影片 115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Olive Check Clean</dc:title>
  <dc:creator>A16791</dc:creator>
  <cp:lastModifiedBy>A11256</cp:lastModifiedBy>
  <cp:revision>101</cp:revision>
  <dcterms:created xsi:type="dcterms:W3CDTF">2015-02-25T05:51:45Z</dcterms:created>
  <dcterms:modified xsi:type="dcterms:W3CDTF">2016-03-10T06:55:20Z</dcterms:modified>
</cp:coreProperties>
</file>