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65" r:id="rId2"/>
    <p:sldId id="256" r:id="rId3"/>
    <p:sldId id="264" r:id="rId4"/>
    <p:sldId id="267" r:id="rId5"/>
    <p:sldId id="266" r:id="rId6"/>
  </p:sldIdLst>
  <p:sldSz cx="9144000" cy="6858000" type="screen4x3"/>
  <p:notesSz cx="6805613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2">
          <p15:clr>
            <a:srgbClr val="A4A3A4"/>
          </p15:clr>
        </p15:guide>
        <p15:guide id="2" pos="2880">
          <p15:clr>
            <a:srgbClr val="A4A3A4"/>
          </p15:clr>
        </p15:guide>
        <p15:guide id="3" pos="113" userDrawn="1">
          <p15:clr>
            <a:srgbClr val="A4A3A4"/>
          </p15:clr>
        </p15:guide>
        <p15:guide id="4" pos="55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CCFF"/>
    <a:srgbClr val="CC0099"/>
    <a:srgbClr val="990033"/>
    <a:srgbClr val="960000"/>
    <a:srgbClr val="603000"/>
    <a:srgbClr val="FFA040"/>
    <a:srgbClr val="FFFFCC"/>
    <a:srgbClr val="003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94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258" y="58"/>
      </p:cViewPr>
      <p:guideLst>
        <p:guide orient="horz" pos="4202"/>
        <p:guide pos="2880"/>
        <p:guide pos="113"/>
        <p:guide pos="55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3E6F3-80D4-4E73-BB55-5F0E58FADAFE}" type="datetimeFigureOut">
              <a:rPr lang="zh-TW" altLang="en-US" smtClean="0"/>
              <a:t>2016/7/13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5EF86-CE0B-4BA2-A1C2-65A478BBFD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1257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7783-0AFA-4285-AB8C-8A498D0C3FC1}" type="datetimeFigureOut">
              <a:rPr lang="zh-TW" altLang="en-US" smtClean="0"/>
              <a:t>2016/7/13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C3AB-BB55-4DC9-96BC-B2381EF486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1998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7783-0AFA-4285-AB8C-8A498D0C3FC1}" type="datetimeFigureOut">
              <a:rPr lang="zh-TW" altLang="en-US" smtClean="0"/>
              <a:t>2016/7/13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C3AB-BB55-4DC9-96BC-B2381EF486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7382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7783-0AFA-4285-AB8C-8A498D0C3FC1}" type="datetimeFigureOut">
              <a:rPr lang="zh-TW" altLang="en-US" smtClean="0"/>
              <a:t>2016/7/13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C3AB-BB55-4DC9-96BC-B2381EF486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837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7783-0AFA-4285-AB8C-8A498D0C3FC1}" type="datetimeFigureOut">
              <a:rPr lang="zh-TW" altLang="en-US" smtClean="0"/>
              <a:t>2016/7/13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C3AB-BB55-4DC9-96BC-B2381EF486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100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7783-0AFA-4285-AB8C-8A498D0C3FC1}" type="datetimeFigureOut">
              <a:rPr lang="zh-TW" altLang="en-US" smtClean="0"/>
              <a:t>2016/7/13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C3AB-BB55-4DC9-96BC-B2381EF486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410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7783-0AFA-4285-AB8C-8A498D0C3FC1}" type="datetimeFigureOut">
              <a:rPr lang="zh-TW" altLang="en-US" smtClean="0"/>
              <a:t>2016/7/13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C3AB-BB55-4DC9-96BC-B2381EF486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17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7783-0AFA-4285-AB8C-8A498D0C3FC1}" type="datetimeFigureOut">
              <a:rPr lang="zh-TW" altLang="en-US" smtClean="0"/>
              <a:t>2016/7/13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C3AB-BB55-4DC9-96BC-B2381EF486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520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7783-0AFA-4285-AB8C-8A498D0C3FC1}" type="datetimeFigureOut">
              <a:rPr lang="zh-TW" altLang="en-US" smtClean="0"/>
              <a:t>2016/7/13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C3AB-BB55-4DC9-96BC-B2381EF486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06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7783-0AFA-4285-AB8C-8A498D0C3FC1}" type="datetimeFigureOut">
              <a:rPr lang="zh-TW" altLang="en-US" smtClean="0"/>
              <a:t>2016/7/13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C3AB-BB55-4DC9-96BC-B2381EF486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447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7783-0AFA-4285-AB8C-8A498D0C3FC1}" type="datetimeFigureOut">
              <a:rPr lang="zh-TW" altLang="en-US" smtClean="0"/>
              <a:t>2016/7/13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C3AB-BB55-4DC9-96BC-B2381EF486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8440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7783-0AFA-4285-AB8C-8A498D0C3FC1}" type="datetimeFigureOut">
              <a:rPr lang="zh-TW" altLang="en-US" smtClean="0"/>
              <a:t>2016/7/13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C3AB-BB55-4DC9-96BC-B2381EF486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356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A7783-0AFA-4285-AB8C-8A498D0C3FC1}" type="datetimeFigureOut">
              <a:rPr lang="zh-TW" altLang="en-US" smtClean="0"/>
              <a:t>2016/7/13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9C3AB-BB55-4DC9-96BC-B2381EF486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70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群組 26"/>
          <p:cNvGrpSpPr/>
          <p:nvPr/>
        </p:nvGrpSpPr>
        <p:grpSpPr>
          <a:xfrm>
            <a:off x="0" y="0"/>
            <a:ext cx="9144000" cy="6638084"/>
            <a:chOff x="0" y="0"/>
            <a:chExt cx="9144000" cy="6638084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9144000" cy="90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WordArt 6"/>
            <p:cNvSpPr>
              <a:spLocks noChangeArrowheads="1" noChangeShapeType="1" noTextEdit="1"/>
            </p:cNvSpPr>
            <p:nvPr/>
          </p:nvSpPr>
          <p:spPr bwMode="auto">
            <a:xfrm>
              <a:off x="153987" y="160980"/>
              <a:ext cx="7785902" cy="59278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TW" altLang="en-US" sz="3600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華康POP1體W9"/>
                  <a:ea typeface="華康POP1體W9"/>
                </a:rPr>
                <a:t>有</a:t>
              </a:r>
              <a:r>
                <a:rPr lang="zh-TW" alt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華康POP1體W9"/>
                  <a:ea typeface="華康POP1體W9"/>
                </a:rPr>
                <a:t>關</a:t>
              </a:r>
              <a:r>
                <a:rPr lang="zh-TW" altLang="en-US" sz="3600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華康POP1體W9"/>
                  <a:ea typeface="華康POP1體W9"/>
                </a:rPr>
                <a:t>舊制</a:t>
              </a:r>
              <a:r>
                <a:rPr lang="zh-TW" alt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華康POP1體W9"/>
                  <a:ea typeface="華康POP1體W9"/>
                </a:rPr>
                <a:t>退休金結清</a:t>
              </a:r>
              <a:r>
                <a:rPr lang="zh-TW" altLang="en-US" sz="3600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華康POP1體W9"/>
                  <a:ea typeface="華康POP1體W9"/>
                </a:rPr>
                <a:t>議題本會幾點聲明</a:t>
              </a:r>
              <a:endParaRPr lang="zh-TW" alt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華康POP1體W9"/>
                <a:ea typeface="華康POP1體W9"/>
              </a:endParaRPr>
            </a:p>
          </p:txBody>
        </p:sp>
        <p:cxnSp>
          <p:nvCxnSpPr>
            <p:cNvPr id="88" name="直線接點 87"/>
            <p:cNvCxnSpPr/>
            <p:nvPr/>
          </p:nvCxnSpPr>
          <p:spPr>
            <a:xfrm>
              <a:off x="780525" y="6605032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6" name="群組 25"/>
            <p:cNvGrpSpPr/>
            <p:nvPr/>
          </p:nvGrpSpPr>
          <p:grpSpPr>
            <a:xfrm>
              <a:off x="185695" y="4565199"/>
              <a:ext cx="468000" cy="542292"/>
              <a:chOff x="185695" y="4565199"/>
              <a:chExt cx="468000" cy="542292"/>
            </a:xfrm>
          </p:grpSpPr>
          <p:grpSp>
            <p:nvGrpSpPr>
              <p:cNvPr id="125" name="群組 124"/>
              <p:cNvGrpSpPr/>
              <p:nvPr/>
            </p:nvGrpSpPr>
            <p:grpSpPr>
              <a:xfrm>
                <a:off x="185695" y="4567491"/>
                <a:ext cx="468000" cy="540000"/>
                <a:chOff x="3570288" y="1967857"/>
                <a:chExt cx="1100138" cy="1198563"/>
              </a:xfrm>
            </p:grpSpPr>
            <p:sp>
              <p:nvSpPr>
                <p:cNvPr id="126" name="Oval 40"/>
                <p:cNvSpPr>
                  <a:spLocks noChangeArrowheads="1"/>
                </p:cNvSpPr>
                <p:nvPr/>
              </p:nvSpPr>
              <p:spPr bwMode="gray">
                <a:xfrm>
                  <a:off x="3570288" y="2602857"/>
                  <a:ext cx="914400" cy="563563"/>
                </a:xfrm>
                <a:prstGeom prst="ellipse">
                  <a:avLst/>
                </a:prstGeom>
                <a:solidFill>
                  <a:srgbClr val="0F2145">
                    <a:alpha val="3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27" name="Oval 41"/>
                <p:cNvSpPr>
                  <a:spLocks noChangeArrowheads="1"/>
                </p:cNvSpPr>
                <p:nvPr/>
              </p:nvSpPr>
              <p:spPr bwMode="gray">
                <a:xfrm>
                  <a:off x="3646488" y="1967857"/>
                  <a:ext cx="1023938" cy="108267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28" name="Oval 42"/>
                <p:cNvSpPr>
                  <a:spLocks noChangeArrowheads="1"/>
                </p:cNvSpPr>
                <p:nvPr/>
              </p:nvSpPr>
              <p:spPr bwMode="gray">
                <a:xfrm>
                  <a:off x="3659188" y="1974207"/>
                  <a:ext cx="1000125" cy="105727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29" name="Oval 43"/>
                <p:cNvSpPr>
                  <a:spLocks noChangeArrowheads="1"/>
                </p:cNvSpPr>
                <p:nvPr/>
              </p:nvSpPr>
              <p:spPr bwMode="gray">
                <a:xfrm>
                  <a:off x="3678238" y="1988495"/>
                  <a:ext cx="950913" cy="98742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30" name="Oval 44"/>
                <p:cNvSpPr>
                  <a:spLocks noChangeArrowheads="1"/>
                </p:cNvSpPr>
                <p:nvPr/>
              </p:nvSpPr>
              <p:spPr bwMode="gray">
                <a:xfrm>
                  <a:off x="3724275" y="2023420"/>
                  <a:ext cx="847725" cy="80168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92" name="文字方塊 91"/>
              <p:cNvSpPr txBox="1"/>
              <p:nvPr/>
            </p:nvSpPr>
            <p:spPr>
              <a:xfrm>
                <a:off x="273375" y="4565199"/>
                <a:ext cx="3257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 algn="ctr"/>
                <a:r>
                  <a:rPr lang="en-US" altLang="zh-TW" sz="2400" b="1" dirty="0" smtClean="0">
                    <a:latin typeface="Arial Narrow" panose="020B0606020202030204" pitchFamily="34" charset="0"/>
                  </a:rPr>
                  <a:t>2</a:t>
                </a:r>
                <a:endParaRPr lang="zh-TW" altLang="en-US" sz="2400" b="1" dirty="0">
                  <a:latin typeface="Arial Narrow" panose="020B0606020202030204" pitchFamily="34" charset="0"/>
                </a:endParaRPr>
              </a:p>
            </p:txBody>
          </p:sp>
        </p:grpSp>
        <p:cxnSp>
          <p:nvCxnSpPr>
            <p:cNvPr id="96" name="直線接點 95"/>
            <p:cNvCxnSpPr/>
            <p:nvPr/>
          </p:nvCxnSpPr>
          <p:spPr>
            <a:xfrm>
              <a:off x="818850" y="5187191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799287" y="2471423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>
              <a:off x="790274" y="5849223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2" name="矩形 111"/>
            <p:cNvSpPr/>
            <p:nvPr/>
          </p:nvSpPr>
          <p:spPr>
            <a:xfrm>
              <a:off x="8072766" y="76890"/>
              <a:ext cx="955829" cy="6546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13" name="圖片 1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6133"/>
            <a:stretch/>
          </p:blipFill>
          <p:spPr>
            <a:xfrm>
              <a:off x="8153087" y="74528"/>
              <a:ext cx="790375" cy="440629"/>
            </a:xfrm>
            <a:prstGeom prst="rect">
              <a:avLst/>
            </a:prstGeom>
          </p:spPr>
        </p:pic>
        <p:sp>
          <p:nvSpPr>
            <p:cNvPr id="114" name="文字方塊 113"/>
            <p:cNvSpPr txBox="1"/>
            <p:nvPr/>
          </p:nvSpPr>
          <p:spPr>
            <a:xfrm>
              <a:off x="8039160" y="483888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TW"/>
              </a:defPPr>
              <a:lvl1pPr algn="ctr">
                <a:defRPr sz="280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defRPr>
              </a:lvl1pPr>
            </a:lstStyle>
            <a:p>
              <a:r>
                <a:rPr lang="zh-TW" altLang="en-US" sz="1100" dirty="0" smtClean="0">
                  <a:solidFill>
                    <a:srgbClr val="006600"/>
                  </a:solidFill>
                  <a:latin typeface="Arial Black" panose="020B0A04020102020204" pitchFamily="34" charset="0"/>
                </a:rPr>
                <a:t>台灣世曦工會</a:t>
              </a:r>
              <a:endParaRPr lang="zh-TW" altLang="en-US" sz="1100" dirty="0">
                <a:solidFill>
                  <a:srgbClr val="006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90" name="文字方塊 89"/>
            <p:cNvSpPr txBox="1"/>
            <p:nvPr/>
          </p:nvSpPr>
          <p:spPr>
            <a:xfrm>
              <a:off x="790586" y="2667777"/>
              <a:ext cx="799603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本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會對結清方案</a:t>
              </a:r>
              <a:r>
                <a:rPr lang="zh-TW" altLang="en-US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研擬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於參與協商過程中</a:t>
              </a:r>
              <a:r>
                <a:rPr lang="en-US" altLang="zh-TW" dirty="0">
                  <a:solidFill>
                    <a:srgbClr val="0070C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，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始終主張結清應以</a:t>
              </a:r>
              <a:r>
                <a:rPr lang="en-US" altLang="zh-TW" dirty="0" smtClean="0">
                  <a:solidFill>
                    <a:srgbClr val="0070C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『</a:t>
              </a:r>
              <a:r>
                <a:rPr lang="zh-TW" altLang="en-US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不</a:t>
              </a:r>
              <a:r>
                <a:rPr lang="zh-TW" altLang="en-US" b="1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低於</a:t>
              </a:r>
              <a:r>
                <a:rPr lang="zh-TW" altLang="en-US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勞動基準法第五十五條及第八十四條之二規定之給與標準</a:t>
              </a:r>
              <a:r>
                <a:rPr lang="en-US" altLang="zh-TW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』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辦理</a:t>
              </a:r>
              <a:r>
                <a:rPr lang="en-US" altLang="zh-TW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(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即全數以退休標準</a:t>
              </a:r>
              <a:r>
                <a:rPr lang="zh-TW" altLang="en-US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給與</a:t>
              </a:r>
              <a:r>
                <a:rPr lang="en-US" altLang="zh-TW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)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。初步</a:t>
              </a:r>
              <a:r>
                <a:rPr lang="zh-TW" altLang="en-US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檢視中華顧問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工程司所研擬結</a:t>
              </a:r>
              <a:r>
                <a:rPr lang="zh-TW" altLang="en-US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清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方案，與本會</a:t>
              </a:r>
              <a:r>
                <a:rPr lang="zh-TW" altLang="en-US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主張</a:t>
              </a:r>
              <a:r>
                <a:rPr lang="zh-TW" altLang="en-US" b="1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全數不</a:t>
              </a:r>
              <a:r>
                <a:rPr lang="zh-TW" altLang="en-US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低於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該標準之期許</a:t>
              </a:r>
              <a:r>
                <a:rPr lang="zh-TW" altLang="en-US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仍有些微差距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，</a:t>
              </a:r>
              <a:r>
                <a:rPr lang="zh-TW" altLang="en-US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惟該協議書屬各別會員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與中華顧問工程司及世曦公司所簽訂之契約</a:t>
              </a:r>
              <a:r>
                <a:rPr lang="zh-TW" altLang="en-US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，本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會無權代為定奪，建議會員先進儘量參與說明會，有疑問可於會中逕行諮詢。自行試算</a:t>
              </a:r>
              <a:r>
                <a:rPr lang="zh-TW" altLang="en-US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評估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後</a:t>
              </a:r>
              <a:r>
                <a:rPr lang="zh-TW" altLang="en-US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選擇是否同意結清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。</a:t>
              </a:r>
              <a:endParaRPr lang="zh-TW" altLang="en-US" dirty="0">
                <a:solidFill>
                  <a:srgbClr val="0070C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cxnSp>
          <p:nvCxnSpPr>
            <p:cNvPr id="102" name="直線接點 101"/>
            <p:cNvCxnSpPr/>
            <p:nvPr/>
          </p:nvCxnSpPr>
          <p:spPr>
            <a:xfrm>
              <a:off x="817745" y="4574731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7" name="矩形 116"/>
            <p:cNvSpPr/>
            <p:nvPr/>
          </p:nvSpPr>
          <p:spPr>
            <a:xfrm>
              <a:off x="742295" y="916656"/>
              <a:ext cx="807148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本會於</a:t>
              </a:r>
              <a:r>
                <a:rPr lang="en-US" altLang="zh-TW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103</a:t>
              </a:r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年</a:t>
              </a:r>
              <a:r>
                <a:rPr lang="en-US" altLang="zh-TW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12</a:t>
              </a:r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月以</a:t>
              </a:r>
              <a:r>
                <a:rPr lang="zh-TW" altLang="en-US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懶人</a:t>
              </a:r>
              <a:r>
                <a:rPr lang="zh-TW" altLang="en-US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包</a:t>
              </a:r>
              <a:r>
                <a:rPr lang="en-US" altLang="zh-TW" dirty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(</a:t>
              </a:r>
              <a:r>
                <a:rPr lang="zh-TW" altLang="en-US" dirty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如附件</a:t>
              </a:r>
              <a:r>
                <a:rPr lang="en-US" altLang="zh-TW" dirty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)</a:t>
              </a:r>
              <a:r>
                <a:rPr lang="zh-TW" altLang="en-US" dirty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揭示</a:t>
              </a:r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本公司採</a:t>
              </a:r>
              <a:r>
                <a:rPr lang="zh-TW" altLang="en-US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低月薪、高獎金</a:t>
              </a:r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與</a:t>
              </a:r>
              <a:r>
                <a:rPr lang="zh-TW" altLang="en-US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舊制</a:t>
              </a:r>
              <a:r>
                <a:rPr lang="zh-TW" altLang="en-US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退休金</a:t>
              </a:r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糾纏不清的</a:t>
              </a:r>
              <a:r>
                <a:rPr lang="zh-TW" altLang="en-US" dirty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不</a:t>
              </a:r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健全關係，已嚴重影響公司永續經營發展</a:t>
              </a:r>
              <a:r>
                <a:rPr lang="zh-TW" altLang="en-US" dirty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，</a:t>
              </a:r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隨後即積極推動</a:t>
              </a:r>
              <a:r>
                <a:rPr lang="zh-TW" altLang="en-US" dirty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結清</a:t>
              </a:r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舊制退休金</a:t>
              </a:r>
              <a:r>
                <a:rPr lang="zh-TW" altLang="en-US" dirty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及</a:t>
              </a:r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促請公司儘速全面改善薪資結構。目前中華</a:t>
              </a:r>
              <a:r>
                <a:rPr lang="zh-TW" altLang="en-US" dirty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顧問工程</a:t>
              </a:r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司已有初步回應，擬於</a:t>
              </a:r>
              <a:r>
                <a:rPr lang="en-US" altLang="zh-TW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9</a:t>
              </a:r>
              <a:r>
                <a:rPr lang="zh-TW" altLang="en-US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月</a:t>
              </a:r>
              <a:r>
                <a:rPr lang="en-US" altLang="zh-TW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25</a:t>
              </a:r>
              <a:r>
                <a:rPr lang="zh-TW" altLang="en-US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日及</a:t>
              </a:r>
              <a:r>
                <a:rPr lang="en-US" altLang="zh-TW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10</a:t>
              </a:r>
              <a:r>
                <a:rPr lang="zh-TW" altLang="en-US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月</a:t>
              </a:r>
              <a:r>
                <a:rPr lang="en-US" altLang="zh-TW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1</a:t>
              </a:r>
              <a:r>
                <a:rPr lang="zh-TW" altLang="en-US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日</a:t>
              </a:r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辦理</a:t>
              </a:r>
              <a:r>
                <a:rPr lang="zh-TW" altLang="en-US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舊制退休金</a:t>
              </a:r>
              <a:r>
                <a:rPr lang="zh-TW" altLang="en-US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結清</a:t>
              </a:r>
              <a:r>
                <a:rPr lang="zh-TW" altLang="en-US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方案</a:t>
              </a:r>
              <a:r>
                <a:rPr lang="en-US" altLang="zh-TW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(</a:t>
              </a:r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以下簡稱</a:t>
              </a:r>
              <a:r>
                <a:rPr lang="zh-TW" altLang="en-US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結清</a:t>
              </a:r>
              <a:r>
                <a:rPr lang="en-US" altLang="zh-TW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)</a:t>
              </a:r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說明</a:t>
              </a:r>
              <a:r>
                <a:rPr lang="zh-TW" altLang="en-US" dirty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會</a:t>
              </a:r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，</a:t>
              </a:r>
              <a:r>
                <a:rPr lang="zh-TW" altLang="en-US" dirty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本</a:t>
              </a:r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會提供相關資料協助同仁先行理解本案並就推動結</a:t>
              </a:r>
              <a:r>
                <a:rPr lang="zh-TW" altLang="en-US" dirty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清</a:t>
              </a:r>
              <a:r>
                <a:rPr lang="zh-TW" altLang="en-US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議題聲明如下：</a:t>
              </a:r>
              <a:endParaRPr lang="zh-TW" altLang="en-US" dirty="0"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grpSp>
          <p:nvGrpSpPr>
            <p:cNvPr id="23" name="群組 22"/>
            <p:cNvGrpSpPr/>
            <p:nvPr/>
          </p:nvGrpSpPr>
          <p:grpSpPr>
            <a:xfrm>
              <a:off x="182861" y="2397821"/>
              <a:ext cx="468000" cy="540000"/>
              <a:chOff x="182861" y="2397821"/>
              <a:chExt cx="468000" cy="540000"/>
            </a:xfrm>
          </p:grpSpPr>
          <p:grpSp>
            <p:nvGrpSpPr>
              <p:cNvPr id="14" name="群組 13"/>
              <p:cNvGrpSpPr/>
              <p:nvPr/>
            </p:nvGrpSpPr>
            <p:grpSpPr>
              <a:xfrm>
                <a:off x="182861" y="2397821"/>
                <a:ext cx="468000" cy="540000"/>
                <a:chOff x="3570288" y="1967857"/>
                <a:chExt cx="1100138" cy="1198563"/>
              </a:xfrm>
            </p:grpSpPr>
            <p:sp>
              <p:nvSpPr>
                <p:cNvPr id="15" name="Oval 40"/>
                <p:cNvSpPr>
                  <a:spLocks noChangeArrowheads="1"/>
                </p:cNvSpPr>
                <p:nvPr/>
              </p:nvSpPr>
              <p:spPr bwMode="gray">
                <a:xfrm>
                  <a:off x="3570288" y="2602858"/>
                  <a:ext cx="914400" cy="563562"/>
                </a:xfrm>
                <a:prstGeom prst="ellipse">
                  <a:avLst/>
                </a:prstGeom>
                <a:solidFill>
                  <a:srgbClr val="0F2145">
                    <a:alpha val="3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6" name="Oval 41"/>
                <p:cNvSpPr>
                  <a:spLocks noChangeArrowheads="1"/>
                </p:cNvSpPr>
                <p:nvPr/>
              </p:nvSpPr>
              <p:spPr bwMode="gray">
                <a:xfrm>
                  <a:off x="3646488" y="1967857"/>
                  <a:ext cx="1023938" cy="108267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7" name="Oval 42"/>
                <p:cNvSpPr>
                  <a:spLocks noChangeArrowheads="1"/>
                </p:cNvSpPr>
                <p:nvPr/>
              </p:nvSpPr>
              <p:spPr bwMode="gray">
                <a:xfrm>
                  <a:off x="3659188" y="1974207"/>
                  <a:ext cx="1000125" cy="105727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8" name="Oval 43"/>
                <p:cNvSpPr>
                  <a:spLocks noChangeArrowheads="1"/>
                </p:cNvSpPr>
                <p:nvPr/>
              </p:nvSpPr>
              <p:spPr bwMode="gray">
                <a:xfrm>
                  <a:off x="3678238" y="1988495"/>
                  <a:ext cx="950913" cy="98742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9" name="Oval 44"/>
                <p:cNvSpPr>
                  <a:spLocks noChangeArrowheads="1"/>
                </p:cNvSpPr>
                <p:nvPr/>
              </p:nvSpPr>
              <p:spPr bwMode="gray">
                <a:xfrm>
                  <a:off x="3724274" y="2023419"/>
                  <a:ext cx="847724" cy="80168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124" name="文字方塊 123"/>
              <p:cNvSpPr txBox="1"/>
              <p:nvPr/>
            </p:nvSpPr>
            <p:spPr>
              <a:xfrm>
                <a:off x="268138" y="2407742"/>
                <a:ext cx="3257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 algn="ctr"/>
                <a:r>
                  <a:rPr lang="en-US" altLang="zh-TW" sz="2400" b="1" dirty="0" smtClean="0">
                    <a:latin typeface="Arial Narrow" panose="020B0606020202030204" pitchFamily="34" charset="0"/>
                  </a:rPr>
                  <a:t>1</a:t>
                </a:r>
                <a:endParaRPr lang="zh-TW" altLang="en-US" sz="2400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25" name="群組 24"/>
            <p:cNvGrpSpPr/>
            <p:nvPr/>
          </p:nvGrpSpPr>
          <p:grpSpPr>
            <a:xfrm>
              <a:off x="182805" y="5226349"/>
              <a:ext cx="468000" cy="540000"/>
              <a:chOff x="182805" y="5226349"/>
              <a:chExt cx="468000" cy="540000"/>
            </a:xfrm>
          </p:grpSpPr>
          <p:grpSp>
            <p:nvGrpSpPr>
              <p:cNvPr id="132" name="群組 131"/>
              <p:cNvGrpSpPr/>
              <p:nvPr/>
            </p:nvGrpSpPr>
            <p:grpSpPr>
              <a:xfrm>
                <a:off x="182805" y="5226349"/>
                <a:ext cx="468000" cy="540000"/>
                <a:chOff x="3570288" y="1967857"/>
                <a:chExt cx="1100138" cy="1198563"/>
              </a:xfrm>
            </p:grpSpPr>
            <p:sp>
              <p:nvSpPr>
                <p:cNvPr id="133" name="Oval 40"/>
                <p:cNvSpPr>
                  <a:spLocks noChangeArrowheads="1"/>
                </p:cNvSpPr>
                <p:nvPr/>
              </p:nvSpPr>
              <p:spPr bwMode="gray">
                <a:xfrm>
                  <a:off x="3570288" y="2602857"/>
                  <a:ext cx="914400" cy="563563"/>
                </a:xfrm>
                <a:prstGeom prst="ellipse">
                  <a:avLst/>
                </a:prstGeom>
                <a:solidFill>
                  <a:srgbClr val="0F2145">
                    <a:alpha val="3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34" name="Oval 41"/>
                <p:cNvSpPr>
                  <a:spLocks noChangeArrowheads="1"/>
                </p:cNvSpPr>
                <p:nvPr/>
              </p:nvSpPr>
              <p:spPr bwMode="gray">
                <a:xfrm>
                  <a:off x="3646488" y="1967857"/>
                  <a:ext cx="1023938" cy="108267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35" name="Oval 42"/>
                <p:cNvSpPr>
                  <a:spLocks noChangeArrowheads="1"/>
                </p:cNvSpPr>
                <p:nvPr/>
              </p:nvSpPr>
              <p:spPr bwMode="gray">
                <a:xfrm>
                  <a:off x="3659188" y="1974207"/>
                  <a:ext cx="1000125" cy="105727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36" name="Oval 43"/>
                <p:cNvSpPr>
                  <a:spLocks noChangeArrowheads="1"/>
                </p:cNvSpPr>
                <p:nvPr/>
              </p:nvSpPr>
              <p:spPr bwMode="gray">
                <a:xfrm>
                  <a:off x="3678238" y="1988495"/>
                  <a:ext cx="950913" cy="98742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37" name="Oval 44"/>
                <p:cNvSpPr>
                  <a:spLocks noChangeArrowheads="1"/>
                </p:cNvSpPr>
                <p:nvPr/>
              </p:nvSpPr>
              <p:spPr bwMode="gray">
                <a:xfrm>
                  <a:off x="3724275" y="2023420"/>
                  <a:ext cx="847725" cy="80168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131" name="文字方塊 130"/>
              <p:cNvSpPr txBox="1"/>
              <p:nvPr/>
            </p:nvSpPr>
            <p:spPr>
              <a:xfrm>
                <a:off x="266538" y="5230443"/>
                <a:ext cx="3257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 algn="ctr"/>
                <a:r>
                  <a:rPr lang="en-US" altLang="zh-TW" sz="2400" b="1" dirty="0" smtClean="0">
                    <a:latin typeface="Arial Narrow" panose="020B0606020202030204" pitchFamily="34" charset="0"/>
                  </a:rPr>
                  <a:t>3</a:t>
                </a:r>
                <a:endParaRPr lang="zh-TW" altLang="en-US" sz="2400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24" name="群組 23"/>
            <p:cNvGrpSpPr/>
            <p:nvPr/>
          </p:nvGrpSpPr>
          <p:grpSpPr>
            <a:xfrm>
              <a:off x="185228" y="6084185"/>
              <a:ext cx="468000" cy="540000"/>
              <a:chOff x="213988" y="6074660"/>
              <a:chExt cx="468000" cy="540000"/>
            </a:xfrm>
          </p:grpSpPr>
          <p:grpSp>
            <p:nvGrpSpPr>
              <p:cNvPr id="118" name="群組 117"/>
              <p:cNvGrpSpPr/>
              <p:nvPr/>
            </p:nvGrpSpPr>
            <p:grpSpPr>
              <a:xfrm>
                <a:off x="213988" y="6074660"/>
                <a:ext cx="468000" cy="540000"/>
                <a:chOff x="3570288" y="1967857"/>
                <a:chExt cx="1100138" cy="1198563"/>
              </a:xfrm>
            </p:grpSpPr>
            <p:sp>
              <p:nvSpPr>
                <p:cNvPr id="119" name="Oval 40"/>
                <p:cNvSpPr>
                  <a:spLocks noChangeArrowheads="1"/>
                </p:cNvSpPr>
                <p:nvPr/>
              </p:nvSpPr>
              <p:spPr bwMode="gray">
                <a:xfrm>
                  <a:off x="3570288" y="2602857"/>
                  <a:ext cx="914400" cy="563563"/>
                </a:xfrm>
                <a:prstGeom prst="ellipse">
                  <a:avLst/>
                </a:prstGeom>
                <a:solidFill>
                  <a:srgbClr val="0F2145">
                    <a:alpha val="3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20" name="Oval 41"/>
                <p:cNvSpPr>
                  <a:spLocks noChangeArrowheads="1"/>
                </p:cNvSpPr>
                <p:nvPr/>
              </p:nvSpPr>
              <p:spPr bwMode="gray">
                <a:xfrm>
                  <a:off x="3646488" y="1967857"/>
                  <a:ext cx="1023938" cy="108267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21" name="Oval 42"/>
                <p:cNvSpPr>
                  <a:spLocks noChangeArrowheads="1"/>
                </p:cNvSpPr>
                <p:nvPr/>
              </p:nvSpPr>
              <p:spPr bwMode="gray">
                <a:xfrm>
                  <a:off x="3659188" y="1974207"/>
                  <a:ext cx="1000125" cy="105727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22" name="Oval 43"/>
                <p:cNvSpPr>
                  <a:spLocks noChangeArrowheads="1"/>
                </p:cNvSpPr>
                <p:nvPr/>
              </p:nvSpPr>
              <p:spPr bwMode="gray">
                <a:xfrm>
                  <a:off x="3678238" y="1988495"/>
                  <a:ext cx="950913" cy="98742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23" name="Oval 44"/>
                <p:cNvSpPr>
                  <a:spLocks noChangeArrowheads="1"/>
                </p:cNvSpPr>
                <p:nvPr/>
              </p:nvSpPr>
              <p:spPr bwMode="gray">
                <a:xfrm>
                  <a:off x="3724275" y="2023420"/>
                  <a:ext cx="847725" cy="80168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138" name="文字方塊 137"/>
              <p:cNvSpPr txBox="1"/>
              <p:nvPr/>
            </p:nvSpPr>
            <p:spPr>
              <a:xfrm>
                <a:off x="280625" y="6084968"/>
                <a:ext cx="3257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 algn="ctr"/>
                <a:r>
                  <a:rPr lang="en-US" altLang="zh-TW" sz="2400" b="1" dirty="0" smtClean="0">
                    <a:latin typeface="Arial Narrow" panose="020B0606020202030204" pitchFamily="34" charset="0"/>
                  </a:rPr>
                  <a:t>4</a:t>
                </a:r>
                <a:endParaRPr lang="zh-TW" altLang="en-US" sz="2400" b="1" dirty="0"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146" name="文字方塊 145"/>
            <p:cNvSpPr txBox="1"/>
            <p:nvPr/>
          </p:nvSpPr>
          <p:spPr>
            <a:xfrm>
              <a:off x="686065" y="4627413"/>
              <a:ext cx="79700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會員同仁在本議題協商過程中，若覺得權益受損，可</a:t>
              </a:r>
              <a:r>
                <a:rPr lang="zh-TW" altLang="en-US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正式授權本會</a:t>
              </a:r>
              <a:r>
                <a:rPr lang="zh-TW" altLang="en-US" b="1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介入</a:t>
              </a:r>
              <a:r>
                <a:rPr lang="zh-TW" altLang="en-US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協助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。</a:t>
              </a:r>
              <a:endParaRPr lang="zh-TW" altLang="en-US" dirty="0">
                <a:solidFill>
                  <a:srgbClr val="0070C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85499" y="5309902"/>
              <a:ext cx="789652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本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會訴求以</a:t>
              </a:r>
              <a:r>
                <a:rPr lang="zh-TW" altLang="en-US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三方確認</a:t>
              </a:r>
              <a:r>
                <a:rPr lang="zh-TW" altLang="en-US" b="1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結</a:t>
              </a:r>
              <a:r>
                <a:rPr lang="zh-TW" altLang="en-US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清之月份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作為</a:t>
              </a:r>
              <a:r>
                <a:rPr lang="zh-TW" altLang="en-US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核算舊制退休金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基準點。</a:t>
              </a:r>
              <a:endParaRPr lang="zh-TW" altLang="en-US" dirty="0">
                <a:solidFill>
                  <a:srgbClr val="0070C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723900" y="5991753"/>
              <a:ext cx="809624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結</a:t>
              </a:r>
              <a:r>
                <a:rPr lang="zh-TW" altLang="en-US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清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方案說明會，原則</a:t>
              </a:r>
              <a:r>
                <a:rPr lang="zh-TW" altLang="en-US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由中華顧問工程司及台灣世曦公司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主持，</a:t>
              </a:r>
              <a:r>
                <a:rPr lang="zh-TW" altLang="en-US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本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會以</a:t>
              </a:r>
              <a:r>
                <a:rPr lang="zh-TW" altLang="en-US" b="1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監督單位</a:t>
              </a:r>
              <a:r>
                <a:rPr lang="zh-TW" altLang="en-US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身份列席。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402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-28138" y="0"/>
            <a:ext cx="9566041" cy="6896441"/>
            <a:chOff x="-28138" y="0"/>
            <a:chExt cx="9566041" cy="6896441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9144000" cy="900000"/>
            </a:xfrm>
            <a:prstGeom prst="rect">
              <a:avLst/>
            </a:prstGeom>
            <a:solidFill>
              <a:srgbClr val="003E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1327695" y="1476150"/>
              <a:ext cx="51090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b="1" dirty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中華顧問工程司轉投資設立世曦公司</a:t>
              </a:r>
            </a:p>
          </p:txBody>
        </p:sp>
        <p:sp>
          <p:nvSpPr>
            <p:cNvPr id="9" name="WordArt 6"/>
            <p:cNvSpPr>
              <a:spLocks noChangeArrowheads="1" noChangeShapeType="1" noTextEdit="1"/>
            </p:cNvSpPr>
            <p:nvPr/>
          </p:nvSpPr>
          <p:spPr bwMode="auto">
            <a:xfrm>
              <a:off x="153987" y="160980"/>
              <a:ext cx="7779051" cy="59278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TW" altLang="en-US" sz="3600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華康POP1體W9"/>
                  <a:ea typeface="華康POP1體W9"/>
                </a:rPr>
                <a:t>舊制退休金結清議題發展與本會處理歷程</a:t>
              </a: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1335676" y="1053345"/>
              <a:ext cx="38779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b="1" dirty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工程技術顧問公司管理條例</a:t>
              </a:r>
            </a:p>
          </p:txBody>
        </p:sp>
        <p:grpSp>
          <p:nvGrpSpPr>
            <p:cNvPr id="14" name="群組 13"/>
            <p:cNvGrpSpPr/>
            <p:nvPr/>
          </p:nvGrpSpPr>
          <p:grpSpPr>
            <a:xfrm>
              <a:off x="378145" y="1411295"/>
              <a:ext cx="799709" cy="871255"/>
              <a:chOff x="3570288" y="1967857"/>
              <a:chExt cx="1100138" cy="1198563"/>
            </a:xfrm>
          </p:grpSpPr>
          <p:sp>
            <p:nvSpPr>
              <p:cNvPr id="15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17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18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19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56" name="群組 55"/>
            <p:cNvGrpSpPr/>
            <p:nvPr/>
          </p:nvGrpSpPr>
          <p:grpSpPr>
            <a:xfrm>
              <a:off x="378145" y="2800124"/>
              <a:ext cx="799709" cy="871255"/>
              <a:chOff x="3570288" y="1967857"/>
              <a:chExt cx="1100138" cy="1198563"/>
            </a:xfrm>
          </p:grpSpPr>
          <p:sp>
            <p:nvSpPr>
              <p:cNvPr id="57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8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59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60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61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2" name="群組 61"/>
            <p:cNvGrpSpPr/>
            <p:nvPr/>
          </p:nvGrpSpPr>
          <p:grpSpPr>
            <a:xfrm>
              <a:off x="378145" y="3831725"/>
              <a:ext cx="799709" cy="871255"/>
              <a:chOff x="3570288" y="1967857"/>
              <a:chExt cx="1100138" cy="1198563"/>
            </a:xfrm>
          </p:grpSpPr>
          <p:sp>
            <p:nvSpPr>
              <p:cNvPr id="63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4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65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66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67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8" name="群組 67"/>
            <p:cNvGrpSpPr/>
            <p:nvPr/>
          </p:nvGrpSpPr>
          <p:grpSpPr>
            <a:xfrm>
              <a:off x="378145" y="4756511"/>
              <a:ext cx="799709" cy="871255"/>
              <a:chOff x="3570288" y="1967857"/>
              <a:chExt cx="1100138" cy="1198563"/>
            </a:xfrm>
          </p:grpSpPr>
          <p:sp>
            <p:nvSpPr>
              <p:cNvPr id="69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0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1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2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3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74" name="群組 73"/>
            <p:cNvGrpSpPr/>
            <p:nvPr/>
          </p:nvGrpSpPr>
          <p:grpSpPr>
            <a:xfrm>
              <a:off x="378145" y="5796239"/>
              <a:ext cx="799709" cy="871255"/>
              <a:chOff x="3570288" y="1967857"/>
              <a:chExt cx="1100138" cy="1198563"/>
            </a:xfrm>
          </p:grpSpPr>
          <p:sp>
            <p:nvSpPr>
              <p:cNvPr id="75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6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7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8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9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82" name="文字方塊 81"/>
            <p:cNvSpPr txBox="1"/>
            <p:nvPr/>
          </p:nvSpPr>
          <p:spPr>
            <a:xfrm>
              <a:off x="590391" y="1566462"/>
              <a:ext cx="44114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96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sp>
          <p:nvSpPr>
            <p:cNvPr id="86" name="矩形 85"/>
            <p:cNvSpPr/>
            <p:nvPr/>
          </p:nvSpPr>
          <p:spPr>
            <a:xfrm>
              <a:off x="1327695" y="1946233"/>
              <a:ext cx="70839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b="1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簽署三方協議書</a:t>
              </a:r>
              <a:r>
                <a:rPr lang="en-US" altLang="zh-TW" sz="2400" b="1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(</a:t>
              </a:r>
              <a:r>
                <a:rPr lang="zh-TW" altLang="en-US" sz="2400" b="1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舊制退休金中華</a:t>
              </a:r>
              <a:r>
                <a:rPr lang="zh-TW" altLang="en-US" sz="2400" b="1" dirty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顧問工程司給付</a:t>
              </a:r>
              <a:r>
                <a:rPr lang="en-US" altLang="zh-TW" sz="2400" b="1" dirty="0" smtClean="0"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)</a:t>
              </a:r>
              <a:endParaRPr lang="zh-TW" altLang="en-US" sz="2400" b="1" dirty="0"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cxnSp>
          <p:nvCxnSpPr>
            <p:cNvPr id="85" name="直線接點 84"/>
            <p:cNvCxnSpPr/>
            <p:nvPr/>
          </p:nvCxnSpPr>
          <p:spPr>
            <a:xfrm>
              <a:off x="1203180" y="2429909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1204684" y="2520146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矩形 90"/>
            <p:cNvSpPr/>
            <p:nvPr/>
          </p:nvSpPr>
          <p:spPr>
            <a:xfrm>
              <a:off x="1327695" y="2845805"/>
              <a:ext cx="763342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 smtClean="0">
                  <a:solidFill>
                    <a:srgbClr val="C00000"/>
                  </a:solidFill>
                  <a:latin typeface="Arial Narrow" panose="020B0606020202030204" pitchFamily="34" charset="0"/>
                  <a:ea typeface="華康儷中黑" panose="020B0509000000000000" pitchFamily="49" charset="-120"/>
                </a:rPr>
                <a:t>中華</a:t>
              </a:r>
              <a:r>
                <a:rPr lang="zh-TW" altLang="en-US" sz="2400" dirty="0">
                  <a:solidFill>
                    <a:srgbClr val="C00000"/>
                  </a:solidFill>
                  <a:latin typeface="Arial Narrow" panose="020B0606020202030204" pitchFamily="34" charset="0"/>
                  <a:ea typeface="華康儷中黑" panose="020B0509000000000000" pitchFamily="49" charset="-120"/>
                </a:rPr>
                <a:t>顧問工程</a:t>
              </a:r>
              <a:r>
                <a:rPr lang="zh-TW" altLang="en-US" sz="2400" dirty="0" smtClean="0">
                  <a:solidFill>
                    <a:srgbClr val="C00000"/>
                  </a:solidFill>
                  <a:latin typeface="Arial Narrow" panose="020B0606020202030204" pitchFamily="34" charset="0"/>
                  <a:ea typeface="華康儷中黑" panose="020B0509000000000000" pitchFamily="49" charset="-120"/>
                </a:rPr>
                <a:t>司</a:t>
              </a:r>
              <a:r>
                <a:rPr lang="zh-TW" altLang="en-US" sz="2400" dirty="0">
                  <a:solidFill>
                    <a:srgbClr val="C00000"/>
                  </a:solidFill>
                  <a:latin typeface="Arial Narrow" panose="020B0606020202030204" pitchFamily="34" charset="0"/>
                  <a:ea typeface="華康儷中黑" panose="020B0509000000000000" pitchFamily="49" charset="-120"/>
                </a:rPr>
                <a:t>董事會</a:t>
              </a:r>
              <a:r>
                <a:rPr lang="zh-TW" altLang="en-US" sz="2400" dirty="0" smtClean="0">
                  <a:solidFill>
                    <a:srgbClr val="C00000"/>
                  </a:solidFill>
                  <a:latin typeface="Arial Narrow" panose="020B0606020202030204" pitchFamily="34" charset="0"/>
                  <a:ea typeface="華康儷中黑" panose="020B0509000000000000" pitchFamily="49" charset="-120"/>
                </a:rPr>
                <a:t>決議舊制退休金之薪資計算鎖定於</a:t>
              </a:r>
              <a:r>
                <a:rPr lang="en-US" altLang="zh-TW" sz="2400" dirty="0" smtClean="0">
                  <a:solidFill>
                    <a:srgbClr val="C00000"/>
                  </a:solidFill>
                  <a:latin typeface="Arial Narrow" panose="020B0606020202030204" pitchFamily="34" charset="0"/>
                  <a:ea typeface="華康儷中黑" panose="020B0509000000000000" pitchFamily="49" charset="-120"/>
                </a:rPr>
                <a:t>103</a:t>
              </a:r>
              <a:r>
                <a:rPr lang="zh-TW" altLang="en-US" sz="2400" dirty="0" smtClean="0">
                  <a:solidFill>
                    <a:srgbClr val="C00000"/>
                  </a:solidFill>
                  <a:latin typeface="Arial Narrow" panose="020B0606020202030204" pitchFamily="34" charset="0"/>
                  <a:ea typeface="華康儷中黑" panose="020B0509000000000000" pitchFamily="49" charset="-120"/>
                </a:rPr>
                <a:t>年</a:t>
              </a:r>
              <a:r>
                <a:rPr lang="en-US" altLang="zh-TW" sz="2400" dirty="0" smtClean="0">
                  <a:solidFill>
                    <a:srgbClr val="C00000"/>
                  </a:solidFill>
                  <a:latin typeface="Arial Narrow" panose="020B0606020202030204" pitchFamily="34" charset="0"/>
                  <a:ea typeface="華康儷中黑" panose="020B0509000000000000" pitchFamily="49" charset="-120"/>
                </a:rPr>
                <a:t>12</a:t>
              </a:r>
              <a:r>
                <a:rPr lang="zh-TW" altLang="en-US" sz="2400" dirty="0" smtClean="0">
                  <a:solidFill>
                    <a:srgbClr val="C00000"/>
                  </a:solidFill>
                  <a:latin typeface="Arial Narrow" panose="020B0606020202030204" pitchFamily="34" charset="0"/>
                  <a:ea typeface="華康儷中黑" panose="020B0509000000000000" pitchFamily="49" charset="-120"/>
                </a:rPr>
                <a:t>月</a:t>
              </a:r>
              <a:r>
                <a:rPr lang="en-US" altLang="zh-TW" sz="2400" dirty="0" smtClean="0">
                  <a:solidFill>
                    <a:srgbClr val="C00000"/>
                  </a:solidFill>
                  <a:latin typeface="Arial Narrow" panose="020B0606020202030204" pitchFamily="34" charset="0"/>
                  <a:ea typeface="華康儷中黑" panose="020B0509000000000000" pitchFamily="49" charset="-120"/>
                </a:rPr>
                <a:t>31</a:t>
              </a:r>
              <a:r>
                <a:rPr lang="zh-TW" altLang="en-US" sz="2400" dirty="0" smtClean="0">
                  <a:solidFill>
                    <a:srgbClr val="C00000"/>
                  </a:solidFill>
                  <a:latin typeface="Arial Narrow" panose="020B0606020202030204" pitchFamily="34" charset="0"/>
                  <a:ea typeface="華康儷中黑" panose="020B0509000000000000" pitchFamily="49" charset="-120"/>
                </a:rPr>
                <a:t>日</a:t>
              </a:r>
            </a:p>
          </p:txBody>
        </p:sp>
        <p:sp>
          <p:nvSpPr>
            <p:cNvPr id="92" name="文字方塊 91"/>
            <p:cNvSpPr txBox="1"/>
            <p:nvPr/>
          </p:nvSpPr>
          <p:spPr>
            <a:xfrm>
              <a:off x="526271" y="2978927"/>
              <a:ext cx="5693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103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93" name="直線接點 92"/>
            <p:cNvCxnSpPr/>
            <p:nvPr/>
          </p:nvCxnSpPr>
          <p:spPr>
            <a:xfrm>
              <a:off x="1393728" y="3779008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4" name="矩形 93"/>
            <p:cNvSpPr/>
            <p:nvPr/>
          </p:nvSpPr>
          <p:spPr>
            <a:xfrm>
              <a:off x="1327696" y="3840936"/>
              <a:ext cx="759122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本會函中華顧問、世曦、交通部表達異議並召開會員代表大會請李董事長說明及討論因應</a:t>
              </a:r>
              <a:endParaRPr lang="zh-TW" altLang="en-US" sz="2400" dirty="0">
                <a:solidFill>
                  <a:srgbClr val="0070C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sp>
          <p:nvSpPr>
            <p:cNvPr id="95" name="文字方塊 94"/>
            <p:cNvSpPr txBox="1"/>
            <p:nvPr/>
          </p:nvSpPr>
          <p:spPr>
            <a:xfrm>
              <a:off x="526271" y="3891596"/>
              <a:ext cx="5693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103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96" name="直線接點 95"/>
            <p:cNvCxnSpPr/>
            <p:nvPr/>
          </p:nvCxnSpPr>
          <p:spPr>
            <a:xfrm>
              <a:off x="1393728" y="4662462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7" name="文字方塊 96"/>
            <p:cNvSpPr txBox="1"/>
            <p:nvPr/>
          </p:nvSpPr>
          <p:spPr>
            <a:xfrm>
              <a:off x="527682" y="4188158"/>
              <a:ext cx="5665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1600" b="1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11</a:t>
              </a:r>
              <a:r>
                <a:rPr lang="zh-TW" altLang="en-US" sz="16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月</a:t>
              </a:r>
              <a:endParaRPr lang="zh-TW" altLang="en-US" sz="1600" b="1" dirty="0">
                <a:latin typeface="Arial Narrow" panose="020B0606020202030204" pitchFamily="34" charset="0"/>
                <a:ea typeface="華康儷中黑" panose="020B0509000000000000" pitchFamily="49" charset="-120"/>
              </a:endParaRPr>
            </a:p>
          </p:txBody>
        </p:sp>
        <p:sp>
          <p:nvSpPr>
            <p:cNvPr id="98" name="矩形 97"/>
            <p:cNvSpPr/>
            <p:nvPr/>
          </p:nvSpPr>
          <p:spPr>
            <a:xfrm>
              <a:off x="1327696" y="4739538"/>
              <a:ext cx="72212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 smtClean="0">
                  <a:solidFill>
                    <a:srgbClr val="C0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立法院決議世曦年終及績效獎金標準比照國營事業</a:t>
              </a:r>
              <a:endParaRPr lang="zh-TW" altLang="en-US" sz="2400" dirty="0">
                <a:solidFill>
                  <a:srgbClr val="C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sp>
          <p:nvSpPr>
            <p:cNvPr id="99" name="文字方塊 98"/>
            <p:cNvSpPr txBox="1"/>
            <p:nvPr/>
          </p:nvSpPr>
          <p:spPr>
            <a:xfrm>
              <a:off x="526271" y="4781935"/>
              <a:ext cx="5693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103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100" name="直線接點 99"/>
            <p:cNvCxnSpPr/>
            <p:nvPr/>
          </p:nvCxnSpPr>
          <p:spPr>
            <a:xfrm>
              <a:off x="1393728" y="6094635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1" name="文字方塊 100"/>
            <p:cNvSpPr txBox="1"/>
            <p:nvPr/>
          </p:nvSpPr>
          <p:spPr>
            <a:xfrm>
              <a:off x="533076" y="5097171"/>
              <a:ext cx="5757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1600" b="1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12</a:t>
              </a:r>
              <a:r>
                <a:rPr lang="zh-TW" altLang="en-US" sz="16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月</a:t>
              </a:r>
              <a:endParaRPr lang="zh-TW" altLang="en-US" sz="1600" b="1" dirty="0">
                <a:latin typeface="Arial Narrow" panose="020B0606020202030204" pitchFamily="34" charset="0"/>
                <a:ea typeface="華康儷中黑" panose="020B0509000000000000" pitchFamily="49" charset="-120"/>
              </a:endParaRPr>
            </a:p>
          </p:txBody>
        </p:sp>
        <p:sp>
          <p:nvSpPr>
            <p:cNvPr id="104" name="文字方塊 103"/>
            <p:cNvSpPr txBox="1"/>
            <p:nvPr/>
          </p:nvSpPr>
          <p:spPr>
            <a:xfrm>
              <a:off x="526271" y="5846277"/>
              <a:ext cx="5693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104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05" name="文字方塊 104"/>
            <p:cNvSpPr txBox="1"/>
            <p:nvPr/>
          </p:nvSpPr>
          <p:spPr>
            <a:xfrm>
              <a:off x="569552" y="6142839"/>
              <a:ext cx="4828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16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3</a:t>
              </a:r>
              <a:r>
                <a:rPr lang="zh-TW" altLang="en-US" sz="16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月</a:t>
              </a:r>
              <a:endParaRPr lang="zh-TW" altLang="en-US" sz="1600" b="1" dirty="0">
                <a:latin typeface="Arial Narrow" panose="020B0606020202030204" pitchFamily="34" charset="0"/>
                <a:ea typeface="華康儷中黑" panose="020B0509000000000000" pitchFamily="49" charset="-120"/>
              </a:endParaRPr>
            </a:p>
          </p:txBody>
        </p:sp>
        <p:sp>
          <p:nvSpPr>
            <p:cNvPr id="106" name="矩形 105"/>
            <p:cNvSpPr/>
            <p:nvPr/>
          </p:nvSpPr>
          <p:spPr>
            <a:xfrm>
              <a:off x="1426171" y="6153701"/>
              <a:ext cx="63401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本會函中華顧問要求儘速解決舊制退休金問題</a:t>
              </a:r>
              <a:endParaRPr lang="zh-TW" altLang="en-US" sz="2400" dirty="0">
                <a:solidFill>
                  <a:srgbClr val="0070C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cxnSp>
          <p:nvCxnSpPr>
            <p:cNvPr id="107" name="直線接點 106"/>
            <p:cNvCxnSpPr/>
            <p:nvPr/>
          </p:nvCxnSpPr>
          <p:spPr>
            <a:xfrm>
              <a:off x="1393728" y="6653517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11" name="群組 110"/>
            <p:cNvGrpSpPr/>
            <p:nvPr/>
          </p:nvGrpSpPr>
          <p:grpSpPr>
            <a:xfrm>
              <a:off x="8072766" y="74528"/>
              <a:ext cx="955829" cy="656992"/>
              <a:chOff x="8169873" y="200962"/>
              <a:chExt cx="773482" cy="613761"/>
            </a:xfrm>
          </p:grpSpPr>
          <p:sp>
            <p:nvSpPr>
              <p:cNvPr id="112" name="矩形 111"/>
              <p:cNvSpPr/>
              <p:nvPr/>
            </p:nvSpPr>
            <p:spPr>
              <a:xfrm>
                <a:off x="8169873" y="203169"/>
                <a:ext cx="773482" cy="611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113" name="圖片 11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6133"/>
              <a:stretch/>
            </p:blipFill>
            <p:spPr>
              <a:xfrm>
                <a:off x="8234871" y="200962"/>
                <a:ext cx="639592" cy="411635"/>
              </a:xfrm>
              <a:prstGeom prst="rect">
                <a:avLst/>
              </a:prstGeom>
            </p:spPr>
          </p:pic>
        </p:grpSp>
        <p:sp>
          <p:nvSpPr>
            <p:cNvPr id="114" name="文字方塊 113"/>
            <p:cNvSpPr txBox="1"/>
            <p:nvPr/>
          </p:nvSpPr>
          <p:spPr>
            <a:xfrm>
              <a:off x="8039160" y="483888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TW"/>
              </a:defPPr>
              <a:lvl1pPr algn="ctr">
                <a:defRPr sz="280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defRPr>
              </a:lvl1pPr>
            </a:lstStyle>
            <a:p>
              <a:r>
                <a:rPr lang="zh-TW" altLang="en-US" sz="1100" dirty="0" smtClean="0">
                  <a:solidFill>
                    <a:srgbClr val="006600"/>
                  </a:solidFill>
                  <a:latin typeface="Arial Black" panose="020B0A04020102020204" pitchFamily="34" charset="0"/>
                </a:rPr>
                <a:t>台灣世曦工會</a:t>
              </a:r>
              <a:endParaRPr lang="zh-TW" altLang="en-US" sz="1100" dirty="0">
                <a:solidFill>
                  <a:srgbClr val="006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" name="向下箭號 2"/>
            <p:cNvSpPr/>
            <p:nvPr/>
          </p:nvSpPr>
          <p:spPr>
            <a:xfrm>
              <a:off x="-28138" y="914741"/>
              <a:ext cx="1652663" cy="5981700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  <a:alpha val="35000"/>
              </a:schemeClr>
            </a:solidFill>
            <a:ln>
              <a:solidFill>
                <a:schemeClr val="bg2">
                  <a:lumMod val="2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0" name="矩形 79"/>
            <p:cNvSpPr/>
            <p:nvPr/>
          </p:nvSpPr>
          <p:spPr>
            <a:xfrm>
              <a:off x="1322181" y="5222685"/>
              <a:ext cx="774802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本會以懶人包</a:t>
              </a:r>
              <a:r>
                <a:rPr lang="zh-TW" altLang="en-US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指出本公司</a:t>
              </a:r>
              <a:r>
                <a:rPr lang="zh-TW" altLang="en-US" sz="2400" b="1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低月薪</a:t>
              </a:r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與</a:t>
              </a:r>
              <a:r>
                <a:rPr lang="zh-TW" altLang="en-US" sz="2400" b="1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高績效獎金</a:t>
              </a:r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及</a:t>
              </a:r>
              <a:r>
                <a:rPr lang="zh-TW" altLang="en-US" sz="2400" b="1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舊制退休金</a:t>
              </a:r>
              <a:r>
                <a:rPr lang="zh-TW" altLang="en-US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糾纏不清</a:t>
              </a:r>
              <a:r>
                <a:rPr lang="en-US" altLang="zh-TW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-</a:t>
              </a:r>
              <a:r>
                <a:rPr lang="zh-TW" altLang="en-US" sz="2400" dirty="0" smtClean="0">
                  <a:solidFill>
                    <a:srgbClr val="C0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建議</a:t>
              </a:r>
              <a:r>
                <a:rPr lang="zh-TW" altLang="en-US" sz="2400" dirty="0">
                  <a:solidFill>
                    <a:srgbClr val="C0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結清舊制</a:t>
              </a:r>
              <a:r>
                <a:rPr lang="zh-TW" altLang="en-US" sz="2400" dirty="0" smtClean="0">
                  <a:solidFill>
                    <a:srgbClr val="C0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退休金且速辦薪資結構調整</a:t>
              </a:r>
              <a:endParaRPr lang="zh-TW" altLang="en-US" sz="2400" dirty="0">
                <a:solidFill>
                  <a:srgbClr val="C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cxnSp>
          <p:nvCxnSpPr>
            <p:cNvPr id="81" name="直線接點 80"/>
            <p:cNvCxnSpPr/>
            <p:nvPr/>
          </p:nvCxnSpPr>
          <p:spPr>
            <a:xfrm>
              <a:off x="1393727" y="5192232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219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-42734" y="0"/>
            <a:ext cx="9629623" cy="6894848"/>
            <a:chOff x="-42734" y="0"/>
            <a:chExt cx="9629623" cy="6894848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9144000" cy="900000"/>
            </a:xfrm>
            <a:prstGeom prst="rect">
              <a:avLst/>
            </a:prstGeom>
            <a:solidFill>
              <a:srgbClr val="003E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WordArt 6"/>
            <p:cNvSpPr>
              <a:spLocks noChangeArrowheads="1" noChangeShapeType="1" noTextEdit="1"/>
            </p:cNvSpPr>
            <p:nvPr/>
          </p:nvSpPr>
          <p:spPr bwMode="auto">
            <a:xfrm>
              <a:off x="153987" y="160980"/>
              <a:ext cx="7785902" cy="59278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TW" alt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華康POP1體W9"/>
                  <a:ea typeface="華康POP1體W9"/>
                </a:rPr>
                <a:t>舊制退休金結清議題發展與本會處理歷程</a:t>
              </a: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1617386" y="1658292"/>
              <a:ext cx="51090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確認結清舊制退休金是</a:t>
              </a:r>
              <a:r>
                <a:rPr lang="zh-TW" altLang="en-US" sz="2400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有共識的方向</a:t>
              </a:r>
              <a:endParaRPr lang="zh-TW" altLang="en-US" sz="24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grpSp>
          <p:nvGrpSpPr>
            <p:cNvPr id="14" name="群組 13"/>
            <p:cNvGrpSpPr/>
            <p:nvPr/>
          </p:nvGrpSpPr>
          <p:grpSpPr>
            <a:xfrm>
              <a:off x="378145" y="1334540"/>
              <a:ext cx="799709" cy="871255"/>
              <a:chOff x="3570288" y="1967857"/>
              <a:chExt cx="1100138" cy="1198563"/>
            </a:xfrm>
          </p:grpSpPr>
          <p:sp>
            <p:nvSpPr>
              <p:cNvPr id="15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17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18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19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50" name="群組 49"/>
            <p:cNvGrpSpPr/>
            <p:nvPr/>
          </p:nvGrpSpPr>
          <p:grpSpPr>
            <a:xfrm>
              <a:off x="378145" y="2223239"/>
              <a:ext cx="799709" cy="871255"/>
              <a:chOff x="3570288" y="1967857"/>
              <a:chExt cx="1100138" cy="1198563"/>
            </a:xfrm>
          </p:grpSpPr>
          <p:sp>
            <p:nvSpPr>
              <p:cNvPr id="51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2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53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54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55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56" name="群組 55"/>
            <p:cNvGrpSpPr/>
            <p:nvPr/>
          </p:nvGrpSpPr>
          <p:grpSpPr>
            <a:xfrm>
              <a:off x="378145" y="3107931"/>
              <a:ext cx="799709" cy="871255"/>
              <a:chOff x="3570288" y="1967857"/>
              <a:chExt cx="1100138" cy="1198563"/>
            </a:xfrm>
          </p:grpSpPr>
          <p:sp>
            <p:nvSpPr>
              <p:cNvPr id="57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8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59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60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61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2" name="群組 61"/>
            <p:cNvGrpSpPr/>
            <p:nvPr/>
          </p:nvGrpSpPr>
          <p:grpSpPr>
            <a:xfrm>
              <a:off x="378145" y="4001571"/>
              <a:ext cx="799709" cy="871255"/>
              <a:chOff x="3570288" y="1967857"/>
              <a:chExt cx="1100138" cy="1198563"/>
            </a:xfrm>
          </p:grpSpPr>
          <p:sp>
            <p:nvSpPr>
              <p:cNvPr id="63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4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65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66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67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8" name="群組 67"/>
            <p:cNvGrpSpPr/>
            <p:nvPr/>
          </p:nvGrpSpPr>
          <p:grpSpPr>
            <a:xfrm>
              <a:off x="378145" y="4901369"/>
              <a:ext cx="799709" cy="871255"/>
              <a:chOff x="3570288" y="1967857"/>
              <a:chExt cx="1100138" cy="1198563"/>
            </a:xfrm>
          </p:grpSpPr>
          <p:sp>
            <p:nvSpPr>
              <p:cNvPr id="69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0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1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2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3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74" name="群組 73"/>
            <p:cNvGrpSpPr/>
            <p:nvPr/>
          </p:nvGrpSpPr>
          <p:grpSpPr>
            <a:xfrm>
              <a:off x="378145" y="5796239"/>
              <a:ext cx="799709" cy="871255"/>
              <a:chOff x="3570288" y="1967857"/>
              <a:chExt cx="1100138" cy="1198563"/>
            </a:xfrm>
          </p:grpSpPr>
          <p:sp>
            <p:nvSpPr>
              <p:cNvPr id="75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6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7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8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9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82" name="文字方塊 81"/>
            <p:cNvSpPr txBox="1"/>
            <p:nvPr/>
          </p:nvSpPr>
          <p:spPr>
            <a:xfrm>
              <a:off x="526271" y="1498772"/>
              <a:ext cx="5693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104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sp>
          <p:nvSpPr>
            <p:cNvPr id="87" name="文字方塊 86"/>
            <p:cNvSpPr txBox="1"/>
            <p:nvPr/>
          </p:nvSpPr>
          <p:spPr>
            <a:xfrm>
              <a:off x="526270" y="2301960"/>
              <a:ext cx="5693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104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85" name="直線接點 84"/>
            <p:cNvCxnSpPr/>
            <p:nvPr/>
          </p:nvCxnSpPr>
          <p:spPr>
            <a:xfrm>
              <a:off x="1393728" y="1670426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1391908" y="2178449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矩形 90"/>
            <p:cNvSpPr/>
            <p:nvPr/>
          </p:nvSpPr>
          <p:spPr>
            <a:xfrm>
              <a:off x="1327696" y="3427358"/>
              <a:ext cx="71882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中華顧問請精算公司研擬舊制退休金結清議題</a:t>
              </a:r>
            </a:p>
          </p:txBody>
        </p:sp>
        <p:sp>
          <p:nvSpPr>
            <p:cNvPr id="92" name="文字方塊 91"/>
            <p:cNvSpPr txBox="1"/>
            <p:nvPr/>
          </p:nvSpPr>
          <p:spPr>
            <a:xfrm>
              <a:off x="526271" y="3286734"/>
              <a:ext cx="5693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10</a:t>
              </a:r>
              <a:r>
                <a:rPr lang="en-US" altLang="en-US" sz="2200" b="1" dirty="0" smtClean="0">
                  <a:latin typeface="Arial Narrow" panose="020B0606020202030204" pitchFamily="34" charset="0"/>
                </a:rPr>
                <a:t>4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93" name="直線接點 92"/>
            <p:cNvCxnSpPr/>
            <p:nvPr/>
          </p:nvCxnSpPr>
          <p:spPr>
            <a:xfrm>
              <a:off x="1393728" y="3974288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4" name="矩形 93"/>
            <p:cNvSpPr/>
            <p:nvPr/>
          </p:nvSpPr>
          <p:spPr>
            <a:xfrm>
              <a:off x="1327696" y="4157404"/>
              <a:ext cx="7591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中華顧問工程司</a:t>
              </a:r>
              <a:r>
                <a:rPr lang="zh-TW" altLang="en-US" sz="2400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董事長異</a:t>
              </a:r>
              <a:r>
                <a:rPr lang="zh-TW" altLang="en-US" sz="2400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動由尹承蓬董事長接任</a:t>
              </a:r>
            </a:p>
          </p:txBody>
        </p:sp>
        <p:sp>
          <p:nvSpPr>
            <p:cNvPr id="95" name="文字方塊 94"/>
            <p:cNvSpPr txBox="1"/>
            <p:nvPr/>
          </p:nvSpPr>
          <p:spPr>
            <a:xfrm>
              <a:off x="526270" y="4061442"/>
              <a:ext cx="5693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104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96" name="直線接點 95"/>
            <p:cNvCxnSpPr/>
            <p:nvPr/>
          </p:nvCxnSpPr>
          <p:spPr>
            <a:xfrm>
              <a:off x="1393728" y="4732725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7" name="文字方塊 96"/>
            <p:cNvSpPr txBox="1"/>
            <p:nvPr/>
          </p:nvSpPr>
          <p:spPr>
            <a:xfrm>
              <a:off x="407230" y="4376476"/>
              <a:ext cx="7889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400" dirty="0">
                  <a:latin typeface="Arial Narrow" panose="020B0606020202030204" pitchFamily="34" charset="0"/>
                  <a:ea typeface="華康儷中黑" panose="020B0509000000000000" pitchFamily="49" charset="-120"/>
                </a:rPr>
                <a:t>7</a:t>
              </a:r>
              <a:r>
                <a:rPr lang="zh-TW" altLang="en-US" sz="1400" dirty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月</a:t>
              </a:r>
              <a:r>
                <a:rPr lang="en-US" altLang="zh-TW" sz="1400" dirty="0">
                  <a:latin typeface="Arial Narrow" panose="020B0606020202030204" pitchFamily="34" charset="0"/>
                  <a:ea typeface="華康儷中黑" panose="020B0509000000000000" pitchFamily="49" charset="-120"/>
                </a:rPr>
                <a:t>31</a:t>
              </a:r>
              <a:r>
                <a:rPr lang="zh-TW" altLang="en-US" sz="1400" dirty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日</a:t>
              </a:r>
            </a:p>
          </p:txBody>
        </p:sp>
        <p:sp>
          <p:nvSpPr>
            <p:cNvPr id="98" name="矩形 97"/>
            <p:cNvSpPr/>
            <p:nvPr/>
          </p:nvSpPr>
          <p:spPr>
            <a:xfrm>
              <a:off x="1327695" y="4965574"/>
              <a:ext cx="58154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中華顧問工程</a:t>
              </a:r>
              <a:r>
                <a:rPr lang="zh-TW" altLang="en-US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司擬妥</a:t>
              </a:r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結清方案與說帖</a:t>
              </a:r>
            </a:p>
          </p:txBody>
        </p:sp>
        <p:sp>
          <p:nvSpPr>
            <p:cNvPr id="99" name="文字方塊 98"/>
            <p:cNvSpPr txBox="1"/>
            <p:nvPr/>
          </p:nvSpPr>
          <p:spPr>
            <a:xfrm>
              <a:off x="526271" y="4963485"/>
              <a:ext cx="5693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104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100" name="直線接點 99"/>
            <p:cNvCxnSpPr/>
            <p:nvPr/>
          </p:nvCxnSpPr>
          <p:spPr>
            <a:xfrm>
              <a:off x="1393728" y="5437056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1" name="文字方塊 100"/>
            <p:cNvSpPr txBox="1"/>
            <p:nvPr/>
          </p:nvSpPr>
          <p:spPr>
            <a:xfrm>
              <a:off x="569552" y="5260047"/>
              <a:ext cx="4828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1600" b="1" dirty="0">
                  <a:latin typeface="Arial Narrow" panose="020B0606020202030204" pitchFamily="34" charset="0"/>
                  <a:ea typeface="華康儷中黑" panose="020B0509000000000000" pitchFamily="49" charset="-120"/>
                </a:rPr>
                <a:t>8</a:t>
              </a:r>
              <a:r>
                <a:rPr lang="zh-TW" altLang="en-US" sz="16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月</a:t>
              </a:r>
              <a:endParaRPr lang="zh-TW" altLang="en-US" sz="1600" b="1" dirty="0">
                <a:latin typeface="Arial Narrow" panose="020B0606020202030204" pitchFamily="34" charset="0"/>
                <a:ea typeface="華康儷中黑" panose="020B0509000000000000" pitchFamily="49" charset="-120"/>
              </a:endParaRPr>
            </a:p>
          </p:txBody>
        </p:sp>
        <p:sp>
          <p:nvSpPr>
            <p:cNvPr id="104" name="文字方塊 103"/>
            <p:cNvSpPr txBox="1"/>
            <p:nvPr/>
          </p:nvSpPr>
          <p:spPr>
            <a:xfrm>
              <a:off x="526271" y="5846277"/>
              <a:ext cx="5693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104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05" name="文字方塊 104"/>
            <p:cNvSpPr txBox="1"/>
            <p:nvPr/>
          </p:nvSpPr>
          <p:spPr>
            <a:xfrm>
              <a:off x="448525" y="6142839"/>
              <a:ext cx="7248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16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9-10</a:t>
              </a:r>
              <a:r>
                <a:rPr lang="zh-TW" altLang="en-US" sz="16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月</a:t>
              </a:r>
              <a:endParaRPr lang="zh-TW" altLang="en-US" sz="1600" b="1" dirty="0">
                <a:latin typeface="Arial Narrow" panose="020B0606020202030204" pitchFamily="34" charset="0"/>
                <a:ea typeface="華康儷中黑" panose="020B0509000000000000" pitchFamily="49" charset="-120"/>
              </a:endParaRPr>
            </a:p>
          </p:txBody>
        </p:sp>
        <p:sp>
          <p:nvSpPr>
            <p:cNvPr id="106" name="矩形 105"/>
            <p:cNvSpPr/>
            <p:nvPr/>
          </p:nvSpPr>
          <p:spPr>
            <a:xfrm>
              <a:off x="1297414" y="5666124"/>
              <a:ext cx="54168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由中華</a:t>
              </a:r>
              <a:r>
                <a:rPr lang="zh-TW" altLang="en-US" sz="2400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顧問工程</a:t>
              </a:r>
              <a:r>
                <a:rPr lang="zh-TW" altLang="en-US" sz="2400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司辦理結</a:t>
              </a:r>
              <a:r>
                <a:rPr lang="zh-TW" altLang="en-US" sz="2400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清</a:t>
              </a:r>
              <a:r>
                <a:rPr lang="zh-TW" altLang="en-US" sz="2400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方案說明會</a:t>
              </a:r>
              <a:endParaRPr lang="zh-TW" altLang="en-US" sz="24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cxnSp>
          <p:nvCxnSpPr>
            <p:cNvPr id="107" name="直線接點 106"/>
            <p:cNvCxnSpPr/>
            <p:nvPr/>
          </p:nvCxnSpPr>
          <p:spPr>
            <a:xfrm>
              <a:off x="1393728" y="6180308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11" name="群組 110"/>
            <p:cNvGrpSpPr/>
            <p:nvPr/>
          </p:nvGrpSpPr>
          <p:grpSpPr>
            <a:xfrm>
              <a:off x="8072766" y="74528"/>
              <a:ext cx="955829" cy="656992"/>
              <a:chOff x="8169873" y="200962"/>
              <a:chExt cx="773482" cy="613761"/>
            </a:xfrm>
          </p:grpSpPr>
          <p:sp>
            <p:nvSpPr>
              <p:cNvPr id="112" name="矩形 111"/>
              <p:cNvSpPr/>
              <p:nvPr/>
            </p:nvSpPr>
            <p:spPr>
              <a:xfrm>
                <a:off x="8169873" y="203169"/>
                <a:ext cx="773482" cy="611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113" name="圖片 11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6133"/>
              <a:stretch/>
            </p:blipFill>
            <p:spPr>
              <a:xfrm>
                <a:off x="8234871" y="200962"/>
                <a:ext cx="639592" cy="411635"/>
              </a:xfrm>
              <a:prstGeom prst="rect">
                <a:avLst/>
              </a:prstGeom>
            </p:spPr>
          </p:pic>
        </p:grpSp>
        <p:sp>
          <p:nvSpPr>
            <p:cNvPr id="114" name="文字方塊 113"/>
            <p:cNvSpPr txBox="1"/>
            <p:nvPr/>
          </p:nvSpPr>
          <p:spPr>
            <a:xfrm>
              <a:off x="8039160" y="483888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TW"/>
              </a:defPPr>
              <a:lvl1pPr algn="ctr">
                <a:defRPr sz="280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defRPr>
              </a:lvl1pPr>
            </a:lstStyle>
            <a:p>
              <a:r>
                <a:rPr lang="zh-TW" altLang="en-US" sz="1100" dirty="0" smtClean="0">
                  <a:solidFill>
                    <a:srgbClr val="006600"/>
                  </a:solidFill>
                  <a:latin typeface="Arial Black" panose="020B0A04020102020204" pitchFamily="34" charset="0"/>
                </a:rPr>
                <a:t>台灣世曦工會</a:t>
              </a:r>
              <a:endParaRPr lang="zh-TW" altLang="en-US" sz="1100" dirty="0">
                <a:solidFill>
                  <a:srgbClr val="006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" name="向下箭號 2"/>
            <p:cNvSpPr/>
            <p:nvPr/>
          </p:nvSpPr>
          <p:spPr>
            <a:xfrm>
              <a:off x="-42734" y="913148"/>
              <a:ext cx="1652663" cy="5981700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  <a:alpha val="35000"/>
              </a:schemeClr>
            </a:solidFill>
            <a:ln>
              <a:solidFill>
                <a:schemeClr val="bg2">
                  <a:lumMod val="2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80" name="文字方塊 79"/>
            <p:cNvSpPr txBox="1"/>
            <p:nvPr/>
          </p:nvSpPr>
          <p:spPr>
            <a:xfrm>
              <a:off x="471731" y="1777026"/>
              <a:ext cx="7072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5</a:t>
              </a:r>
              <a:r>
                <a:rPr lang="zh-TW" altLang="en-US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月</a:t>
              </a:r>
              <a:r>
                <a:rPr lang="en-US" altLang="zh-TW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4</a:t>
              </a:r>
              <a:r>
                <a:rPr lang="zh-TW" altLang="en-US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日</a:t>
              </a:r>
              <a:endParaRPr lang="zh-TW" altLang="en-US" sz="1400" b="1" dirty="0">
                <a:latin typeface="Arial Narrow" panose="020B0606020202030204" pitchFamily="34" charset="0"/>
                <a:ea typeface="華康儷中黑" panose="020B0509000000000000" pitchFamily="49" charset="-120"/>
              </a:endParaRPr>
            </a:p>
          </p:txBody>
        </p:sp>
        <p:sp>
          <p:nvSpPr>
            <p:cNvPr id="81" name="文字方塊 80"/>
            <p:cNvSpPr txBox="1"/>
            <p:nvPr/>
          </p:nvSpPr>
          <p:spPr>
            <a:xfrm>
              <a:off x="417674" y="2586960"/>
              <a:ext cx="78899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5</a:t>
              </a:r>
              <a:r>
                <a:rPr lang="zh-TW" altLang="en-US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月</a:t>
              </a:r>
              <a:r>
                <a:rPr lang="en-US" altLang="zh-TW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18</a:t>
              </a:r>
              <a:r>
                <a:rPr lang="zh-TW" altLang="en-US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日</a:t>
              </a:r>
              <a:endParaRPr lang="zh-TW" altLang="en-US" sz="1400" b="1" dirty="0">
                <a:latin typeface="Arial Narrow" panose="020B0606020202030204" pitchFamily="34" charset="0"/>
                <a:ea typeface="華康儷中黑" panose="020B0509000000000000" pitchFamily="49" charset="-120"/>
              </a:endParaRPr>
            </a:p>
          </p:txBody>
        </p:sp>
        <p:sp>
          <p:nvSpPr>
            <p:cNvPr id="83" name="文字方塊 82"/>
            <p:cNvSpPr txBox="1"/>
            <p:nvPr/>
          </p:nvSpPr>
          <p:spPr>
            <a:xfrm>
              <a:off x="1317204" y="2231643"/>
              <a:ext cx="72635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本會與中華顧問工程司卓</a:t>
              </a:r>
              <a:r>
                <a:rPr lang="zh-TW" altLang="en-US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董事長</a:t>
              </a:r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進行</a:t>
              </a:r>
              <a:r>
                <a:rPr lang="zh-TW" altLang="en-US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第二次</a:t>
              </a:r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協商</a:t>
              </a:r>
              <a:r>
                <a:rPr lang="zh-TW" altLang="en-US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會議</a:t>
              </a:r>
              <a:endParaRPr lang="zh-TW" altLang="en-US" sz="2400" dirty="0">
                <a:solidFill>
                  <a:srgbClr val="0070C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sp>
          <p:nvSpPr>
            <p:cNvPr id="84" name="文字方塊 83"/>
            <p:cNvSpPr txBox="1"/>
            <p:nvPr/>
          </p:nvSpPr>
          <p:spPr>
            <a:xfrm>
              <a:off x="549822" y="3561466"/>
              <a:ext cx="5774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5-6</a:t>
              </a:r>
              <a:r>
                <a:rPr lang="zh-TW" altLang="en-US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月</a:t>
              </a:r>
              <a:endParaRPr lang="zh-TW" altLang="en-US" sz="1400" b="1" dirty="0">
                <a:latin typeface="Arial Narrow" panose="020B0606020202030204" pitchFamily="34" charset="0"/>
                <a:ea typeface="華康儷中黑" panose="020B0509000000000000" pitchFamily="49" charset="-120"/>
              </a:endParaRPr>
            </a:p>
          </p:txBody>
        </p:sp>
        <p:sp>
          <p:nvSpPr>
            <p:cNvPr id="90" name="文字方塊 89"/>
            <p:cNvSpPr txBox="1"/>
            <p:nvPr/>
          </p:nvSpPr>
          <p:spPr>
            <a:xfrm>
              <a:off x="1303356" y="1160850"/>
              <a:ext cx="72635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本會與中華顧問工程司卓</a:t>
              </a:r>
              <a:r>
                <a:rPr lang="zh-TW" altLang="en-US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董事長進行</a:t>
              </a:r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第一次協商</a:t>
              </a:r>
              <a:r>
                <a:rPr lang="zh-TW" altLang="en-US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會議</a:t>
              </a:r>
              <a:endParaRPr lang="zh-TW" altLang="en-US" sz="2400" dirty="0">
                <a:solidFill>
                  <a:srgbClr val="0070C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cxnSp>
          <p:nvCxnSpPr>
            <p:cNvPr id="102" name="直線接點 101"/>
            <p:cNvCxnSpPr/>
            <p:nvPr/>
          </p:nvCxnSpPr>
          <p:spPr>
            <a:xfrm>
              <a:off x="1442714" y="3239730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文字方塊 102"/>
            <p:cNvSpPr txBox="1"/>
            <p:nvPr/>
          </p:nvSpPr>
          <p:spPr>
            <a:xfrm>
              <a:off x="1663167" y="2690163"/>
              <a:ext cx="6955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提結清法令規定與優惠案例供中華</a:t>
              </a:r>
              <a:r>
                <a:rPr lang="zh-TW" altLang="en-US" sz="2400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顧問工程</a:t>
              </a:r>
              <a:r>
                <a:rPr lang="zh-TW" altLang="en-US" sz="2400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司參辦</a:t>
              </a:r>
              <a:endParaRPr lang="zh-TW" altLang="en-US" sz="24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pic>
          <p:nvPicPr>
            <p:cNvPr id="10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1081" y="5488661"/>
              <a:ext cx="2061839" cy="581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9" name="矩形 108"/>
            <p:cNvSpPr/>
            <p:nvPr/>
          </p:nvSpPr>
          <p:spPr>
            <a:xfrm>
              <a:off x="6471647" y="5963263"/>
              <a:ext cx="12945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dirty="0" smtClean="0">
                  <a:solidFill>
                    <a:schemeClr val="accent6">
                      <a:lumMod val="75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舊制</a:t>
              </a:r>
              <a:endParaRPr lang="en-US" altLang="zh-TW" sz="2400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sz="2400" dirty="0" smtClean="0">
                  <a:solidFill>
                    <a:schemeClr val="accent6">
                      <a:lumMod val="75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退休金</a:t>
              </a:r>
              <a:endParaRPr lang="zh-TW" altLang="en-US" sz="24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8209192" y="4785219"/>
              <a:ext cx="10878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solidFill>
                    <a:schemeClr val="accent2">
                      <a:lumMod val="75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薪資結構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750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0" y="0"/>
            <a:ext cx="9586889" cy="6894848"/>
            <a:chOff x="0" y="0"/>
            <a:chExt cx="9586889" cy="6894848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9144000" cy="900000"/>
            </a:xfrm>
            <a:prstGeom prst="rect">
              <a:avLst/>
            </a:prstGeom>
            <a:solidFill>
              <a:srgbClr val="003E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WordArt 6"/>
            <p:cNvSpPr>
              <a:spLocks noChangeArrowheads="1" noChangeShapeType="1" noTextEdit="1"/>
            </p:cNvSpPr>
            <p:nvPr/>
          </p:nvSpPr>
          <p:spPr bwMode="auto">
            <a:xfrm>
              <a:off x="153987" y="160980"/>
              <a:ext cx="7785902" cy="59278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TW" alt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華康POP1體W9"/>
                  <a:ea typeface="華康POP1體W9"/>
                </a:rPr>
                <a:t>舊制退休金結清議題發展與本會處理歷程</a:t>
              </a: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1617386" y="1658292"/>
              <a:ext cx="51090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確認結清舊制退休金是</a:t>
              </a:r>
              <a:r>
                <a:rPr lang="zh-TW" altLang="en-US" sz="2400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有共識的方向</a:t>
              </a:r>
              <a:endParaRPr lang="zh-TW" altLang="en-US" sz="24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grpSp>
          <p:nvGrpSpPr>
            <p:cNvPr id="14" name="群組 13"/>
            <p:cNvGrpSpPr/>
            <p:nvPr/>
          </p:nvGrpSpPr>
          <p:grpSpPr>
            <a:xfrm>
              <a:off x="378145" y="1334540"/>
              <a:ext cx="799709" cy="871255"/>
              <a:chOff x="3570288" y="1967857"/>
              <a:chExt cx="1100138" cy="1198563"/>
            </a:xfrm>
          </p:grpSpPr>
          <p:sp>
            <p:nvSpPr>
              <p:cNvPr id="15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17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18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19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50" name="群組 49"/>
            <p:cNvGrpSpPr/>
            <p:nvPr/>
          </p:nvGrpSpPr>
          <p:grpSpPr>
            <a:xfrm>
              <a:off x="378145" y="2223239"/>
              <a:ext cx="799709" cy="871255"/>
              <a:chOff x="3570288" y="1967857"/>
              <a:chExt cx="1100138" cy="1198563"/>
            </a:xfrm>
          </p:grpSpPr>
          <p:sp>
            <p:nvSpPr>
              <p:cNvPr id="51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2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53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54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55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56" name="群組 55"/>
            <p:cNvGrpSpPr/>
            <p:nvPr/>
          </p:nvGrpSpPr>
          <p:grpSpPr>
            <a:xfrm>
              <a:off x="378145" y="3107931"/>
              <a:ext cx="799709" cy="871255"/>
              <a:chOff x="3570288" y="1967857"/>
              <a:chExt cx="1100138" cy="1198563"/>
            </a:xfrm>
          </p:grpSpPr>
          <p:sp>
            <p:nvSpPr>
              <p:cNvPr id="57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8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59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60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61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2" name="群組 61"/>
            <p:cNvGrpSpPr/>
            <p:nvPr/>
          </p:nvGrpSpPr>
          <p:grpSpPr>
            <a:xfrm>
              <a:off x="378145" y="4001571"/>
              <a:ext cx="799709" cy="871255"/>
              <a:chOff x="3570288" y="1967857"/>
              <a:chExt cx="1100138" cy="1198563"/>
            </a:xfrm>
          </p:grpSpPr>
          <p:sp>
            <p:nvSpPr>
              <p:cNvPr id="63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4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65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66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67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8" name="群組 67"/>
            <p:cNvGrpSpPr/>
            <p:nvPr/>
          </p:nvGrpSpPr>
          <p:grpSpPr>
            <a:xfrm>
              <a:off x="378145" y="4901369"/>
              <a:ext cx="799709" cy="871255"/>
              <a:chOff x="3570288" y="1967857"/>
              <a:chExt cx="1100138" cy="1198563"/>
            </a:xfrm>
          </p:grpSpPr>
          <p:sp>
            <p:nvSpPr>
              <p:cNvPr id="69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0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1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2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3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74" name="群組 73"/>
            <p:cNvGrpSpPr/>
            <p:nvPr/>
          </p:nvGrpSpPr>
          <p:grpSpPr>
            <a:xfrm>
              <a:off x="378145" y="5796239"/>
              <a:ext cx="799709" cy="871255"/>
              <a:chOff x="3570288" y="1967857"/>
              <a:chExt cx="1100138" cy="1198563"/>
            </a:xfrm>
          </p:grpSpPr>
          <p:sp>
            <p:nvSpPr>
              <p:cNvPr id="75" name="Oval 40"/>
              <p:cNvSpPr>
                <a:spLocks noChangeArrowheads="1"/>
              </p:cNvSpPr>
              <p:nvPr/>
            </p:nvSpPr>
            <p:spPr bwMode="gray">
              <a:xfrm>
                <a:off x="3570288" y="2602857"/>
                <a:ext cx="914400" cy="563563"/>
              </a:xfrm>
              <a:prstGeom prst="ellipse">
                <a:avLst/>
              </a:prstGeom>
              <a:solidFill>
                <a:srgbClr val="0F2145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6" name="Oval 41"/>
              <p:cNvSpPr>
                <a:spLocks noChangeArrowheads="1"/>
              </p:cNvSpPr>
              <p:nvPr/>
            </p:nvSpPr>
            <p:spPr bwMode="gray">
              <a:xfrm>
                <a:off x="3646488" y="1967857"/>
                <a:ext cx="1023938" cy="10826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7" name="Oval 42"/>
              <p:cNvSpPr>
                <a:spLocks noChangeArrowheads="1"/>
              </p:cNvSpPr>
              <p:nvPr/>
            </p:nvSpPr>
            <p:spPr bwMode="gray">
              <a:xfrm>
                <a:off x="3659188" y="1974207"/>
                <a:ext cx="1000125" cy="105727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8" name="Oval 43"/>
              <p:cNvSpPr>
                <a:spLocks noChangeArrowheads="1"/>
              </p:cNvSpPr>
              <p:nvPr/>
            </p:nvSpPr>
            <p:spPr bwMode="gray">
              <a:xfrm>
                <a:off x="3678238" y="1988495"/>
                <a:ext cx="950913" cy="9874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9" name="Oval 44"/>
              <p:cNvSpPr>
                <a:spLocks noChangeArrowheads="1"/>
              </p:cNvSpPr>
              <p:nvPr/>
            </p:nvSpPr>
            <p:spPr bwMode="gray">
              <a:xfrm>
                <a:off x="3724275" y="2023420"/>
                <a:ext cx="847725" cy="80168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82" name="文字方塊 81"/>
            <p:cNvSpPr txBox="1"/>
            <p:nvPr/>
          </p:nvSpPr>
          <p:spPr>
            <a:xfrm>
              <a:off x="526271" y="1498772"/>
              <a:ext cx="5693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104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sp>
          <p:nvSpPr>
            <p:cNvPr id="87" name="文字方塊 86"/>
            <p:cNvSpPr txBox="1"/>
            <p:nvPr/>
          </p:nvSpPr>
          <p:spPr>
            <a:xfrm>
              <a:off x="526270" y="2301960"/>
              <a:ext cx="5693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104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85" name="直線接點 84"/>
            <p:cNvCxnSpPr/>
            <p:nvPr/>
          </p:nvCxnSpPr>
          <p:spPr>
            <a:xfrm>
              <a:off x="1393728" y="1670426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1391908" y="2178449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矩形 90"/>
            <p:cNvSpPr/>
            <p:nvPr/>
          </p:nvSpPr>
          <p:spPr>
            <a:xfrm>
              <a:off x="1327696" y="3427358"/>
              <a:ext cx="71882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中華顧問請精算公司研擬舊制退休金結清議題</a:t>
              </a:r>
            </a:p>
          </p:txBody>
        </p:sp>
        <p:sp>
          <p:nvSpPr>
            <p:cNvPr id="92" name="文字方塊 91"/>
            <p:cNvSpPr txBox="1"/>
            <p:nvPr/>
          </p:nvSpPr>
          <p:spPr>
            <a:xfrm>
              <a:off x="526271" y="3286734"/>
              <a:ext cx="5693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10</a:t>
              </a:r>
              <a:r>
                <a:rPr lang="en-US" altLang="en-US" sz="2200" b="1" dirty="0" smtClean="0">
                  <a:latin typeface="Arial Narrow" panose="020B0606020202030204" pitchFamily="34" charset="0"/>
                </a:rPr>
                <a:t>4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93" name="直線接點 92"/>
            <p:cNvCxnSpPr/>
            <p:nvPr/>
          </p:nvCxnSpPr>
          <p:spPr>
            <a:xfrm>
              <a:off x="1393728" y="3974288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4" name="矩形 93"/>
            <p:cNvSpPr/>
            <p:nvPr/>
          </p:nvSpPr>
          <p:spPr>
            <a:xfrm>
              <a:off x="1327696" y="4157404"/>
              <a:ext cx="7591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中華顧問工程司</a:t>
              </a:r>
              <a:r>
                <a:rPr lang="zh-TW" altLang="en-US" sz="2400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董事長異</a:t>
              </a:r>
              <a:r>
                <a:rPr lang="zh-TW" altLang="en-US" sz="2400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動由尹承蓬董事長接任</a:t>
              </a:r>
            </a:p>
          </p:txBody>
        </p:sp>
        <p:sp>
          <p:nvSpPr>
            <p:cNvPr id="95" name="文字方塊 94"/>
            <p:cNvSpPr txBox="1"/>
            <p:nvPr/>
          </p:nvSpPr>
          <p:spPr>
            <a:xfrm>
              <a:off x="526270" y="4061442"/>
              <a:ext cx="5693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104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96" name="直線接點 95"/>
            <p:cNvCxnSpPr/>
            <p:nvPr/>
          </p:nvCxnSpPr>
          <p:spPr>
            <a:xfrm>
              <a:off x="1393728" y="4732725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7" name="文字方塊 96"/>
            <p:cNvSpPr txBox="1"/>
            <p:nvPr/>
          </p:nvSpPr>
          <p:spPr>
            <a:xfrm>
              <a:off x="407230" y="4376476"/>
              <a:ext cx="7889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400" dirty="0">
                  <a:latin typeface="Arial Narrow" panose="020B0606020202030204" pitchFamily="34" charset="0"/>
                  <a:ea typeface="華康儷中黑" panose="020B0509000000000000" pitchFamily="49" charset="-120"/>
                </a:rPr>
                <a:t>7</a:t>
              </a:r>
              <a:r>
                <a:rPr lang="zh-TW" altLang="en-US" sz="1400" dirty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月</a:t>
              </a:r>
              <a:r>
                <a:rPr lang="en-US" altLang="zh-TW" sz="1400" dirty="0">
                  <a:latin typeface="Arial Narrow" panose="020B0606020202030204" pitchFamily="34" charset="0"/>
                  <a:ea typeface="華康儷中黑" panose="020B0509000000000000" pitchFamily="49" charset="-120"/>
                </a:rPr>
                <a:t>31</a:t>
              </a:r>
              <a:r>
                <a:rPr lang="zh-TW" altLang="en-US" sz="1400" dirty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日</a:t>
              </a:r>
            </a:p>
          </p:txBody>
        </p:sp>
        <p:sp>
          <p:nvSpPr>
            <p:cNvPr id="98" name="矩形 97"/>
            <p:cNvSpPr/>
            <p:nvPr/>
          </p:nvSpPr>
          <p:spPr>
            <a:xfrm>
              <a:off x="1327695" y="4965574"/>
              <a:ext cx="58154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中華顧問工程</a:t>
              </a:r>
              <a:r>
                <a:rPr lang="zh-TW" altLang="en-US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司擬妥</a:t>
              </a:r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結清方案與說帖</a:t>
              </a:r>
            </a:p>
          </p:txBody>
        </p:sp>
        <p:sp>
          <p:nvSpPr>
            <p:cNvPr id="99" name="文字方塊 98"/>
            <p:cNvSpPr txBox="1"/>
            <p:nvPr/>
          </p:nvSpPr>
          <p:spPr>
            <a:xfrm>
              <a:off x="526271" y="4963485"/>
              <a:ext cx="5693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104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100" name="直線接點 99"/>
            <p:cNvCxnSpPr/>
            <p:nvPr/>
          </p:nvCxnSpPr>
          <p:spPr>
            <a:xfrm>
              <a:off x="1393728" y="5437056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1" name="文字方塊 100"/>
            <p:cNvSpPr txBox="1"/>
            <p:nvPr/>
          </p:nvSpPr>
          <p:spPr>
            <a:xfrm>
              <a:off x="569552" y="5260047"/>
              <a:ext cx="4828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1600" b="1" dirty="0">
                  <a:latin typeface="Arial Narrow" panose="020B0606020202030204" pitchFamily="34" charset="0"/>
                  <a:ea typeface="華康儷中黑" panose="020B0509000000000000" pitchFamily="49" charset="-120"/>
                </a:rPr>
                <a:t>8</a:t>
              </a:r>
              <a:r>
                <a:rPr lang="zh-TW" altLang="en-US" sz="16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月</a:t>
              </a:r>
              <a:endParaRPr lang="zh-TW" altLang="en-US" sz="1600" b="1" dirty="0">
                <a:latin typeface="Arial Narrow" panose="020B0606020202030204" pitchFamily="34" charset="0"/>
                <a:ea typeface="華康儷中黑" panose="020B0509000000000000" pitchFamily="49" charset="-120"/>
              </a:endParaRPr>
            </a:p>
          </p:txBody>
        </p:sp>
        <p:sp>
          <p:nvSpPr>
            <p:cNvPr id="104" name="文字方塊 103"/>
            <p:cNvSpPr txBox="1"/>
            <p:nvPr/>
          </p:nvSpPr>
          <p:spPr>
            <a:xfrm>
              <a:off x="526271" y="5846277"/>
              <a:ext cx="5693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2200" b="1" dirty="0" smtClean="0">
                  <a:latin typeface="Arial Narrow" panose="020B0606020202030204" pitchFamily="34" charset="0"/>
                </a:rPr>
                <a:t>104</a:t>
              </a:r>
              <a:endParaRPr lang="zh-TW" altLang="en-US" sz="22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05" name="文字方塊 104"/>
            <p:cNvSpPr txBox="1"/>
            <p:nvPr/>
          </p:nvSpPr>
          <p:spPr>
            <a:xfrm>
              <a:off x="448525" y="6142839"/>
              <a:ext cx="7248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16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9-10</a:t>
              </a:r>
              <a:r>
                <a:rPr lang="zh-TW" altLang="en-US" sz="16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月</a:t>
              </a:r>
              <a:endParaRPr lang="zh-TW" altLang="en-US" sz="1600" b="1" dirty="0">
                <a:latin typeface="Arial Narrow" panose="020B0606020202030204" pitchFamily="34" charset="0"/>
                <a:ea typeface="華康儷中黑" panose="020B0509000000000000" pitchFamily="49" charset="-120"/>
              </a:endParaRPr>
            </a:p>
          </p:txBody>
        </p:sp>
        <p:sp>
          <p:nvSpPr>
            <p:cNvPr id="106" name="矩形 105"/>
            <p:cNvSpPr/>
            <p:nvPr/>
          </p:nvSpPr>
          <p:spPr>
            <a:xfrm>
              <a:off x="1297414" y="5666124"/>
              <a:ext cx="54168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由中華</a:t>
              </a:r>
              <a:r>
                <a:rPr lang="zh-TW" altLang="en-US" sz="2400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顧問工程</a:t>
              </a:r>
              <a:r>
                <a:rPr lang="zh-TW" altLang="en-US" sz="2400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司辦理結</a:t>
              </a:r>
              <a:r>
                <a:rPr lang="zh-TW" altLang="en-US" sz="2400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清</a:t>
              </a:r>
              <a:r>
                <a:rPr lang="zh-TW" altLang="en-US" sz="2400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方案說明會</a:t>
              </a:r>
              <a:endParaRPr lang="zh-TW" altLang="en-US" sz="24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cxnSp>
          <p:nvCxnSpPr>
            <p:cNvPr id="107" name="直線接點 106"/>
            <p:cNvCxnSpPr/>
            <p:nvPr/>
          </p:nvCxnSpPr>
          <p:spPr>
            <a:xfrm>
              <a:off x="1393728" y="6180308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11" name="群組 110"/>
            <p:cNvGrpSpPr/>
            <p:nvPr/>
          </p:nvGrpSpPr>
          <p:grpSpPr>
            <a:xfrm>
              <a:off x="8072766" y="74528"/>
              <a:ext cx="955829" cy="656992"/>
              <a:chOff x="8169873" y="200962"/>
              <a:chExt cx="773482" cy="613761"/>
            </a:xfrm>
          </p:grpSpPr>
          <p:sp>
            <p:nvSpPr>
              <p:cNvPr id="112" name="矩形 111"/>
              <p:cNvSpPr/>
              <p:nvPr/>
            </p:nvSpPr>
            <p:spPr>
              <a:xfrm>
                <a:off x="8169873" y="203169"/>
                <a:ext cx="773482" cy="611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113" name="圖片 11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6133"/>
              <a:stretch/>
            </p:blipFill>
            <p:spPr>
              <a:xfrm>
                <a:off x="8234871" y="200962"/>
                <a:ext cx="639592" cy="411635"/>
              </a:xfrm>
              <a:prstGeom prst="rect">
                <a:avLst/>
              </a:prstGeom>
            </p:spPr>
          </p:pic>
        </p:grpSp>
        <p:sp>
          <p:nvSpPr>
            <p:cNvPr id="114" name="文字方塊 113"/>
            <p:cNvSpPr txBox="1"/>
            <p:nvPr/>
          </p:nvSpPr>
          <p:spPr>
            <a:xfrm>
              <a:off x="8039160" y="483888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TW"/>
              </a:defPPr>
              <a:lvl1pPr algn="ctr">
                <a:defRPr sz="280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defRPr>
              </a:lvl1pPr>
            </a:lstStyle>
            <a:p>
              <a:r>
                <a:rPr lang="zh-TW" altLang="en-US" sz="1100" dirty="0" smtClean="0">
                  <a:solidFill>
                    <a:srgbClr val="006600"/>
                  </a:solidFill>
                  <a:latin typeface="Arial Black" panose="020B0A04020102020204" pitchFamily="34" charset="0"/>
                </a:rPr>
                <a:t>台灣世曦工會</a:t>
              </a:r>
              <a:endParaRPr lang="zh-TW" altLang="en-US" sz="1100" dirty="0">
                <a:solidFill>
                  <a:srgbClr val="006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" name="向下箭號 2"/>
            <p:cNvSpPr/>
            <p:nvPr/>
          </p:nvSpPr>
          <p:spPr>
            <a:xfrm>
              <a:off x="1310578" y="913148"/>
              <a:ext cx="1652663" cy="5981700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  <a:alpha val="35000"/>
              </a:schemeClr>
            </a:solidFill>
            <a:ln>
              <a:solidFill>
                <a:schemeClr val="bg2">
                  <a:lumMod val="2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80" name="文字方塊 79"/>
            <p:cNvSpPr txBox="1"/>
            <p:nvPr/>
          </p:nvSpPr>
          <p:spPr>
            <a:xfrm>
              <a:off x="471731" y="1777026"/>
              <a:ext cx="7072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5</a:t>
              </a:r>
              <a:r>
                <a:rPr lang="zh-TW" altLang="en-US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月</a:t>
              </a:r>
              <a:r>
                <a:rPr lang="en-US" altLang="zh-TW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4</a:t>
              </a:r>
              <a:r>
                <a:rPr lang="zh-TW" altLang="en-US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日</a:t>
              </a:r>
              <a:endParaRPr lang="zh-TW" altLang="en-US" sz="1400" b="1" dirty="0">
                <a:latin typeface="Arial Narrow" panose="020B0606020202030204" pitchFamily="34" charset="0"/>
                <a:ea typeface="華康儷中黑" panose="020B0509000000000000" pitchFamily="49" charset="-120"/>
              </a:endParaRPr>
            </a:p>
          </p:txBody>
        </p:sp>
        <p:sp>
          <p:nvSpPr>
            <p:cNvPr id="81" name="文字方塊 80"/>
            <p:cNvSpPr txBox="1"/>
            <p:nvPr/>
          </p:nvSpPr>
          <p:spPr>
            <a:xfrm>
              <a:off x="417674" y="2586960"/>
              <a:ext cx="78899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5</a:t>
              </a:r>
              <a:r>
                <a:rPr lang="zh-TW" altLang="en-US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月</a:t>
              </a:r>
              <a:r>
                <a:rPr lang="en-US" altLang="zh-TW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18</a:t>
              </a:r>
              <a:r>
                <a:rPr lang="zh-TW" altLang="en-US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日</a:t>
              </a:r>
              <a:endParaRPr lang="zh-TW" altLang="en-US" sz="1400" b="1" dirty="0">
                <a:latin typeface="Arial Narrow" panose="020B0606020202030204" pitchFamily="34" charset="0"/>
                <a:ea typeface="華康儷中黑" panose="020B0509000000000000" pitchFamily="49" charset="-120"/>
              </a:endParaRPr>
            </a:p>
          </p:txBody>
        </p:sp>
        <p:sp>
          <p:nvSpPr>
            <p:cNvPr id="83" name="文字方塊 82"/>
            <p:cNvSpPr txBox="1"/>
            <p:nvPr/>
          </p:nvSpPr>
          <p:spPr>
            <a:xfrm>
              <a:off x="1317204" y="2231643"/>
              <a:ext cx="72635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本會與中華顧問工程司卓</a:t>
              </a:r>
              <a:r>
                <a:rPr lang="zh-TW" altLang="en-US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董事長</a:t>
              </a:r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進行</a:t>
              </a:r>
              <a:r>
                <a:rPr lang="zh-TW" altLang="en-US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第二次</a:t>
              </a:r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協商</a:t>
              </a:r>
              <a:r>
                <a:rPr lang="zh-TW" altLang="en-US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會議</a:t>
              </a:r>
              <a:endParaRPr lang="zh-TW" altLang="en-US" sz="2400" dirty="0">
                <a:solidFill>
                  <a:srgbClr val="0070C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sp>
          <p:nvSpPr>
            <p:cNvPr id="84" name="文字方塊 83"/>
            <p:cNvSpPr txBox="1"/>
            <p:nvPr/>
          </p:nvSpPr>
          <p:spPr>
            <a:xfrm>
              <a:off x="549822" y="3561466"/>
              <a:ext cx="5774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altLang="zh-TW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5-6</a:t>
              </a:r>
              <a:r>
                <a:rPr lang="zh-TW" altLang="en-US" sz="1400" dirty="0" smtClean="0">
                  <a:latin typeface="Arial Narrow" panose="020B0606020202030204" pitchFamily="34" charset="0"/>
                  <a:ea typeface="華康儷中黑" panose="020B0509000000000000" pitchFamily="49" charset="-120"/>
                </a:rPr>
                <a:t>月</a:t>
              </a:r>
              <a:endParaRPr lang="zh-TW" altLang="en-US" sz="1400" b="1" dirty="0">
                <a:latin typeface="Arial Narrow" panose="020B0606020202030204" pitchFamily="34" charset="0"/>
                <a:ea typeface="華康儷中黑" panose="020B0509000000000000" pitchFamily="49" charset="-120"/>
              </a:endParaRPr>
            </a:p>
          </p:txBody>
        </p:sp>
        <p:sp>
          <p:nvSpPr>
            <p:cNvPr id="90" name="文字方塊 89"/>
            <p:cNvSpPr txBox="1"/>
            <p:nvPr/>
          </p:nvSpPr>
          <p:spPr>
            <a:xfrm>
              <a:off x="1303356" y="1160850"/>
              <a:ext cx="72635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本會與中華顧問工程司卓</a:t>
              </a:r>
              <a:r>
                <a:rPr lang="zh-TW" altLang="en-US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董事長進行</a:t>
              </a:r>
              <a:r>
                <a:rPr lang="zh-TW" altLang="en-US" sz="2400" dirty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第一次協商</a:t>
              </a:r>
              <a:r>
                <a:rPr lang="zh-TW" altLang="en-US" sz="2400" dirty="0" smtClean="0">
                  <a:solidFill>
                    <a:srgbClr val="0070C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會議</a:t>
              </a:r>
              <a:endParaRPr lang="zh-TW" altLang="en-US" sz="2400" dirty="0">
                <a:solidFill>
                  <a:srgbClr val="0070C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cxnSp>
          <p:nvCxnSpPr>
            <p:cNvPr id="102" name="直線接點 101"/>
            <p:cNvCxnSpPr/>
            <p:nvPr/>
          </p:nvCxnSpPr>
          <p:spPr>
            <a:xfrm>
              <a:off x="1442714" y="3239730"/>
              <a:ext cx="8144175" cy="1865"/>
            </a:xfrm>
            <a:prstGeom prst="line">
              <a:avLst/>
            </a:prstGeom>
            <a:ln w="25400"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文字方塊 102"/>
            <p:cNvSpPr txBox="1"/>
            <p:nvPr/>
          </p:nvSpPr>
          <p:spPr>
            <a:xfrm>
              <a:off x="1663167" y="2690163"/>
              <a:ext cx="6955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提結清法令規定與優惠案例供中華</a:t>
              </a:r>
              <a:r>
                <a:rPr lang="zh-TW" altLang="en-US" sz="2400" dirty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顧問工程</a:t>
              </a:r>
              <a:r>
                <a:rPr lang="zh-TW" altLang="en-US" sz="2400" dirty="0" smtClean="0">
                  <a:solidFill>
                    <a:srgbClr val="FF0000"/>
                  </a:solidFill>
                  <a:latin typeface="華康儷中黑" panose="020B0509000000000000" pitchFamily="49" charset="-120"/>
                  <a:ea typeface="華康儷中黑" panose="020B0509000000000000" pitchFamily="49" charset="-120"/>
                </a:rPr>
                <a:t>司參辦</a:t>
              </a:r>
              <a:endParaRPr lang="zh-TW" altLang="en-US" sz="24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endParaRPr>
            </a:p>
          </p:txBody>
        </p:sp>
        <p:pic>
          <p:nvPicPr>
            <p:cNvPr id="10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1081" y="5488661"/>
              <a:ext cx="2061839" cy="581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9" name="矩形 108"/>
            <p:cNvSpPr/>
            <p:nvPr/>
          </p:nvSpPr>
          <p:spPr>
            <a:xfrm>
              <a:off x="6471647" y="5963263"/>
              <a:ext cx="12945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dirty="0" smtClean="0">
                  <a:solidFill>
                    <a:schemeClr val="accent6">
                      <a:lumMod val="75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舊制</a:t>
              </a:r>
              <a:endParaRPr lang="en-US" altLang="zh-TW" sz="2400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sz="2400" dirty="0" smtClean="0">
                  <a:solidFill>
                    <a:schemeClr val="accent6">
                      <a:lumMod val="75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退休金</a:t>
              </a:r>
              <a:endParaRPr lang="zh-TW" altLang="en-US" sz="24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8209192" y="4785219"/>
              <a:ext cx="10878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solidFill>
                    <a:schemeClr val="accent2">
                      <a:lumMod val="75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薪資結構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967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2054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</TotalTime>
  <Words>760</Words>
  <Application>Microsoft Office PowerPoint</Application>
  <PresentationFormat>如螢幕大小 (4:3)</PresentationFormat>
  <Paragraphs>79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4" baseType="lpstr">
      <vt:lpstr>華康POP1體W9</vt:lpstr>
      <vt:lpstr>華康儷中黑</vt:lpstr>
      <vt:lpstr>新細明體</vt:lpstr>
      <vt:lpstr>標楷體</vt:lpstr>
      <vt:lpstr>Arial</vt:lpstr>
      <vt:lpstr>Arial Black</vt:lpstr>
      <vt:lpstr>Arial Narrow</vt:lpstr>
      <vt:lpstr>Calibri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GT 地工部 宋美嬌</dc:creator>
  <cp:lastModifiedBy>WU</cp:lastModifiedBy>
  <cp:revision>106</cp:revision>
  <cp:lastPrinted>2015-03-30T08:20:24Z</cp:lastPrinted>
  <dcterms:created xsi:type="dcterms:W3CDTF">2015-03-27T00:20:25Z</dcterms:created>
  <dcterms:modified xsi:type="dcterms:W3CDTF">2016-07-13T07:32:41Z</dcterms:modified>
</cp:coreProperties>
</file>