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9" d="100"/>
          <a:sy n="89" d="100"/>
        </p:scale>
        <p:origin x="1310"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zh-TW" altLang="en-US" smtClean="0"/>
              <a:t>按一下以編輯母片標題樣式</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50000"/>
                  </a:schemeClr>
                </a:solidFill>
              </a:defRPr>
            </a:lvl1pPr>
          </a:lstStyle>
          <a:p>
            <a:fld id="{F7AFFB9B-9FB8-469E-96F9-4D32314110B6}" type="datetimeFigureOut">
              <a:rPr lang="en-US" smtClean="0"/>
              <a:t>1/26/2017</a:t>
            </a:fld>
            <a:endParaRPr lang="en-US" dirty="0"/>
          </a:p>
        </p:txBody>
      </p:sp>
      <p:sp>
        <p:nvSpPr>
          <p:cNvPr id="5" name="Footer Placeholder 4"/>
          <p:cNvSpPr>
            <a:spLocks noGrp="1"/>
          </p:cNvSpPr>
          <p:nvPr>
            <p:ph type="ftr" sz="quarter" idx="11"/>
          </p:nvPr>
        </p:nvSpPr>
        <p:spPr>
          <a:xfrm rot="21420000">
            <a:off x="-12134" y="4954635"/>
            <a:ext cx="2987069" cy="918361"/>
          </a:xfrm>
        </p:spPr>
        <p:txBody>
          <a:bodyPr vert="horz" lIns="91440" tIns="45720" rIns="91440" bIns="45720" rtlCol="0" anchor="ctr"/>
          <a:lstStyle>
            <a:lvl1pPr algn="r">
              <a:defRPr lang="en-US" sz="4200" dirty="0"/>
            </a:lvl1pPr>
          </a:lstStyle>
          <a:p>
            <a:endParaRPr lang="en-US" dirty="0"/>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fld id="{6D22F896-40B5-4ADD-8801-0D06FADFA095}" type="slidenum">
              <a:rPr lang="en-US" smtClean="0"/>
              <a:pPr/>
              <a:t>‹#›</a:t>
            </a:fld>
            <a:endParaRPr lang="en-US" dirty="0"/>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84801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341D2AC3-6A0B-4169-B1EA-E3AE8B351BDD}" type="datetimeFigureOut">
              <a:rPr lang="en-US" smtClean="0"/>
              <a:t>1/26/2017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2608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DD4B9363-8B87-41B7-9F8E-64519CBB8F34}" type="datetimeFigureOut">
              <a:rPr lang="en-US" smtClean="0"/>
              <a:t>1/26/2017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17815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zh-TW" altLang="en-US" smtClean="0"/>
              <a:t>按一下以編輯母片標題樣式</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EAEF5746-5284-4951-9F37-7AE924EDBCB7}" type="datetimeFigureOut">
              <a:rPr lang="en-US" smtClean="0"/>
              <a:t>1/26/2017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30590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02398B29-7265-4A65-A2A4-6703C057B7C1}" type="datetimeFigureOut">
              <a:rPr lang="en-US" smtClean="0"/>
              <a:t>1/26/2017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0626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zh-TW" altLang="en-US" smtClean="0"/>
              <a:t>按一下以編輯母片標題樣式</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3" name="Date Placeholder 2"/>
          <p:cNvSpPr>
            <a:spLocks noGrp="1"/>
          </p:cNvSpPr>
          <p:nvPr>
            <p:ph type="dt" sz="half" idx="10"/>
          </p:nvPr>
        </p:nvSpPr>
        <p:spPr/>
        <p:txBody>
          <a:bodyPr/>
          <a:lstStyle/>
          <a:p>
            <a:fld id="{28FBA082-94DF-4C4B-A041-6624924AB0A8}" type="datetimeFigureOut">
              <a:rPr lang="en-US" smtClean="0"/>
              <a:t>1/26/2017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96920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zh-TW" altLang="en-US" smtClean="0"/>
              <a:t>按一下以編輯母片標題樣式</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3" name="Date Placeholder 2"/>
          <p:cNvSpPr>
            <a:spLocks noGrp="1"/>
          </p:cNvSpPr>
          <p:nvPr>
            <p:ph type="dt" sz="half" idx="10"/>
          </p:nvPr>
        </p:nvSpPr>
        <p:spPr/>
        <p:txBody>
          <a:bodyPr/>
          <a:lstStyle/>
          <a:p>
            <a:fld id="{B27686C4-3AB5-4E0C-86CA-FB108C350AA9}" type="datetimeFigureOut">
              <a:rPr lang="en-US" smtClean="0"/>
              <a:t>1/26/2017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53820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zh-TW" altLang="en-US" smtClean="0"/>
              <a:t>按一下以編輯母片標題樣式</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smtClean="0"/>
              <a:t>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59053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zh-TW" altLang="en-US" smtClean="0"/>
              <a:t>按一下以編輯母片標題樣式</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smtClean="0"/>
              <a:t>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39115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16802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0F7F47CF-67C9-420C-80A5-E2069FF0C2DF}" type="datetimeFigureOut">
              <a:rPr lang="en-US" smtClean="0"/>
              <a:t>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51619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zh-TW" altLang="en-US" smtClean="0"/>
              <a:t>按一下以編輯母片標題樣式</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1/26/2017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01324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12" name="Content Placeholder 3"/>
          <p:cNvSpPr>
            <a:spLocks noGrp="1"/>
          </p:cNvSpPr>
          <p:nvPr>
            <p:ph sz="quarter" idx="13"/>
          </p:nvPr>
        </p:nvSpPr>
        <p:spPr>
          <a:xfrm>
            <a:off x="514352" y="2861733"/>
            <a:ext cx="3816534" cy="2512852"/>
          </a:xfrm>
        </p:spPr>
        <p:txBody>
          <a:bodyPr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13" name="Content Placeholder 5"/>
          <p:cNvSpPr>
            <a:spLocks noGrp="1"/>
          </p:cNvSpPr>
          <p:nvPr>
            <p:ph sz="quarter" idx="14"/>
          </p:nvPr>
        </p:nvSpPr>
        <p:spPr>
          <a:xfrm>
            <a:off x="4495477" y="2861733"/>
            <a:ext cx="3816535" cy="2512852"/>
          </a:xfrm>
        </p:spPr>
        <p:txBody>
          <a:bodyPr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t>1/26/2017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8186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1/26/2017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21015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1/26/2017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76396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zh-TW" altLang="en-US" smtClean="0"/>
              <a:t>按一下以編輯母片標題樣式</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50C3BFE2-83B7-4B0A-B9D3-AB28331082B3}" type="datetimeFigureOut">
              <a:rPr lang="en-US" smtClean="0"/>
              <a:t>1/26/2017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31895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12EF78E3-FDA3-4D28-AAA2-0B81F349A39D}" type="datetimeFigureOut">
              <a:rPr lang="en-US" smtClean="0"/>
              <a:t>1/26/2017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41067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fld id="{C35BB1C6-BF8F-4481-8AB2-603A1C8A906A}" type="datetimeFigureOut">
              <a:rPr lang="en-US" smtClean="0"/>
              <a:t>1/26/2017</a:t>
            </a:fld>
            <a:endParaRPr lang="en-US" dirty="0"/>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8620021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rot="21420000">
            <a:off x="136114" y="676594"/>
            <a:ext cx="7849042" cy="2766528"/>
          </a:xfrm>
        </p:spPr>
        <p:txBody>
          <a:bodyPr>
            <a:normAutofit/>
          </a:bodyPr>
          <a:lstStyle/>
          <a:p>
            <a:r>
              <a:rPr lang="zh-TW" altLang="en-US" sz="6000" dirty="0" smtClean="0">
                <a:solidFill>
                  <a:srgbClr val="006600"/>
                </a:solidFill>
                <a:latin typeface="華康POP1體W9" panose="040B0909000000000000" pitchFamily="81" charset="-120"/>
                <a:ea typeface="華康POP1體W9" panose="040B0909000000000000" pitchFamily="81" charset="-120"/>
              </a:rPr>
              <a:t>台灣世曦工程顧問</a:t>
            </a:r>
            <a:r>
              <a:rPr lang="en-US" altLang="zh-TW" sz="6000" dirty="0" smtClean="0">
                <a:solidFill>
                  <a:srgbClr val="006600"/>
                </a:solidFill>
                <a:latin typeface="華康POP1體W9" panose="040B0909000000000000" pitchFamily="81" charset="-120"/>
                <a:ea typeface="華康POP1體W9" panose="040B0909000000000000" pitchFamily="81" charset="-120"/>
              </a:rPr>
              <a:t/>
            </a:r>
            <a:br>
              <a:rPr lang="en-US" altLang="zh-TW" sz="6000" dirty="0" smtClean="0">
                <a:solidFill>
                  <a:srgbClr val="006600"/>
                </a:solidFill>
                <a:latin typeface="華康POP1體W9" panose="040B0909000000000000" pitchFamily="81" charset="-120"/>
                <a:ea typeface="華康POP1體W9" panose="040B0909000000000000" pitchFamily="81" charset="-120"/>
              </a:rPr>
            </a:br>
            <a:r>
              <a:rPr lang="zh-TW" altLang="en-US" sz="6000" dirty="0" smtClean="0">
                <a:solidFill>
                  <a:srgbClr val="006600"/>
                </a:solidFill>
                <a:latin typeface="華康POP1體W9" panose="040B0909000000000000" pitchFamily="81" charset="-120"/>
                <a:ea typeface="華康POP1體W9" panose="040B0909000000000000" pitchFamily="81" charset="-120"/>
              </a:rPr>
              <a:t>股份有限公司</a:t>
            </a:r>
            <a:r>
              <a:rPr lang="en-US" altLang="zh-TW" sz="6000" dirty="0" smtClean="0">
                <a:solidFill>
                  <a:srgbClr val="006600"/>
                </a:solidFill>
                <a:latin typeface="華康POP1體W9" panose="040B0909000000000000" pitchFamily="81" charset="-120"/>
                <a:ea typeface="華康POP1體W9" panose="040B0909000000000000" pitchFamily="81" charset="-120"/>
              </a:rPr>
              <a:t/>
            </a:r>
            <a:br>
              <a:rPr lang="en-US" altLang="zh-TW" sz="6000" dirty="0" smtClean="0">
                <a:solidFill>
                  <a:srgbClr val="006600"/>
                </a:solidFill>
                <a:latin typeface="華康POP1體W9" panose="040B0909000000000000" pitchFamily="81" charset="-120"/>
                <a:ea typeface="華康POP1體W9" panose="040B0909000000000000" pitchFamily="81" charset="-120"/>
              </a:rPr>
            </a:br>
            <a:r>
              <a:rPr lang="zh-TW" altLang="en-US" sz="6000" dirty="0" smtClean="0">
                <a:solidFill>
                  <a:srgbClr val="006600"/>
                </a:solidFill>
                <a:latin typeface="華康POP1體W9" panose="040B0909000000000000" pitchFamily="81" charset="-120"/>
                <a:ea typeface="華康POP1體W9" panose="040B0909000000000000" pitchFamily="81" charset="-120"/>
              </a:rPr>
              <a:t>企業工會 </a:t>
            </a:r>
            <a:endParaRPr lang="zh-TW" altLang="en-US" sz="6000" dirty="0">
              <a:solidFill>
                <a:srgbClr val="006600"/>
              </a:solidFill>
              <a:latin typeface="華康POP1體W9" panose="040B0909000000000000" pitchFamily="81" charset="-120"/>
              <a:ea typeface="華康POP1體W9" panose="040B0909000000000000" pitchFamily="81" charset="-120"/>
            </a:endParaRPr>
          </a:p>
        </p:txBody>
      </p:sp>
      <p:sp>
        <p:nvSpPr>
          <p:cNvPr id="3" name="副標題 2"/>
          <p:cNvSpPr>
            <a:spLocks noGrp="1"/>
          </p:cNvSpPr>
          <p:nvPr>
            <p:ph type="subTitle" idx="1"/>
          </p:nvPr>
        </p:nvSpPr>
        <p:spPr/>
        <p:txBody>
          <a:bodyPr/>
          <a:lstStyle/>
          <a:p>
            <a:r>
              <a:rPr lang="en-US" altLang="zh-TW" sz="4000" dirty="0" smtClean="0">
                <a:solidFill>
                  <a:srgbClr val="C00000"/>
                </a:solidFill>
                <a:latin typeface="華康POP1體W9" panose="040B0909000000000000" pitchFamily="81" charset="-120"/>
                <a:ea typeface="華康POP1體W9" panose="040B0909000000000000" pitchFamily="81" charset="-120"/>
              </a:rPr>
              <a:t>106</a:t>
            </a:r>
            <a:r>
              <a:rPr lang="zh-TW" altLang="en-US" sz="4000" dirty="0" smtClean="0">
                <a:solidFill>
                  <a:srgbClr val="C00000"/>
                </a:solidFill>
                <a:latin typeface="華康POP1體W9" panose="040B0909000000000000" pitchFamily="81" charset="-120"/>
                <a:ea typeface="華康POP1體W9" panose="040B0909000000000000" pitchFamily="81" charset="-120"/>
              </a:rPr>
              <a:t>年度春酒聯誼餐敘</a:t>
            </a:r>
            <a:endParaRPr lang="zh-TW" altLang="en-US" sz="4000" dirty="0">
              <a:solidFill>
                <a:srgbClr val="C00000"/>
              </a:solidFill>
              <a:latin typeface="華康POP1體W9" panose="040B0909000000000000" pitchFamily="81" charset="-120"/>
              <a:ea typeface="華康POP1體W9" panose="040B0909000000000000" pitchFamily="81" charset="-12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355041">
            <a:off x="7488662" y="4565357"/>
            <a:ext cx="790426" cy="102803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5172" y="3140016"/>
            <a:ext cx="1292344" cy="129234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550203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4335" y="0"/>
            <a:ext cx="800639" cy="800639"/>
          </a:xfrm>
          <a:prstGeom prst="rect">
            <a:avLst/>
          </a:prstGeom>
        </p:spPr>
      </p:pic>
      <p:sp>
        <p:nvSpPr>
          <p:cNvPr id="7" name="矩形 6"/>
          <p:cNvSpPr/>
          <p:nvPr/>
        </p:nvSpPr>
        <p:spPr>
          <a:xfrm>
            <a:off x="5924196" y="1452483"/>
            <a:ext cx="1151622" cy="226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900" dirty="0">
                <a:solidFill>
                  <a:srgbClr val="FF0000"/>
                </a:solidFill>
              </a:rPr>
              <a:t>桌餐</a:t>
            </a:r>
            <a:r>
              <a:rPr lang="en-US" altLang="zh-TW" sz="900" dirty="0">
                <a:solidFill>
                  <a:srgbClr val="FF0000"/>
                </a:solidFill>
              </a:rPr>
              <a:t>8000</a:t>
            </a:r>
            <a:r>
              <a:rPr lang="zh-TW" altLang="en-US" sz="900" dirty="0">
                <a:solidFill>
                  <a:srgbClr val="FF0000"/>
                </a:solidFill>
              </a:rPr>
              <a:t> </a:t>
            </a:r>
            <a:r>
              <a:rPr lang="en-US" altLang="zh-TW" sz="900" dirty="0">
                <a:solidFill>
                  <a:srgbClr val="FF0000"/>
                </a:solidFill>
              </a:rPr>
              <a:t>/ </a:t>
            </a:r>
            <a:r>
              <a:rPr lang="zh-TW" altLang="en-US" sz="900" dirty="0">
                <a:solidFill>
                  <a:srgbClr val="FF0000"/>
                </a:solidFill>
              </a:rPr>
              <a:t>含包廂</a:t>
            </a:r>
          </a:p>
        </p:txBody>
      </p:sp>
      <p:sp>
        <p:nvSpPr>
          <p:cNvPr id="8" name="矩形 7"/>
          <p:cNvSpPr/>
          <p:nvPr/>
        </p:nvSpPr>
        <p:spPr>
          <a:xfrm>
            <a:off x="5070176" y="1439534"/>
            <a:ext cx="996351" cy="2587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350" b="1" dirty="0">
                <a:solidFill>
                  <a:srgbClr val="FF0000"/>
                </a:solidFill>
              </a:rPr>
              <a:t>荷風會館</a:t>
            </a:r>
          </a:p>
        </p:txBody>
      </p:sp>
      <p:pic>
        <p:nvPicPr>
          <p:cNvPr id="9" name="圖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318" y="828135"/>
            <a:ext cx="7590689" cy="487069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1" name="矩形 10"/>
          <p:cNvSpPr/>
          <p:nvPr/>
        </p:nvSpPr>
        <p:spPr>
          <a:xfrm>
            <a:off x="957533" y="5891838"/>
            <a:ext cx="7194436" cy="276999"/>
          </a:xfrm>
          <a:prstGeom prst="rect">
            <a:avLst/>
          </a:prstGeom>
        </p:spPr>
        <p:txBody>
          <a:bodyPr wrap="square">
            <a:spAutoFit/>
          </a:bodyPr>
          <a:lstStyle/>
          <a:p>
            <a:pPr algn="ctr"/>
            <a:r>
              <a:rPr lang="zh-TW" altLang="en-US" sz="1200" dirty="0">
                <a:solidFill>
                  <a:schemeClr val="bg1"/>
                </a:solidFill>
                <a:latin typeface="華康POP1體W9" panose="040B0909000000000000" pitchFamily="81" charset="-120"/>
                <a:ea typeface="華康POP1體W9" panose="040B0909000000000000" pitchFamily="81" charset="-120"/>
              </a:rPr>
              <a:t>台北市內湖區</a:t>
            </a:r>
            <a:r>
              <a:rPr lang="zh-TW" altLang="en-US" sz="1200" dirty="0" smtClean="0">
                <a:solidFill>
                  <a:schemeClr val="bg1"/>
                </a:solidFill>
                <a:latin typeface="華康POP1體W9" panose="040B0909000000000000" pitchFamily="81" charset="-120"/>
                <a:ea typeface="華康POP1體W9" panose="040B0909000000000000" pitchFamily="81" charset="-120"/>
              </a:rPr>
              <a:t>成功路</a:t>
            </a:r>
            <a:r>
              <a:rPr lang="en-US" altLang="zh-TW" sz="1200" dirty="0" smtClean="0">
                <a:solidFill>
                  <a:schemeClr val="bg1"/>
                </a:solidFill>
                <a:latin typeface="華康POP1體W9" panose="040B0909000000000000" pitchFamily="81" charset="-120"/>
                <a:ea typeface="華康POP1體W9" panose="040B0909000000000000" pitchFamily="81" charset="-120"/>
              </a:rPr>
              <a:t>2</a:t>
            </a:r>
            <a:r>
              <a:rPr lang="zh-TW" altLang="en-US" sz="1200" dirty="0" smtClean="0">
                <a:solidFill>
                  <a:schemeClr val="bg1"/>
                </a:solidFill>
                <a:latin typeface="華康POP1體W9" panose="040B0909000000000000" pitchFamily="81" charset="-120"/>
                <a:ea typeface="華康POP1體W9" panose="040B0909000000000000" pitchFamily="81" charset="-120"/>
              </a:rPr>
              <a:t>段</a:t>
            </a:r>
            <a:r>
              <a:rPr lang="en-US" altLang="zh-TW" sz="1200" dirty="0">
                <a:solidFill>
                  <a:schemeClr val="bg1"/>
                </a:solidFill>
                <a:latin typeface="華康POP1體W9" panose="040B0909000000000000" pitchFamily="81" charset="-120"/>
                <a:ea typeface="華康POP1體W9" panose="040B0909000000000000" pitchFamily="81" charset="-120"/>
              </a:rPr>
              <a:t>371</a:t>
            </a:r>
            <a:r>
              <a:rPr lang="zh-TW" altLang="en-US" sz="1200" dirty="0">
                <a:solidFill>
                  <a:schemeClr val="bg1"/>
                </a:solidFill>
                <a:latin typeface="華康POP1體W9" panose="040B0909000000000000" pitchFamily="81" charset="-120"/>
                <a:ea typeface="華康POP1體W9" panose="040B0909000000000000" pitchFamily="81" charset="-120"/>
              </a:rPr>
              <a:t>號</a:t>
            </a:r>
            <a:r>
              <a:rPr lang="en-US" altLang="zh-TW" sz="1200" dirty="0" smtClean="0">
                <a:solidFill>
                  <a:schemeClr val="bg1"/>
                </a:solidFill>
                <a:latin typeface="華康POP1體W9" panose="040B0909000000000000" pitchFamily="81" charset="-120"/>
                <a:ea typeface="華康POP1體W9" panose="040B0909000000000000" pitchFamily="81" charset="-120"/>
              </a:rPr>
              <a:t>B1</a:t>
            </a:r>
            <a:r>
              <a:rPr lang="zh-TW" altLang="en-US" sz="1200" dirty="0" smtClean="0">
                <a:solidFill>
                  <a:schemeClr val="bg1"/>
                </a:solidFill>
                <a:latin typeface="華康POP1體W9" panose="040B0909000000000000" pitchFamily="81" charset="-120"/>
                <a:ea typeface="華康POP1體W9" panose="040B0909000000000000" pitchFamily="81" charset="-120"/>
              </a:rPr>
              <a:t> </a:t>
            </a:r>
            <a:r>
              <a:rPr lang="en-US" altLang="zh-TW" sz="1200" dirty="0" smtClean="0">
                <a:solidFill>
                  <a:schemeClr val="bg1"/>
                </a:solidFill>
                <a:latin typeface="華康POP1體W9" panose="040B0909000000000000" pitchFamily="81" charset="-120"/>
                <a:ea typeface="華康POP1體W9" panose="040B0909000000000000" pitchFamily="81" charset="-120"/>
              </a:rPr>
              <a:t>Tel:8791</a:t>
            </a:r>
            <a:r>
              <a:rPr lang="zh-TW" altLang="en-US" sz="1200" dirty="0" smtClean="0">
                <a:solidFill>
                  <a:schemeClr val="bg1"/>
                </a:solidFill>
                <a:latin typeface="華康POP1體W9" panose="040B0909000000000000" pitchFamily="81" charset="-120"/>
                <a:ea typeface="華康POP1體W9" panose="040B0909000000000000" pitchFamily="81" charset="-120"/>
              </a:rPr>
              <a:t> </a:t>
            </a:r>
            <a:r>
              <a:rPr lang="en-US" altLang="zh-TW" sz="1200" dirty="0" smtClean="0">
                <a:solidFill>
                  <a:schemeClr val="bg1"/>
                </a:solidFill>
                <a:latin typeface="華康POP1體W9" panose="040B0909000000000000" pitchFamily="81" charset="-120"/>
                <a:ea typeface="華康POP1體W9" panose="040B0909000000000000" pitchFamily="81" charset="-120"/>
              </a:rPr>
              <a:t>2388</a:t>
            </a:r>
            <a:r>
              <a:rPr lang="zh-TW" altLang="en-US" sz="1200" dirty="0" smtClean="0">
                <a:solidFill>
                  <a:schemeClr val="bg1"/>
                </a:solidFill>
                <a:latin typeface="華康POP1體W9" panose="040B0909000000000000" pitchFamily="81" charset="-120"/>
                <a:ea typeface="華康POP1體W9" panose="040B0909000000000000" pitchFamily="81" charset="-120"/>
              </a:rPr>
              <a:t> </a:t>
            </a:r>
            <a:r>
              <a:rPr lang="en-US" altLang="zh-TW" sz="1200" dirty="0" smtClean="0">
                <a:solidFill>
                  <a:schemeClr val="bg1"/>
                </a:solidFill>
                <a:latin typeface="華康POP1體W9" panose="040B0909000000000000" pitchFamily="81" charset="-120"/>
                <a:ea typeface="華康POP1體W9" panose="040B0909000000000000" pitchFamily="81" charset="-120"/>
              </a:rPr>
              <a:t>#</a:t>
            </a:r>
            <a:r>
              <a:rPr lang="zh-TW" altLang="en-US" sz="1200" dirty="0" smtClean="0">
                <a:solidFill>
                  <a:schemeClr val="bg1"/>
                </a:solidFill>
                <a:latin typeface="華康POP1體W9" panose="040B0909000000000000" pitchFamily="81" charset="-120"/>
                <a:ea typeface="華康POP1體W9" panose="040B0909000000000000" pitchFamily="81" charset="-120"/>
              </a:rPr>
              <a:t> </a:t>
            </a:r>
            <a:r>
              <a:rPr lang="en-US" altLang="zh-TW" sz="1200" dirty="0" smtClean="0">
                <a:solidFill>
                  <a:schemeClr val="bg1"/>
                </a:solidFill>
                <a:latin typeface="華康POP1體W9" panose="040B0909000000000000" pitchFamily="81" charset="-120"/>
                <a:ea typeface="華康POP1體W9" panose="040B0909000000000000" pitchFamily="81" charset="-120"/>
              </a:rPr>
              <a:t>5</a:t>
            </a:r>
            <a:r>
              <a:rPr lang="zh-TW" altLang="en-US" sz="1200" dirty="0" smtClean="0">
                <a:solidFill>
                  <a:schemeClr val="bg1"/>
                </a:solidFill>
                <a:latin typeface="華康POP1體W9" panose="040B0909000000000000" pitchFamily="81" charset="-120"/>
                <a:ea typeface="華康POP1體W9" panose="040B0909000000000000" pitchFamily="81" charset="-120"/>
              </a:rPr>
              <a:t> </a:t>
            </a:r>
            <a:endParaRPr lang="en-US" altLang="zh-TW" sz="1200" dirty="0" smtClean="0">
              <a:solidFill>
                <a:schemeClr val="bg1"/>
              </a:solidFill>
              <a:latin typeface="華康POP1體W9" panose="040B0909000000000000" pitchFamily="81" charset="-120"/>
              <a:ea typeface="華康POP1體W9" panose="040B0909000000000000" pitchFamily="81" charset="-120"/>
            </a:endParaRPr>
          </a:p>
        </p:txBody>
      </p:sp>
      <p:sp>
        <p:nvSpPr>
          <p:cNvPr id="10" name="矩形 9"/>
          <p:cNvSpPr/>
          <p:nvPr/>
        </p:nvSpPr>
        <p:spPr>
          <a:xfrm>
            <a:off x="7799023" y="6085453"/>
            <a:ext cx="261610" cy="276999"/>
          </a:xfrm>
          <a:prstGeom prst="rect">
            <a:avLst/>
          </a:prstGeom>
        </p:spPr>
        <p:txBody>
          <a:bodyPr wrap="none">
            <a:spAutoFit/>
          </a:bodyPr>
          <a:lstStyle/>
          <a:p>
            <a:pPr algn="ctr"/>
            <a:r>
              <a:rPr lang="zh-TW" altLang="en-US" sz="1200" dirty="0" smtClean="0">
                <a:solidFill>
                  <a:schemeClr val="bg1"/>
                </a:solidFill>
                <a:latin typeface="華康POP1體W9" panose="040B0909000000000000" pitchFamily="81" charset="-120"/>
                <a:ea typeface="華康POP1體W9" panose="040B0909000000000000" pitchFamily="81" charset="-120"/>
              </a:rPr>
              <a:t> </a:t>
            </a:r>
            <a:endParaRPr lang="zh-TW" altLang="en-US" sz="1200" dirty="0">
              <a:solidFill>
                <a:schemeClr val="bg1"/>
              </a:solidFill>
              <a:latin typeface="華康POP1體W9" panose="040B0909000000000000" pitchFamily="81" charset="-120"/>
              <a:ea typeface="華康POP1體W9" panose="040B0909000000000000" pitchFamily="81" charset="-120"/>
            </a:endParaRPr>
          </a:p>
        </p:txBody>
      </p:sp>
    </p:spTree>
    <p:extLst>
      <p:ext uri="{BB962C8B-B14F-4D97-AF65-F5344CB8AC3E}">
        <p14:creationId xmlns:p14="http://schemas.microsoft.com/office/powerpoint/2010/main" val="1005114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43000" y="5659180"/>
            <a:ext cx="6858000" cy="646331"/>
          </a:xfrm>
          <a:prstGeom prst="rect">
            <a:avLst/>
          </a:prstGeom>
        </p:spPr>
        <p:txBody>
          <a:bodyPr wrap="square">
            <a:spAutoFit/>
          </a:bodyPr>
          <a:lstStyle/>
          <a:p>
            <a:pPr algn="ctr"/>
            <a:r>
              <a:rPr lang="zh-TW" altLang="en-US" sz="1200" dirty="0">
                <a:solidFill>
                  <a:schemeClr val="bg1"/>
                </a:solidFill>
                <a:latin typeface="華康POP1體W9" panose="040B0909000000000000" pitchFamily="81" charset="-120"/>
                <a:ea typeface="華康POP1體W9" panose="040B0909000000000000" pitchFamily="81" charset="-120"/>
              </a:rPr>
              <a:t>荷風會館主打江浙菜系，餐廳特色菜東坡肉、桂花子排、蒜香軟殼蟹、砂鍋魚頭、蘇氏小籠包</a:t>
            </a:r>
            <a:r>
              <a:rPr lang="en-US" altLang="zh-TW" sz="1200" dirty="0">
                <a:solidFill>
                  <a:schemeClr val="bg1"/>
                </a:solidFill>
                <a:latin typeface="華康POP1體W9" panose="040B0909000000000000" pitchFamily="81" charset="-120"/>
                <a:ea typeface="華康POP1體W9" panose="040B0909000000000000" pitchFamily="81" charset="-120"/>
              </a:rPr>
              <a:t>……</a:t>
            </a:r>
          </a:p>
          <a:p>
            <a:pPr algn="ctr"/>
            <a:r>
              <a:rPr lang="zh-TW" altLang="en-US" sz="1200" dirty="0">
                <a:solidFill>
                  <a:schemeClr val="bg1"/>
                </a:solidFill>
                <a:latin typeface="華康POP1體W9" panose="040B0909000000000000" pitchFamily="81" charset="-120"/>
                <a:ea typeface="華康POP1體W9" panose="040B0909000000000000" pitchFamily="81" charset="-120"/>
              </a:rPr>
              <a:t>都是老饕們的最愛。</a:t>
            </a:r>
            <a:endParaRPr lang="en-US" altLang="zh-TW" sz="1200" dirty="0">
              <a:solidFill>
                <a:schemeClr val="bg1"/>
              </a:solidFill>
              <a:latin typeface="華康POP1體W9" panose="040B0909000000000000" pitchFamily="81" charset="-120"/>
              <a:ea typeface="華康POP1體W9" panose="040B0909000000000000" pitchFamily="81" charset="-120"/>
            </a:endParaRPr>
          </a:p>
          <a:p>
            <a:pPr algn="ctr"/>
            <a:r>
              <a:rPr lang="zh-TW" altLang="en-US" sz="1200" dirty="0">
                <a:solidFill>
                  <a:schemeClr val="bg1"/>
                </a:solidFill>
                <a:latin typeface="華康POP1體W9" panose="040B0909000000000000" pitchFamily="81" charset="-120"/>
                <a:ea typeface="華康POP1體W9" panose="040B0909000000000000" pitchFamily="81" charset="-120"/>
              </a:rPr>
              <a:t>無論是大宴小酌、春酒尾牙、婚禮宴客、商務洽談還是家庭聚會，這裡都是您的最佳選擇。 </a:t>
            </a: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465" y="569339"/>
            <a:ext cx="7871069" cy="494401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7894" y="0"/>
            <a:ext cx="800639" cy="800639"/>
          </a:xfrm>
          <a:prstGeom prst="rect">
            <a:avLst/>
          </a:prstGeom>
        </p:spPr>
      </p:pic>
    </p:spTree>
    <p:extLst>
      <p:ext uri="{BB962C8B-B14F-4D97-AF65-F5344CB8AC3E}">
        <p14:creationId xmlns:p14="http://schemas.microsoft.com/office/powerpoint/2010/main" val="1370859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1817" y="778534"/>
            <a:ext cx="6771736" cy="451449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 name="矩形 2"/>
          <p:cNvSpPr/>
          <p:nvPr/>
        </p:nvSpPr>
        <p:spPr>
          <a:xfrm>
            <a:off x="0" y="5273869"/>
            <a:ext cx="8773064" cy="1138773"/>
          </a:xfrm>
          <a:prstGeom prst="rect">
            <a:avLst/>
          </a:prstGeom>
        </p:spPr>
        <p:txBody>
          <a:bodyPr wrap="square">
            <a:spAutoFit/>
          </a:bodyPr>
          <a:lstStyle/>
          <a:p>
            <a:pPr algn="ctr"/>
            <a:r>
              <a:rPr lang="zh-TW" altLang="en-US" sz="1200" dirty="0">
                <a:solidFill>
                  <a:srgbClr val="C00000"/>
                </a:solidFill>
                <a:latin typeface="華康POP1體W9" panose="040B0909000000000000" pitchFamily="81" charset="-120"/>
                <a:ea typeface="華康POP1體W9" panose="040B0909000000000000" pitchFamily="81" charset="-120"/>
              </a:rPr>
              <a:t>天然食材製作的「無負擔美味</a:t>
            </a:r>
            <a:r>
              <a:rPr lang="zh-TW" altLang="en-US" sz="1200" dirty="0" smtClean="0">
                <a:solidFill>
                  <a:srgbClr val="C00000"/>
                </a:solidFill>
                <a:latin typeface="華康POP1體W9" panose="040B0909000000000000" pitchFamily="81" charset="-120"/>
                <a:ea typeface="華康POP1體W9" panose="040B0909000000000000" pitchFamily="81" charset="-120"/>
              </a:rPr>
              <a:t>」</a:t>
            </a:r>
            <a:endParaRPr lang="en-US" altLang="zh-TW" sz="1200" dirty="0" smtClean="0">
              <a:solidFill>
                <a:srgbClr val="C00000"/>
              </a:solidFill>
              <a:latin typeface="華康POP1體W9" panose="040B0909000000000000" pitchFamily="81" charset="-120"/>
              <a:ea typeface="華康POP1體W9" panose="040B0909000000000000" pitchFamily="81" charset="-120"/>
            </a:endParaRPr>
          </a:p>
          <a:p>
            <a:pPr algn="ctr"/>
            <a:endParaRPr lang="zh-TW" altLang="en-US" sz="800" dirty="0">
              <a:solidFill>
                <a:srgbClr val="C00000"/>
              </a:solidFill>
              <a:latin typeface="華康POP1體W9" panose="040B0909000000000000" pitchFamily="81" charset="-120"/>
              <a:ea typeface="華康POP1體W9" panose="040B0909000000000000" pitchFamily="81" charset="-120"/>
            </a:endParaRPr>
          </a:p>
          <a:p>
            <a:pPr algn="ctr"/>
            <a:r>
              <a:rPr lang="zh-TW" altLang="en-US" sz="1200" dirty="0">
                <a:solidFill>
                  <a:schemeClr val="bg1"/>
                </a:solidFill>
                <a:latin typeface="華康POP1體W9" panose="040B0909000000000000" pitchFamily="81" charset="-120"/>
                <a:ea typeface="華康POP1體W9" panose="040B0909000000000000" pitchFamily="81" charset="-120"/>
              </a:rPr>
              <a:t>  有感現代飲食加入過多的人工調味，而使真正的天然滋味蕩然無存，</a:t>
            </a:r>
            <a:endParaRPr lang="en-US" altLang="zh-TW" sz="1200" dirty="0">
              <a:solidFill>
                <a:schemeClr val="bg1"/>
              </a:solidFill>
              <a:latin typeface="華康POP1體W9" panose="040B0909000000000000" pitchFamily="81" charset="-120"/>
              <a:ea typeface="華康POP1體W9" panose="040B0909000000000000" pitchFamily="81" charset="-120"/>
            </a:endParaRPr>
          </a:p>
          <a:p>
            <a:pPr algn="ctr"/>
            <a:r>
              <a:rPr lang="zh-TW" altLang="en-US" sz="1200" dirty="0">
                <a:solidFill>
                  <a:schemeClr val="bg1"/>
                </a:solidFill>
                <a:latin typeface="華康POP1體W9" panose="040B0909000000000000" pitchFamily="81" charset="-120"/>
                <a:ea typeface="華康POP1體W9" panose="040B0909000000000000" pitchFamily="81" charset="-120"/>
              </a:rPr>
              <a:t>荷風堅持以最天然的食材與保證無化學調味佐料作為荷風的經營核心。</a:t>
            </a:r>
            <a:endParaRPr lang="en-US" altLang="zh-TW" sz="1200" dirty="0">
              <a:solidFill>
                <a:schemeClr val="bg1"/>
              </a:solidFill>
              <a:latin typeface="華康POP1體W9" panose="040B0909000000000000" pitchFamily="81" charset="-120"/>
              <a:ea typeface="華康POP1體W9" panose="040B0909000000000000" pitchFamily="81" charset="-120"/>
            </a:endParaRPr>
          </a:p>
          <a:p>
            <a:pPr algn="ctr"/>
            <a:r>
              <a:rPr lang="zh-TW" altLang="en-US" sz="1200" dirty="0">
                <a:solidFill>
                  <a:schemeClr val="bg1"/>
                </a:solidFill>
                <a:latin typeface="華康POP1體W9" panose="040B0909000000000000" pitchFamily="81" charset="-120"/>
                <a:ea typeface="華康POP1體W9" panose="040B0909000000000000" pitchFamily="81" charset="-120"/>
              </a:rPr>
              <a:t>佐料採用日本進口酢屋商店的酢、百年莊園新和春手工黑豆壺底油、美國</a:t>
            </a:r>
            <a:r>
              <a:rPr lang="en-US" altLang="zh-TW" sz="1200" dirty="0">
                <a:solidFill>
                  <a:schemeClr val="bg1"/>
                </a:solidFill>
                <a:latin typeface="華康POP1體W9" panose="040B0909000000000000" pitchFamily="81" charset="-120"/>
                <a:ea typeface="華康POP1體W9" panose="040B0909000000000000" pitchFamily="81" charset="-120"/>
              </a:rPr>
              <a:t>Real Salt</a:t>
            </a:r>
            <a:r>
              <a:rPr lang="zh-TW" altLang="en-US" sz="1200" dirty="0">
                <a:solidFill>
                  <a:schemeClr val="bg1"/>
                </a:solidFill>
                <a:latin typeface="華康POP1體W9" panose="040B0909000000000000" pitchFamily="81" charset="-120"/>
                <a:ea typeface="華康POP1體W9" panose="040B0909000000000000" pitchFamily="81" charset="-120"/>
              </a:rPr>
              <a:t>頂級鑽石礦鹽等無負擔食材，</a:t>
            </a:r>
            <a:endParaRPr lang="en-US" altLang="zh-TW" sz="1200" dirty="0">
              <a:solidFill>
                <a:schemeClr val="bg1"/>
              </a:solidFill>
              <a:latin typeface="華康POP1體W9" panose="040B0909000000000000" pitchFamily="81" charset="-120"/>
              <a:ea typeface="華康POP1體W9" panose="040B0909000000000000" pitchFamily="81" charset="-120"/>
            </a:endParaRPr>
          </a:p>
          <a:p>
            <a:pPr algn="ctr"/>
            <a:r>
              <a:rPr lang="zh-TW" altLang="en-US" sz="1200" dirty="0">
                <a:solidFill>
                  <a:schemeClr val="bg1"/>
                </a:solidFill>
                <a:latin typeface="華康POP1體W9" panose="040B0909000000000000" pitchFamily="81" charset="-120"/>
                <a:ea typeface="華康POP1體W9" panose="040B0909000000000000" pitchFamily="81" charset="-120"/>
              </a:rPr>
              <a:t>是荷風征服客人味覺感官的天然法寶。</a:t>
            </a: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7894" y="0"/>
            <a:ext cx="800639" cy="800639"/>
          </a:xfrm>
          <a:prstGeom prst="rect">
            <a:avLst/>
          </a:prstGeom>
        </p:spPr>
      </p:pic>
    </p:spTree>
    <p:extLst>
      <p:ext uri="{BB962C8B-B14F-4D97-AF65-F5344CB8AC3E}">
        <p14:creationId xmlns:p14="http://schemas.microsoft.com/office/powerpoint/2010/main" val="3145966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stretch>
            <a:fillRect/>
          </a:stretch>
        </p:blipFill>
        <p:spPr>
          <a:xfrm>
            <a:off x="507056" y="1444254"/>
            <a:ext cx="7955453" cy="396949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6" name="矩形 5"/>
          <p:cNvSpPr/>
          <p:nvPr/>
        </p:nvSpPr>
        <p:spPr>
          <a:xfrm>
            <a:off x="0" y="5580459"/>
            <a:ext cx="8764438" cy="830997"/>
          </a:xfrm>
          <a:prstGeom prst="rect">
            <a:avLst/>
          </a:prstGeom>
        </p:spPr>
        <p:txBody>
          <a:bodyPr wrap="square">
            <a:spAutoFit/>
          </a:bodyPr>
          <a:lstStyle/>
          <a:p>
            <a:r>
              <a:rPr lang="zh-TW" altLang="en-US" sz="1200" dirty="0">
                <a:solidFill>
                  <a:schemeClr val="bg1"/>
                </a:solidFill>
                <a:latin typeface="華康POP1體W9" panose="040B0909000000000000" pitchFamily="81" charset="-120"/>
                <a:ea typeface="華康POP1體W9" panose="040B0909000000000000" pitchFamily="81" charset="-120"/>
              </a:rPr>
              <a:t>荷風經典招牌菜：掛爐櫻桃鴨</a:t>
            </a:r>
            <a:br>
              <a:rPr lang="zh-TW" altLang="en-US" sz="1200" dirty="0">
                <a:solidFill>
                  <a:schemeClr val="bg1"/>
                </a:solidFill>
                <a:latin typeface="華康POP1體W9" panose="040B0909000000000000" pitchFamily="81" charset="-120"/>
                <a:ea typeface="華康POP1體W9" panose="040B0909000000000000" pitchFamily="81" charset="-120"/>
              </a:rPr>
            </a:br>
            <a:r>
              <a:rPr lang="zh-TW" altLang="en-US" sz="1200" dirty="0">
                <a:solidFill>
                  <a:schemeClr val="bg1"/>
                </a:solidFill>
                <a:latin typeface="華康POP1體W9" panose="040B0909000000000000" pitchFamily="81" charset="-120"/>
                <a:ea typeface="華康POP1體W9" panose="040B0909000000000000" pitchFamily="81" charset="-120"/>
              </a:rPr>
              <a:t>❖   荷風採用宜蘭櫻桃鴨（原生英國北鴨品種），每隻約５斤半至６斤，肉質呈現粉紅色。</a:t>
            </a:r>
            <a:br>
              <a:rPr lang="zh-TW" altLang="en-US" sz="1200" dirty="0">
                <a:solidFill>
                  <a:schemeClr val="bg1"/>
                </a:solidFill>
                <a:latin typeface="華康POP1體W9" panose="040B0909000000000000" pitchFamily="81" charset="-120"/>
                <a:ea typeface="華康POP1體W9" panose="040B0909000000000000" pitchFamily="81" charset="-120"/>
              </a:rPr>
            </a:br>
            <a:r>
              <a:rPr lang="zh-TW" altLang="en-US" sz="1200" dirty="0">
                <a:solidFill>
                  <a:schemeClr val="bg1"/>
                </a:solidFill>
                <a:latin typeface="華康POP1體W9" panose="040B0909000000000000" pitchFamily="81" charset="-120"/>
                <a:ea typeface="華康POP1體W9" panose="040B0909000000000000" pitchFamily="81" charset="-120"/>
              </a:rPr>
              <a:t>新鮮的鴨肉用荷風師傅獨門秘方藥材醃製一天，食用當日新鮮現烤，再由專人現場片皮，新鮮美味，令人回味。</a:t>
            </a:r>
            <a:br>
              <a:rPr lang="zh-TW" altLang="en-US" sz="1200" dirty="0">
                <a:solidFill>
                  <a:schemeClr val="bg1"/>
                </a:solidFill>
                <a:latin typeface="華康POP1體W9" panose="040B0909000000000000" pitchFamily="81" charset="-120"/>
                <a:ea typeface="華康POP1體W9" panose="040B0909000000000000" pitchFamily="81" charset="-120"/>
              </a:rPr>
            </a:br>
            <a:r>
              <a:rPr lang="zh-TW" altLang="en-US" sz="1200" dirty="0">
                <a:solidFill>
                  <a:schemeClr val="bg1"/>
                </a:solidFill>
                <a:latin typeface="華康POP1體W9" panose="040B0909000000000000" pitchFamily="81" charset="-120"/>
                <a:ea typeface="華康POP1體W9" panose="040B0909000000000000" pitchFamily="81" charset="-120"/>
              </a:rPr>
              <a:t>（由於需要製作時間，此道菜須兩天前預訂）</a:t>
            </a:r>
          </a:p>
        </p:txBody>
      </p:sp>
      <p:sp>
        <p:nvSpPr>
          <p:cNvPr id="2" name="雲朵形圖說文字 1"/>
          <p:cNvSpPr/>
          <p:nvPr/>
        </p:nvSpPr>
        <p:spPr>
          <a:xfrm>
            <a:off x="4433978" y="0"/>
            <a:ext cx="4347714" cy="1086928"/>
          </a:xfrm>
          <a:prstGeom prst="cloudCallout">
            <a:avLst>
              <a:gd name="adj1" fmla="val -31789"/>
              <a:gd name="adj2" fmla="val 75198"/>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accent1">
                    <a:lumMod val="75000"/>
                  </a:schemeClr>
                </a:solidFill>
                <a:latin typeface="華康POP1體W9" panose="040B0909000000000000" pitchFamily="81" charset="-120"/>
                <a:ea typeface="華康POP1體W9" panose="040B0909000000000000" pitchFamily="81" charset="-120"/>
              </a:rPr>
              <a:t>106</a:t>
            </a:r>
            <a:r>
              <a:rPr lang="zh-TW" altLang="en-US" dirty="0" smtClean="0">
                <a:solidFill>
                  <a:schemeClr val="accent1">
                    <a:lumMod val="75000"/>
                  </a:schemeClr>
                </a:solidFill>
                <a:latin typeface="華康POP1體W9" panose="040B0909000000000000" pitchFamily="81" charset="-120"/>
                <a:ea typeface="華康POP1體W9" panose="040B0909000000000000" pitchFamily="81" charset="-120"/>
              </a:rPr>
              <a:t>年</a:t>
            </a:r>
            <a:r>
              <a:rPr lang="en-US" altLang="zh-TW" dirty="0" smtClean="0">
                <a:solidFill>
                  <a:schemeClr val="accent1">
                    <a:lumMod val="75000"/>
                  </a:schemeClr>
                </a:solidFill>
                <a:latin typeface="華康POP1體W9" panose="040B0909000000000000" pitchFamily="81" charset="-120"/>
                <a:ea typeface="華康POP1體W9" panose="040B0909000000000000" pitchFamily="81" charset="-120"/>
              </a:rPr>
              <a:t>2</a:t>
            </a:r>
            <a:r>
              <a:rPr lang="zh-TW" altLang="en-US" dirty="0" smtClean="0">
                <a:solidFill>
                  <a:schemeClr val="accent1">
                    <a:lumMod val="75000"/>
                  </a:schemeClr>
                </a:solidFill>
                <a:latin typeface="華康POP1體W9" panose="040B0909000000000000" pitchFamily="81" charset="-120"/>
                <a:ea typeface="華康POP1體W9" panose="040B0909000000000000" pitchFamily="81" charset="-120"/>
              </a:rPr>
              <a:t>月</a:t>
            </a:r>
            <a:r>
              <a:rPr lang="en-US" altLang="zh-TW" dirty="0" smtClean="0">
                <a:solidFill>
                  <a:schemeClr val="accent1">
                    <a:lumMod val="75000"/>
                  </a:schemeClr>
                </a:solidFill>
                <a:latin typeface="華康POP1體W9" panose="040B0909000000000000" pitchFamily="81" charset="-120"/>
                <a:ea typeface="華康POP1體W9" panose="040B0909000000000000" pitchFamily="81" charset="-120"/>
              </a:rPr>
              <a:t>8</a:t>
            </a:r>
            <a:r>
              <a:rPr lang="zh-TW" altLang="en-US" dirty="0" smtClean="0">
                <a:solidFill>
                  <a:schemeClr val="accent1">
                    <a:lumMod val="75000"/>
                  </a:schemeClr>
                </a:solidFill>
                <a:latin typeface="華康POP1體W9" panose="040B0909000000000000" pitchFamily="81" charset="-120"/>
                <a:ea typeface="華康POP1體W9" panose="040B0909000000000000" pitchFamily="81" charset="-120"/>
              </a:rPr>
              <a:t>日台灣世曦工會春酒餐敘預訂成功</a:t>
            </a:r>
            <a:r>
              <a:rPr lang="en-US" altLang="zh-TW" dirty="0" smtClean="0">
                <a:solidFill>
                  <a:schemeClr val="accent1">
                    <a:lumMod val="75000"/>
                  </a:schemeClr>
                </a:solidFill>
                <a:latin typeface="華康POP1體W9" panose="040B0909000000000000" pitchFamily="81" charset="-120"/>
                <a:ea typeface="華康POP1體W9" panose="040B0909000000000000" pitchFamily="81" charset="-120"/>
              </a:rPr>
              <a:t>~</a:t>
            </a:r>
            <a:endParaRPr lang="zh-TW" altLang="en-US" dirty="0">
              <a:solidFill>
                <a:schemeClr val="accent1">
                  <a:lumMod val="75000"/>
                </a:schemeClr>
              </a:solidFill>
              <a:latin typeface="華康POP1體W9" panose="040B0909000000000000" pitchFamily="81" charset="-120"/>
              <a:ea typeface="華康POP1體W9" panose="040B0909000000000000" pitchFamily="81" charset="-120"/>
            </a:endParaRPr>
          </a:p>
        </p:txBody>
      </p:sp>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800639" cy="800639"/>
          </a:xfrm>
          <a:prstGeom prst="rect">
            <a:avLst/>
          </a:prstGeom>
        </p:spPr>
      </p:pic>
    </p:spTree>
    <p:extLst>
      <p:ext uri="{BB962C8B-B14F-4D97-AF65-F5344CB8AC3E}">
        <p14:creationId xmlns:p14="http://schemas.microsoft.com/office/powerpoint/2010/main" val="1352924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圖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295" y="1201360"/>
            <a:ext cx="5727943" cy="41728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6" name="矩形 5"/>
          <p:cNvSpPr/>
          <p:nvPr/>
        </p:nvSpPr>
        <p:spPr>
          <a:xfrm>
            <a:off x="957533" y="5788326"/>
            <a:ext cx="7194436" cy="276999"/>
          </a:xfrm>
          <a:prstGeom prst="rect">
            <a:avLst/>
          </a:prstGeom>
        </p:spPr>
        <p:txBody>
          <a:bodyPr wrap="square">
            <a:spAutoFit/>
          </a:bodyPr>
          <a:lstStyle/>
          <a:p>
            <a:pPr algn="ctr"/>
            <a:r>
              <a:rPr lang="zh-TW" altLang="en-US" sz="1200" dirty="0">
                <a:solidFill>
                  <a:schemeClr val="bg1"/>
                </a:solidFill>
                <a:latin typeface="華康POP1體W9" panose="040B0909000000000000" pitchFamily="81" charset="-120"/>
                <a:ea typeface="華康POP1體W9" panose="040B0909000000000000" pitchFamily="81" charset="-120"/>
              </a:rPr>
              <a:t>台北市內湖區</a:t>
            </a:r>
            <a:r>
              <a:rPr lang="zh-TW" altLang="en-US" sz="1200" dirty="0" smtClean="0">
                <a:solidFill>
                  <a:schemeClr val="bg1"/>
                </a:solidFill>
                <a:latin typeface="華康POP1體W9" panose="040B0909000000000000" pitchFamily="81" charset="-120"/>
                <a:ea typeface="華康POP1體W9" panose="040B0909000000000000" pitchFamily="81" charset="-120"/>
              </a:rPr>
              <a:t>成功路</a:t>
            </a:r>
            <a:r>
              <a:rPr lang="en-US" altLang="zh-TW" sz="1200" dirty="0" smtClean="0">
                <a:solidFill>
                  <a:schemeClr val="bg1"/>
                </a:solidFill>
                <a:latin typeface="華康POP1體W9" panose="040B0909000000000000" pitchFamily="81" charset="-120"/>
                <a:ea typeface="華康POP1體W9" panose="040B0909000000000000" pitchFamily="81" charset="-120"/>
              </a:rPr>
              <a:t>2</a:t>
            </a:r>
            <a:r>
              <a:rPr lang="zh-TW" altLang="en-US" sz="1200" dirty="0" smtClean="0">
                <a:solidFill>
                  <a:schemeClr val="bg1"/>
                </a:solidFill>
                <a:latin typeface="華康POP1體W9" panose="040B0909000000000000" pitchFamily="81" charset="-120"/>
                <a:ea typeface="華康POP1體W9" panose="040B0909000000000000" pitchFamily="81" charset="-120"/>
              </a:rPr>
              <a:t>段</a:t>
            </a:r>
            <a:r>
              <a:rPr lang="en-US" altLang="zh-TW" sz="1200" dirty="0">
                <a:solidFill>
                  <a:schemeClr val="bg1"/>
                </a:solidFill>
                <a:latin typeface="華康POP1體W9" panose="040B0909000000000000" pitchFamily="81" charset="-120"/>
                <a:ea typeface="華康POP1體W9" panose="040B0909000000000000" pitchFamily="81" charset="-120"/>
              </a:rPr>
              <a:t>371</a:t>
            </a:r>
            <a:r>
              <a:rPr lang="zh-TW" altLang="en-US" sz="1200" dirty="0">
                <a:solidFill>
                  <a:schemeClr val="bg1"/>
                </a:solidFill>
                <a:latin typeface="華康POP1體W9" panose="040B0909000000000000" pitchFamily="81" charset="-120"/>
                <a:ea typeface="華康POP1體W9" panose="040B0909000000000000" pitchFamily="81" charset="-120"/>
              </a:rPr>
              <a:t>號</a:t>
            </a:r>
            <a:r>
              <a:rPr lang="en-US" altLang="zh-TW" sz="1200" dirty="0" smtClean="0">
                <a:solidFill>
                  <a:schemeClr val="bg1"/>
                </a:solidFill>
                <a:latin typeface="華康POP1體W9" panose="040B0909000000000000" pitchFamily="81" charset="-120"/>
                <a:ea typeface="華康POP1體W9" panose="040B0909000000000000" pitchFamily="81" charset="-120"/>
              </a:rPr>
              <a:t>B1-</a:t>
            </a:r>
            <a:r>
              <a:rPr lang="zh-TW" altLang="en-US" sz="1200" dirty="0" smtClean="0">
                <a:solidFill>
                  <a:schemeClr val="bg1"/>
                </a:solidFill>
                <a:latin typeface="華康POP1體W9" panose="040B0909000000000000" pitchFamily="81" charset="-120"/>
                <a:ea typeface="華康POP1體W9" panose="040B0909000000000000" pitchFamily="81" charset="-120"/>
              </a:rPr>
              <a:t>現代米羅大樓</a:t>
            </a:r>
            <a:endParaRPr lang="en-US" altLang="zh-TW" sz="1200" dirty="0">
              <a:solidFill>
                <a:schemeClr val="bg1"/>
              </a:solidFill>
              <a:latin typeface="華康POP1體W9" panose="040B0909000000000000" pitchFamily="81" charset="-120"/>
              <a:ea typeface="華康POP1體W9" panose="040B0909000000000000" pitchFamily="81" charset="-120"/>
            </a:endParaRPr>
          </a:p>
        </p:txBody>
      </p:sp>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747" y="224287"/>
            <a:ext cx="800639" cy="800639"/>
          </a:xfrm>
          <a:prstGeom prst="rect">
            <a:avLst/>
          </a:prstGeom>
        </p:spPr>
      </p:pic>
      <p:sp>
        <p:nvSpPr>
          <p:cNvPr id="3" name="矩形 2"/>
          <p:cNvSpPr/>
          <p:nvPr/>
        </p:nvSpPr>
        <p:spPr>
          <a:xfrm>
            <a:off x="6461180" y="1204792"/>
            <a:ext cx="2018581" cy="3593933"/>
          </a:xfrm>
          <a:prstGeom prst="rect">
            <a:avLst/>
          </a:prstGeom>
        </p:spPr>
        <p:txBody>
          <a:bodyPr wrap="square">
            <a:spAutoFit/>
          </a:bodyPr>
          <a:lstStyle/>
          <a:p>
            <a:pPr algn="ctr">
              <a:lnSpc>
                <a:spcPts val="2500"/>
              </a:lnSpc>
              <a:spcAft>
                <a:spcPts val="0"/>
              </a:spcAft>
            </a:pPr>
            <a:r>
              <a:rPr lang="zh-TW" altLang="zh-TW" kern="100" dirty="0">
                <a:solidFill>
                  <a:srgbClr val="C00000"/>
                </a:solidFill>
                <a:latin typeface="華康勘亭流" panose="03000809000000000000" pitchFamily="65" charset="-120"/>
                <a:ea typeface="華康勘亭流" panose="03000809000000000000" pitchFamily="65" charset="-120"/>
                <a:cs typeface="細明體" panose="02020509000000000000" pitchFamily="49" charset="-120"/>
              </a:rPr>
              <a:t>滬式六</a:t>
            </a:r>
            <a:r>
              <a:rPr lang="zh-TW" altLang="zh-TW" kern="100" dirty="0" smtClean="0">
                <a:solidFill>
                  <a:srgbClr val="C00000"/>
                </a:solidFill>
                <a:latin typeface="華康勘亭流" panose="03000809000000000000" pitchFamily="65" charset="-120"/>
                <a:ea typeface="華康勘亭流" panose="03000809000000000000" pitchFamily="65" charset="-120"/>
                <a:cs typeface="細明體" panose="02020509000000000000" pitchFamily="49" charset="-120"/>
              </a:rPr>
              <a:t>小品</a:t>
            </a:r>
            <a:endParaRPr lang="en-US" altLang="zh-TW" sz="1100" kern="100" dirty="0" smtClean="0">
              <a:solidFill>
                <a:srgbClr val="C00000"/>
              </a:solidFill>
              <a:latin typeface="華康勘亭流" panose="03000809000000000000" pitchFamily="65" charset="-120"/>
              <a:ea typeface="華康勘亭流" panose="03000809000000000000" pitchFamily="65" charset="-120"/>
            </a:endParaRPr>
          </a:p>
          <a:p>
            <a:pPr algn="ctr">
              <a:lnSpc>
                <a:spcPts val="2500"/>
              </a:lnSpc>
              <a:spcAft>
                <a:spcPts val="0"/>
              </a:spcAft>
            </a:pPr>
            <a:r>
              <a:rPr lang="zh-TW" altLang="zh-TW" kern="100" dirty="0" smtClean="0">
                <a:solidFill>
                  <a:srgbClr val="C00000"/>
                </a:solidFill>
                <a:latin typeface="華康勘亭流" panose="03000809000000000000" pitchFamily="65" charset="-120"/>
                <a:ea typeface="華康勘亭流" panose="03000809000000000000" pitchFamily="65" charset="-120"/>
                <a:cs typeface="細明體" panose="02020509000000000000" pitchFamily="49" charset="-120"/>
              </a:rPr>
              <a:t>掛</a:t>
            </a:r>
            <a:r>
              <a:rPr lang="zh-TW" altLang="zh-TW" kern="100" dirty="0">
                <a:solidFill>
                  <a:srgbClr val="C00000"/>
                </a:solidFill>
                <a:latin typeface="華康勘亭流" panose="03000809000000000000" pitchFamily="65" charset="-120"/>
                <a:ea typeface="華康勘亭流" panose="03000809000000000000" pitchFamily="65" charset="-120"/>
                <a:cs typeface="細明體" panose="02020509000000000000" pitchFamily="49" charset="-120"/>
              </a:rPr>
              <a:t>爐櫻桃</a:t>
            </a:r>
            <a:r>
              <a:rPr lang="zh-TW" altLang="zh-TW" kern="100" dirty="0" smtClean="0">
                <a:solidFill>
                  <a:srgbClr val="C00000"/>
                </a:solidFill>
                <a:latin typeface="華康勘亭流" panose="03000809000000000000" pitchFamily="65" charset="-120"/>
                <a:ea typeface="華康勘亭流" panose="03000809000000000000" pitchFamily="65" charset="-120"/>
                <a:cs typeface="細明體" panose="02020509000000000000" pitchFamily="49" charset="-120"/>
              </a:rPr>
              <a:t>鴨</a:t>
            </a:r>
            <a:endParaRPr lang="en-US" altLang="zh-TW" sz="1100" kern="100" dirty="0" smtClean="0">
              <a:solidFill>
                <a:srgbClr val="C00000"/>
              </a:solidFill>
              <a:latin typeface="華康勘亭流" panose="03000809000000000000" pitchFamily="65" charset="-120"/>
              <a:ea typeface="華康勘亭流" panose="03000809000000000000" pitchFamily="65" charset="-120"/>
            </a:endParaRPr>
          </a:p>
          <a:p>
            <a:pPr algn="ctr">
              <a:lnSpc>
                <a:spcPts val="2500"/>
              </a:lnSpc>
              <a:spcAft>
                <a:spcPts val="0"/>
              </a:spcAft>
            </a:pPr>
            <a:r>
              <a:rPr lang="zh-TW" altLang="zh-TW" kern="100" dirty="0" smtClean="0">
                <a:solidFill>
                  <a:srgbClr val="C00000"/>
                </a:solidFill>
                <a:latin typeface="華康勘亭流" panose="03000809000000000000" pitchFamily="65" charset="-120"/>
                <a:ea typeface="華康勘亭流" panose="03000809000000000000" pitchFamily="65" charset="-120"/>
                <a:cs typeface="細明體" panose="02020509000000000000" pitchFamily="49" charset="-120"/>
              </a:rPr>
              <a:t>西</a:t>
            </a:r>
            <a:r>
              <a:rPr lang="zh-TW" altLang="zh-TW" kern="100" dirty="0">
                <a:solidFill>
                  <a:srgbClr val="C00000"/>
                </a:solidFill>
                <a:latin typeface="華康勘亭流" panose="03000809000000000000" pitchFamily="65" charset="-120"/>
                <a:ea typeface="華康勘亭流" panose="03000809000000000000" pitchFamily="65" charset="-120"/>
                <a:cs typeface="細明體" panose="02020509000000000000" pitchFamily="49" charset="-120"/>
              </a:rPr>
              <a:t>芹蘆</a:t>
            </a:r>
            <a:r>
              <a:rPr lang="zh-TW" altLang="zh-TW" kern="100" dirty="0" smtClean="0">
                <a:solidFill>
                  <a:srgbClr val="C00000"/>
                </a:solidFill>
                <a:latin typeface="華康勘亭流" panose="03000809000000000000" pitchFamily="65" charset="-120"/>
                <a:ea typeface="華康勘亭流" panose="03000809000000000000" pitchFamily="65" charset="-120"/>
                <a:cs typeface="細明體" panose="02020509000000000000" pitchFamily="49" charset="-120"/>
              </a:rPr>
              <a:t>蝦仁</a:t>
            </a:r>
            <a:endParaRPr lang="en-US" altLang="zh-TW" sz="1100" kern="100" dirty="0" smtClean="0">
              <a:solidFill>
                <a:srgbClr val="C00000"/>
              </a:solidFill>
              <a:latin typeface="華康勘亭流" panose="03000809000000000000" pitchFamily="65" charset="-120"/>
              <a:ea typeface="華康勘亭流" panose="03000809000000000000" pitchFamily="65" charset="-120"/>
            </a:endParaRPr>
          </a:p>
          <a:p>
            <a:pPr algn="ctr">
              <a:lnSpc>
                <a:spcPts val="2500"/>
              </a:lnSpc>
              <a:spcAft>
                <a:spcPts val="0"/>
              </a:spcAft>
            </a:pPr>
            <a:r>
              <a:rPr lang="zh-TW" altLang="zh-TW" kern="100" dirty="0" smtClean="0">
                <a:solidFill>
                  <a:srgbClr val="C00000"/>
                </a:solidFill>
                <a:latin typeface="華康勘亭流" panose="03000809000000000000" pitchFamily="65" charset="-120"/>
                <a:ea typeface="華康勘亭流" panose="03000809000000000000" pitchFamily="65" charset="-120"/>
                <a:cs typeface="細明體" panose="02020509000000000000" pitchFamily="49" charset="-120"/>
              </a:rPr>
              <a:t>芝麻</a:t>
            </a:r>
            <a:r>
              <a:rPr lang="zh-TW" altLang="zh-TW" kern="100" dirty="0">
                <a:solidFill>
                  <a:srgbClr val="C00000"/>
                </a:solidFill>
                <a:latin typeface="華康勘亭流" panose="03000809000000000000" pitchFamily="65" charset="-120"/>
                <a:ea typeface="華康勘亭流" panose="03000809000000000000" pitchFamily="65" charset="-120"/>
                <a:cs typeface="細明體" panose="02020509000000000000" pitchFamily="49" charset="-120"/>
              </a:rPr>
              <a:t>海鮮</a:t>
            </a:r>
            <a:r>
              <a:rPr lang="zh-TW" altLang="zh-TW" kern="100" dirty="0" smtClean="0">
                <a:solidFill>
                  <a:srgbClr val="C00000"/>
                </a:solidFill>
                <a:latin typeface="華康勘亭流" panose="03000809000000000000" pitchFamily="65" charset="-120"/>
                <a:ea typeface="華康勘亭流" panose="03000809000000000000" pitchFamily="65" charset="-120"/>
                <a:cs typeface="細明體" panose="02020509000000000000" pitchFamily="49" charset="-120"/>
              </a:rPr>
              <a:t>捲</a:t>
            </a:r>
            <a:endParaRPr lang="en-US" altLang="zh-TW" sz="1100" kern="100" dirty="0" smtClean="0">
              <a:solidFill>
                <a:srgbClr val="C00000"/>
              </a:solidFill>
              <a:latin typeface="華康勘亭流" panose="03000809000000000000" pitchFamily="65" charset="-120"/>
              <a:ea typeface="華康勘亭流" panose="03000809000000000000" pitchFamily="65" charset="-120"/>
            </a:endParaRPr>
          </a:p>
          <a:p>
            <a:pPr algn="ctr">
              <a:lnSpc>
                <a:spcPts val="2500"/>
              </a:lnSpc>
              <a:spcAft>
                <a:spcPts val="0"/>
              </a:spcAft>
            </a:pPr>
            <a:r>
              <a:rPr lang="zh-TW" altLang="zh-TW" kern="100" dirty="0" smtClean="0">
                <a:solidFill>
                  <a:srgbClr val="C00000"/>
                </a:solidFill>
                <a:latin typeface="華康勘亭流" panose="03000809000000000000" pitchFamily="65" charset="-120"/>
                <a:ea typeface="華康勘亭流" panose="03000809000000000000" pitchFamily="65" charset="-120"/>
                <a:cs typeface="細明體" panose="02020509000000000000" pitchFamily="49" charset="-120"/>
              </a:rPr>
              <a:t>養身</a:t>
            </a:r>
            <a:r>
              <a:rPr lang="zh-TW" altLang="zh-TW" kern="100" dirty="0">
                <a:solidFill>
                  <a:srgbClr val="C00000"/>
                </a:solidFill>
                <a:latin typeface="華康勘亭流" panose="03000809000000000000" pitchFamily="65" charset="-120"/>
                <a:ea typeface="華康勘亭流" panose="03000809000000000000" pitchFamily="65" charset="-120"/>
                <a:cs typeface="細明體" panose="02020509000000000000" pitchFamily="49" charset="-120"/>
              </a:rPr>
              <a:t>竹笙盅</a:t>
            </a:r>
            <a:r>
              <a:rPr lang="en-US" altLang="zh-TW" kern="100" dirty="0">
                <a:solidFill>
                  <a:srgbClr val="C00000"/>
                </a:solidFill>
                <a:latin typeface="華康勘亭流" panose="03000809000000000000" pitchFamily="65" charset="-120"/>
                <a:ea typeface="華康勘亭流" panose="03000809000000000000" pitchFamily="65" charset="-120"/>
                <a:cs typeface="細明體" panose="02020509000000000000" pitchFamily="49" charset="-120"/>
              </a:rPr>
              <a:t>(</a:t>
            </a:r>
            <a:r>
              <a:rPr lang="zh-TW" altLang="zh-TW" kern="100" dirty="0">
                <a:solidFill>
                  <a:srgbClr val="C00000"/>
                </a:solidFill>
                <a:latin typeface="華康勘亭流" panose="03000809000000000000" pitchFamily="65" charset="-120"/>
                <a:ea typeface="華康勘亭流" panose="03000809000000000000" pitchFamily="65" charset="-120"/>
                <a:cs typeface="細明體" panose="02020509000000000000" pitchFamily="49" charset="-120"/>
              </a:rPr>
              <a:t>位</a:t>
            </a:r>
            <a:r>
              <a:rPr lang="en-US" altLang="zh-TW" kern="100" dirty="0" smtClean="0">
                <a:solidFill>
                  <a:srgbClr val="C00000"/>
                </a:solidFill>
                <a:latin typeface="華康勘亭流" panose="03000809000000000000" pitchFamily="65" charset="-120"/>
                <a:ea typeface="華康勘亭流" panose="03000809000000000000" pitchFamily="65" charset="-120"/>
                <a:cs typeface="細明體" panose="02020509000000000000" pitchFamily="49" charset="-120"/>
              </a:rPr>
              <a:t>)</a:t>
            </a:r>
            <a:endParaRPr lang="en-US" altLang="zh-TW" sz="1100" kern="100" dirty="0" smtClean="0">
              <a:solidFill>
                <a:srgbClr val="C00000"/>
              </a:solidFill>
              <a:latin typeface="華康勘亭流" panose="03000809000000000000" pitchFamily="65" charset="-120"/>
              <a:ea typeface="華康勘亭流" panose="03000809000000000000" pitchFamily="65" charset="-120"/>
            </a:endParaRPr>
          </a:p>
          <a:p>
            <a:pPr algn="ctr">
              <a:lnSpc>
                <a:spcPts val="2500"/>
              </a:lnSpc>
              <a:spcAft>
                <a:spcPts val="0"/>
              </a:spcAft>
            </a:pPr>
            <a:r>
              <a:rPr lang="zh-TW" altLang="zh-TW" kern="100" dirty="0" smtClean="0">
                <a:solidFill>
                  <a:srgbClr val="C00000"/>
                </a:solidFill>
                <a:latin typeface="華康勘亭流" panose="03000809000000000000" pitchFamily="65" charset="-120"/>
                <a:ea typeface="華康勘亭流" panose="03000809000000000000" pitchFamily="65" charset="-120"/>
                <a:cs typeface="細明體" panose="02020509000000000000" pitchFamily="49" charset="-120"/>
              </a:rPr>
              <a:t>蒜</a:t>
            </a:r>
            <a:r>
              <a:rPr lang="zh-TW" altLang="zh-TW" kern="100" dirty="0">
                <a:solidFill>
                  <a:srgbClr val="C00000"/>
                </a:solidFill>
                <a:latin typeface="華康勘亭流" panose="03000809000000000000" pitchFamily="65" charset="-120"/>
                <a:ea typeface="華康勘亭流" panose="03000809000000000000" pitchFamily="65" charset="-120"/>
                <a:cs typeface="細明體" panose="02020509000000000000" pitchFamily="49" charset="-120"/>
              </a:rPr>
              <a:t>香軟殼</a:t>
            </a:r>
            <a:r>
              <a:rPr lang="zh-TW" altLang="zh-TW" kern="100" dirty="0" smtClean="0">
                <a:solidFill>
                  <a:srgbClr val="C00000"/>
                </a:solidFill>
                <a:latin typeface="華康勘亭流" panose="03000809000000000000" pitchFamily="65" charset="-120"/>
                <a:ea typeface="華康勘亭流" panose="03000809000000000000" pitchFamily="65" charset="-120"/>
                <a:cs typeface="細明體" panose="02020509000000000000" pitchFamily="49" charset="-120"/>
              </a:rPr>
              <a:t>蟹</a:t>
            </a:r>
            <a:endParaRPr lang="en-US" altLang="zh-TW" sz="1100" kern="100" dirty="0" smtClean="0">
              <a:solidFill>
                <a:srgbClr val="C00000"/>
              </a:solidFill>
              <a:latin typeface="華康勘亭流" panose="03000809000000000000" pitchFamily="65" charset="-120"/>
              <a:ea typeface="華康勘亭流" panose="03000809000000000000" pitchFamily="65" charset="-120"/>
            </a:endParaRPr>
          </a:p>
          <a:p>
            <a:pPr algn="ctr">
              <a:lnSpc>
                <a:spcPts val="2500"/>
              </a:lnSpc>
              <a:spcAft>
                <a:spcPts val="0"/>
              </a:spcAft>
            </a:pPr>
            <a:r>
              <a:rPr lang="zh-TW" altLang="zh-TW" kern="100" dirty="0" smtClean="0">
                <a:solidFill>
                  <a:srgbClr val="C00000"/>
                </a:solidFill>
                <a:latin typeface="華康勘亭流" panose="03000809000000000000" pitchFamily="65" charset="-120"/>
                <a:ea typeface="華康勘亭流" panose="03000809000000000000" pitchFamily="65" charset="-120"/>
                <a:cs typeface="細明體" panose="02020509000000000000" pitchFamily="49" charset="-120"/>
              </a:rPr>
              <a:t>蔥</a:t>
            </a:r>
            <a:r>
              <a:rPr lang="zh-TW" altLang="zh-TW" kern="100" dirty="0">
                <a:solidFill>
                  <a:srgbClr val="C00000"/>
                </a:solidFill>
                <a:latin typeface="華康勘亭流" panose="03000809000000000000" pitchFamily="65" charset="-120"/>
                <a:ea typeface="華康勘亭流" panose="03000809000000000000" pitchFamily="65" charset="-120"/>
                <a:cs typeface="細明體" panose="02020509000000000000" pitchFamily="49" charset="-120"/>
              </a:rPr>
              <a:t>油海上</a:t>
            </a:r>
            <a:r>
              <a:rPr lang="zh-TW" altLang="zh-TW" kern="100" dirty="0" smtClean="0">
                <a:solidFill>
                  <a:srgbClr val="C00000"/>
                </a:solidFill>
                <a:latin typeface="華康勘亭流" panose="03000809000000000000" pitchFamily="65" charset="-120"/>
                <a:ea typeface="華康勘亭流" panose="03000809000000000000" pitchFamily="65" charset="-120"/>
                <a:cs typeface="細明體" panose="02020509000000000000" pitchFamily="49" charset="-120"/>
              </a:rPr>
              <a:t>鮮</a:t>
            </a:r>
            <a:endParaRPr lang="en-US" altLang="zh-TW" sz="1100" kern="100" dirty="0" smtClean="0">
              <a:solidFill>
                <a:srgbClr val="C00000"/>
              </a:solidFill>
              <a:latin typeface="華康勘亭流" panose="03000809000000000000" pitchFamily="65" charset="-120"/>
              <a:ea typeface="華康勘亭流" panose="03000809000000000000" pitchFamily="65" charset="-120"/>
            </a:endParaRPr>
          </a:p>
          <a:p>
            <a:pPr algn="ctr">
              <a:lnSpc>
                <a:spcPts val="2500"/>
              </a:lnSpc>
              <a:spcAft>
                <a:spcPts val="0"/>
              </a:spcAft>
            </a:pPr>
            <a:r>
              <a:rPr lang="zh-TW" altLang="zh-TW" kern="100" dirty="0" smtClean="0">
                <a:solidFill>
                  <a:srgbClr val="C00000"/>
                </a:solidFill>
                <a:latin typeface="華康勘亭流" panose="03000809000000000000" pitchFamily="65" charset="-120"/>
                <a:ea typeface="華康勘亭流" panose="03000809000000000000" pitchFamily="65" charset="-120"/>
                <a:cs typeface="細明體" panose="02020509000000000000" pitchFamily="49" charset="-120"/>
              </a:rPr>
              <a:t>白果</a:t>
            </a:r>
            <a:r>
              <a:rPr lang="zh-TW" altLang="zh-TW" kern="100" dirty="0">
                <a:solidFill>
                  <a:srgbClr val="C00000"/>
                </a:solidFill>
                <a:latin typeface="華康勘亭流" panose="03000809000000000000" pitchFamily="65" charset="-120"/>
                <a:ea typeface="華康勘亭流" panose="03000809000000000000" pitchFamily="65" charset="-120"/>
                <a:cs typeface="細明體" panose="02020509000000000000" pitchFamily="49" charset="-120"/>
              </a:rPr>
              <a:t>燴</a:t>
            </a:r>
            <a:r>
              <a:rPr lang="zh-TW" altLang="zh-TW" kern="100" dirty="0" smtClean="0">
                <a:solidFill>
                  <a:srgbClr val="C00000"/>
                </a:solidFill>
                <a:latin typeface="華康勘亭流" panose="03000809000000000000" pitchFamily="65" charset="-120"/>
                <a:ea typeface="華康勘亭流" panose="03000809000000000000" pitchFamily="65" charset="-120"/>
                <a:cs typeface="細明體" panose="02020509000000000000" pitchFamily="49" charset="-120"/>
              </a:rPr>
              <a:t>絲瓜</a:t>
            </a:r>
            <a:endParaRPr lang="en-US" altLang="zh-TW" sz="1100" kern="100" dirty="0" smtClean="0">
              <a:solidFill>
                <a:srgbClr val="C00000"/>
              </a:solidFill>
              <a:latin typeface="華康勘亭流" panose="03000809000000000000" pitchFamily="65" charset="-120"/>
              <a:ea typeface="華康勘亭流" panose="03000809000000000000" pitchFamily="65" charset="-120"/>
            </a:endParaRPr>
          </a:p>
          <a:p>
            <a:pPr algn="ctr">
              <a:lnSpc>
                <a:spcPts val="2500"/>
              </a:lnSpc>
              <a:spcAft>
                <a:spcPts val="0"/>
              </a:spcAft>
            </a:pPr>
            <a:r>
              <a:rPr lang="zh-TW" altLang="zh-TW" kern="100" dirty="0" smtClean="0">
                <a:solidFill>
                  <a:srgbClr val="C00000"/>
                </a:solidFill>
                <a:latin typeface="華康勘亭流" panose="03000809000000000000" pitchFamily="65" charset="-120"/>
                <a:ea typeface="華康勘亭流" panose="03000809000000000000" pitchFamily="65" charset="-120"/>
                <a:cs typeface="細明體" panose="02020509000000000000" pitchFamily="49" charset="-120"/>
              </a:rPr>
              <a:t>北方</a:t>
            </a:r>
            <a:r>
              <a:rPr lang="zh-TW" altLang="zh-TW" kern="100" dirty="0">
                <a:solidFill>
                  <a:srgbClr val="C00000"/>
                </a:solidFill>
                <a:latin typeface="華康勘亭流" panose="03000809000000000000" pitchFamily="65" charset="-120"/>
                <a:ea typeface="華康勘亭流" panose="03000809000000000000" pitchFamily="65" charset="-120"/>
                <a:cs typeface="細明體" panose="02020509000000000000" pitchFamily="49" charset="-120"/>
              </a:rPr>
              <a:t>蔥</a:t>
            </a:r>
            <a:r>
              <a:rPr lang="zh-TW" altLang="zh-TW" kern="100" dirty="0" smtClean="0">
                <a:solidFill>
                  <a:srgbClr val="C00000"/>
                </a:solidFill>
                <a:latin typeface="華康勘亭流" panose="03000809000000000000" pitchFamily="65" charset="-120"/>
                <a:ea typeface="華康勘亭流" panose="03000809000000000000" pitchFamily="65" charset="-120"/>
                <a:cs typeface="細明體" panose="02020509000000000000" pitchFamily="49" charset="-120"/>
              </a:rPr>
              <a:t>油餅</a:t>
            </a:r>
            <a:endParaRPr lang="en-US" altLang="zh-TW" sz="1100" kern="100" dirty="0" smtClean="0">
              <a:solidFill>
                <a:srgbClr val="C00000"/>
              </a:solidFill>
              <a:latin typeface="華康勘亭流" panose="03000809000000000000" pitchFamily="65" charset="-120"/>
              <a:ea typeface="華康勘亭流" panose="03000809000000000000" pitchFamily="65" charset="-120"/>
            </a:endParaRPr>
          </a:p>
          <a:p>
            <a:pPr algn="ctr">
              <a:lnSpc>
                <a:spcPts val="2500"/>
              </a:lnSpc>
              <a:spcAft>
                <a:spcPts val="0"/>
              </a:spcAft>
            </a:pPr>
            <a:r>
              <a:rPr lang="zh-TW" altLang="zh-TW" kern="100" dirty="0" smtClean="0">
                <a:solidFill>
                  <a:srgbClr val="C00000"/>
                </a:solidFill>
                <a:latin typeface="華康勘亭流" panose="03000809000000000000" pitchFamily="65" charset="-120"/>
                <a:ea typeface="華康勘亭流" panose="03000809000000000000" pitchFamily="65" charset="-120"/>
                <a:cs typeface="細明體" panose="02020509000000000000" pitchFamily="49" charset="-120"/>
              </a:rPr>
              <a:t>美味甜品</a:t>
            </a:r>
            <a:endParaRPr lang="en-US" altLang="zh-TW" sz="1100" kern="100" dirty="0" smtClean="0">
              <a:solidFill>
                <a:srgbClr val="C00000"/>
              </a:solidFill>
              <a:latin typeface="華康勘亭流" panose="03000809000000000000" pitchFamily="65" charset="-120"/>
              <a:ea typeface="華康勘亭流" panose="03000809000000000000" pitchFamily="65" charset="-120"/>
            </a:endParaRPr>
          </a:p>
          <a:p>
            <a:pPr algn="ctr">
              <a:lnSpc>
                <a:spcPts val="2500"/>
              </a:lnSpc>
              <a:spcAft>
                <a:spcPts val="0"/>
              </a:spcAft>
            </a:pPr>
            <a:r>
              <a:rPr lang="zh-TW" altLang="zh-TW" kern="100" dirty="0" smtClean="0">
                <a:solidFill>
                  <a:srgbClr val="C00000"/>
                </a:solidFill>
                <a:latin typeface="華康勘亭流" panose="03000809000000000000" pitchFamily="65" charset="-120"/>
                <a:ea typeface="華康勘亭流" panose="03000809000000000000" pitchFamily="65" charset="-120"/>
                <a:cs typeface="細明體" panose="02020509000000000000" pitchFamily="49" charset="-120"/>
              </a:rPr>
              <a:t>四季</a:t>
            </a:r>
            <a:r>
              <a:rPr lang="zh-TW" altLang="zh-TW" kern="100" dirty="0">
                <a:solidFill>
                  <a:srgbClr val="C00000"/>
                </a:solidFill>
                <a:latin typeface="華康勘亭流" panose="03000809000000000000" pitchFamily="65" charset="-120"/>
                <a:ea typeface="華康勘亭流" panose="03000809000000000000" pitchFamily="65" charset="-120"/>
                <a:cs typeface="細明體" panose="02020509000000000000" pitchFamily="49" charset="-120"/>
              </a:rPr>
              <a:t>美鮮果</a:t>
            </a:r>
            <a:endParaRPr lang="zh-TW" altLang="zh-TW" sz="1100" kern="100" dirty="0">
              <a:solidFill>
                <a:srgbClr val="C00000"/>
              </a:solidFill>
              <a:latin typeface="華康勘亭流" panose="03000809000000000000" pitchFamily="65" charset="-120"/>
              <a:ea typeface="華康勘亭流" panose="03000809000000000000" pitchFamily="65" charset="-120"/>
            </a:endParaRPr>
          </a:p>
        </p:txBody>
      </p:sp>
      <p:sp>
        <p:nvSpPr>
          <p:cNvPr id="4" name="矩形 3"/>
          <p:cNvSpPr/>
          <p:nvPr/>
        </p:nvSpPr>
        <p:spPr>
          <a:xfrm>
            <a:off x="6309537" y="4805720"/>
            <a:ext cx="2339102" cy="276999"/>
          </a:xfrm>
          <a:prstGeom prst="rect">
            <a:avLst/>
          </a:prstGeom>
        </p:spPr>
        <p:txBody>
          <a:bodyPr wrap="none">
            <a:spAutoFit/>
          </a:bodyPr>
          <a:lstStyle/>
          <a:p>
            <a:pPr algn="ctr">
              <a:spcAft>
                <a:spcPts val="0"/>
              </a:spcAft>
            </a:pPr>
            <a:r>
              <a:rPr lang="en-US" altLang="zh-TW" sz="1200" kern="100" dirty="0">
                <a:solidFill>
                  <a:srgbClr val="006600"/>
                </a:solidFill>
                <a:latin typeface="華康勘亭流" panose="03000809000000000000" pitchFamily="65" charset="-120"/>
                <a:ea typeface="華康勘亭流" panose="03000809000000000000" pitchFamily="65" charset="-120"/>
              </a:rPr>
              <a:t>*</a:t>
            </a:r>
            <a:r>
              <a:rPr lang="zh-TW" altLang="zh-TW" sz="1200" kern="100" dirty="0">
                <a:solidFill>
                  <a:srgbClr val="006600"/>
                </a:solidFill>
                <a:latin typeface="華康勘亭流" panose="03000809000000000000" pitchFamily="65" charset="-120"/>
                <a:ea typeface="華康勘亭流" panose="03000809000000000000" pitchFamily="65" charset="-120"/>
              </a:rPr>
              <a:t>自帶酒水每桌酌收清潔費</a:t>
            </a:r>
            <a:r>
              <a:rPr lang="en-US" altLang="zh-TW" sz="1200" kern="100" dirty="0">
                <a:solidFill>
                  <a:srgbClr val="006600"/>
                </a:solidFill>
                <a:latin typeface="華康勘亭流" panose="03000809000000000000" pitchFamily="65" charset="-120"/>
                <a:ea typeface="華康勘亭流" panose="03000809000000000000" pitchFamily="65" charset="-120"/>
              </a:rPr>
              <a:t>300</a:t>
            </a:r>
            <a:r>
              <a:rPr lang="zh-TW" altLang="zh-TW" sz="1200" kern="100" dirty="0">
                <a:solidFill>
                  <a:srgbClr val="006600"/>
                </a:solidFill>
                <a:latin typeface="華康勘亭流" panose="03000809000000000000" pitchFamily="65" charset="-120"/>
                <a:ea typeface="華康勘亭流" panose="03000809000000000000" pitchFamily="65" charset="-120"/>
              </a:rPr>
              <a:t>元</a:t>
            </a:r>
          </a:p>
        </p:txBody>
      </p:sp>
      <p:sp>
        <p:nvSpPr>
          <p:cNvPr id="5" name="矩形 4"/>
          <p:cNvSpPr/>
          <p:nvPr/>
        </p:nvSpPr>
        <p:spPr>
          <a:xfrm>
            <a:off x="6176513" y="385003"/>
            <a:ext cx="2579298" cy="830997"/>
          </a:xfrm>
          <a:prstGeom prst="rect">
            <a:avLst/>
          </a:prstGeom>
        </p:spPr>
        <p:txBody>
          <a:bodyPr wrap="square">
            <a:spAutoFit/>
          </a:bodyPr>
          <a:lstStyle/>
          <a:p>
            <a:pPr algn="ctr">
              <a:spcAft>
                <a:spcPts val="0"/>
              </a:spcAft>
            </a:pPr>
            <a:r>
              <a:rPr lang="zh-TW" altLang="zh-TW" sz="1600" kern="100" dirty="0">
                <a:solidFill>
                  <a:srgbClr val="006600"/>
                </a:solidFill>
                <a:latin typeface="華康勘亭流" panose="03000809000000000000" pitchFamily="65" charset="-120"/>
                <a:ea typeface="華康勘亭流" panose="03000809000000000000" pitchFamily="65" charset="-120"/>
                <a:cs typeface="細明體" panose="02020509000000000000" pitchFamily="49" charset="-120"/>
              </a:rPr>
              <a:t>合菜菜單 </a:t>
            </a:r>
            <a:endParaRPr lang="en-US" altLang="zh-TW" sz="1600" kern="100" dirty="0" smtClean="0">
              <a:solidFill>
                <a:srgbClr val="006600"/>
              </a:solidFill>
              <a:latin typeface="華康勘亭流" panose="03000809000000000000" pitchFamily="65" charset="-120"/>
              <a:ea typeface="華康勘亭流" panose="03000809000000000000" pitchFamily="65" charset="-120"/>
              <a:cs typeface="細明體" panose="02020509000000000000" pitchFamily="49" charset="-120"/>
            </a:endParaRPr>
          </a:p>
          <a:p>
            <a:pPr algn="ctr">
              <a:spcAft>
                <a:spcPts val="0"/>
              </a:spcAft>
            </a:pPr>
            <a:r>
              <a:rPr lang="en-US" altLang="zh-TW" sz="1600" kern="100" dirty="0" smtClean="0">
                <a:solidFill>
                  <a:srgbClr val="006600"/>
                </a:solidFill>
                <a:latin typeface="華康勘亭流" panose="03000809000000000000" pitchFamily="65" charset="-120"/>
                <a:ea typeface="華康勘亭流" panose="03000809000000000000" pitchFamily="65" charset="-120"/>
              </a:rPr>
              <a:t>10</a:t>
            </a:r>
            <a:r>
              <a:rPr lang="zh-TW" altLang="zh-TW" sz="1600" kern="100" dirty="0">
                <a:solidFill>
                  <a:srgbClr val="006600"/>
                </a:solidFill>
                <a:latin typeface="華康勘亭流" panose="03000809000000000000" pitchFamily="65" charset="-120"/>
                <a:ea typeface="華康勘亭流" panose="03000809000000000000" pitchFamily="65" charset="-120"/>
              </a:rPr>
              <a:t>人份</a:t>
            </a:r>
            <a:r>
              <a:rPr lang="en-US" altLang="zh-TW" sz="1600" kern="100" dirty="0">
                <a:solidFill>
                  <a:srgbClr val="006600"/>
                </a:solidFill>
                <a:latin typeface="華康勘亭流" panose="03000809000000000000" pitchFamily="65" charset="-120"/>
                <a:ea typeface="華康勘亭流" panose="03000809000000000000" pitchFamily="65" charset="-120"/>
              </a:rPr>
              <a:t> / NT</a:t>
            </a:r>
            <a:r>
              <a:rPr lang="zh-TW" altLang="zh-TW" sz="1600" kern="100" dirty="0">
                <a:solidFill>
                  <a:srgbClr val="006600"/>
                </a:solidFill>
                <a:latin typeface="華康勘亭流" panose="03000809000000000000" pitchFamily="65" charset="-120"/>
                <a:ea typeface="華康勘亭流" panose="03000809000000000000" pitchFamily="65" charset="-120"/>
              </a:rPr>
              <a:t>：</a:t>
            </a:r>
            <a:r>
              <a:rPr lang="en-US" altLang="zh-TW" sz="1600" kern="100" dirty="0">
                <a:solidFill>
                  <a:srgbClr val="006600"/>
                </a:solidFill>
                <a:latin typeface="華康勘亭流" panose="03000809000000000000" pitchFamily="65" charset="-120"/>
                <a:ea typeface="華康勘亭流" panose="03000809000000000000" pitchFamily="65" charset="-120"/>
              </a:rPr>
              <a:t>8000+10%     </a:t>
            </a:r>
            <a:endParaRPr lang="en-US" altLang="zh-TW" sz="1600" kern="100" dirty="0" smtClean="0">
              <a:solidFill>
                <a:srgbClr val="006600"/>
              </a:solidFill>
              <a:latin typeface="華康勘亭流" panose="03000809000000000000" pitchFamily="65" charset="-120"/>
              <a:ea typeface="華康勘亭流" panose="03000809000000000000" pitchFamily="65" charset="-120"/>
            </a:endParaRPr>
          </a:p>
          <a:p>
            <a:pPr algn="ctr">
              <a:spcAft>
                <a:spcPts val="0"/>
              </a:spcAft>
            </a:pPr>
            <a:r>
              <a:rPr lang="zh-TW" altLang="zh-TW" sz="1600" b="1" kern="100" dirty="0" smtClean="0">
                <a:solidFill>
                  <a:srgbClr val="006600"/>
                </a:solidFill>
                <a:latin typeface="華康勘亭流" panose="03000809000000000000" pitchFamily="65" charset="-120"/>
                <a:ea typeface="華康勘亭流" panose="03000809000000000000" pitchFamily="65" charset="-120"/>
              </a:rPr>
              <a:t>此</a:t>
            </a:r>
            <a:r>
              <a:rPr lang="zh-TW" altLang="zh-TW" sz="1600" b="1" kern="100" dirty="0">
                <a:solidFill>
                  <a:srgbClr val="006600"/>
                </a:solidFill>
                <a:latin typeface="華康勘亭流" panose="03000809000000000000" pitchFamily="65" charset="-120"/>
                <a:ea typeface="華康勘亭流" panose="03000809000000000000" pitchFamily="65" charset="-120"/>
              </a:rPr>
              <a:t>份菜單需預訂</a:t>
            </a:r>
            <a:endParaRPr lang="zh-TW" altLang="zh-TW" sz="1600" kern="100" dirty="0">
              <a:solidFill>
                <a:srgbClr val="006600"/>
              </a:solidFill>
              <a:latin typeface="華康勘亭流" panose="03000809000000000000" pitchFamily="65" charset="-120"/>
              <a:ea typeface="華康勘亭流" panose="03000809000000000000" pitchFamily="65" charset="-120"/>
            </a:endParaRPr>
          </a:p>
        </p:txBody>
      </p:sp>
      <p:pic>
        <p:nvPicPr>
          <p:cNvPr id="8" name="圖片 7"/>
          <p:cNvPicPr>
            <a:picLocks noChangeAspect="1"/>
          </p:cNvPicPr>
          <p:nvPr/>
        </p:nvPicPr>
        <p:blipFill>
          <a:blip r:embed="rId4"/>
          <a:stretch>
            <a:fillRect/>
          </a:stretch>
        </p:blipFill>
        <p:spPr>
          <a:xfrm>
            <a:off x="6041157" y="1123918"/>
            <a:ext cx="496929" cy="2305082"/>
          </a:xfrm>
          <a:prstGeom prst="rect">
            <a:avLst/>
          </a:prstGeom>
        </p:spPr>
      </p:pic>
      <p:pic>
        <p:nvPicPr>
          <p:cNvPr id="9" name="圖片 8"/>
          <p:cNvPicPr>
            <a:picLocks noChangeAspect="1"/>
          </p:cNvPicPr>
          <p:nvPr/>
        </p:nvPicPr>
        <p:blipFill>
          <a:blip r:embed="rId5"/>
          <a:stretch>
            <a:fillRect/>
          </a:stretch>
        </p:blipFill>
        <p:spPr>
          <a:xfrm>
            <a:off x="6288655" y="5195549"/>
            <a:ext cx="2463394" cy="290329"/>
          </a:xfrm>
          <a:prstGeom prst="rect">
            <a:avLst/>
          </a:prstGeom>
        </p:spPr>
      </p:pic>
    </p:spTree>
    <p:extLst>
      <p:ext uri="{BB962C8B-B14F-4D97-AF65-F5344CB8AC3E}">
        <p14:creationId xmlns:p14="http://schemas.microsoft.com/office/powerpoint/2010/main" val="2034988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stretch>
            <a:fillRect/>
          </a:stretch>
        </p:blipFill>
        <p:spPr>
          <a:xfrm>
            <a:off x="114214" y="837485"/>
            <a:ext cx="8529451" cy="4726552"/>
          </a:xfrm>
          <a:prstGeom prst="rect">
            <a:avLst/>
          </a:prstGeom>
        </p:spPr>
      </p:pic>
      <p:sp>
        <p:nvSpPr>
          <p:cNvPr id="4" name="矩形 3"/>
          <p:cNvSpPr/>
          <p:nvPr/>
        </p:nvSpPr>
        <p:spPr>
          <a:xfrm>
            <a:off x="1143000" y="5619027"/>
            <a:ext cx="6864470" cy="5499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smtClean="0">
                <a:solidFill>
                  <a:schemeClr val="bg1"/>
                </a:solidFill>
                <a:latin typeface="華康POP1體W9" panose="040B0909000000000000" pitchFamily="81" charset="-120"/>
                <a:ea typeface="華康POP1體W9" panose="040B0909000000000000" pitchFamily="81" charset="-120"/>
              </a:rPr>
              <a:t>建議紅色開車</a:t>
            </a:r>
            <a:r>
              <a:rPr lang="zh-TW" altLang="en-US" sz="1200" dirty="0">
                <a:solidFill>
                  <a:schemeClr val="bg1"/>
                </a:solidFill>
                <a:latin typeface="華康POP1體W9" panose="040B0909000000000000" pitchFamily="81" charset="-120"/>
                <a:ea typeface="華康POP1體W9" panose="040B0909000000000000" pitchFamily="81" charset="-120"/>
              </a:rPr>
              <a:t>路線</a:t>
            </a:r>
            <a:r>
              <a:rPr lang="en-US" altLang="zh-TW" sz="1200" dirty="0">
                <a:solidFill>
                  <a:schemeClr val="bg1"/>
                </a:solidFill>
                <a:latin typeface="華康POP1體W9" panose="040B0909000000000000" pitchFamily="81" charset="-120"/>
                <a:ea typeface="華康POP1體W9" panose="040B0909000000000000" pitchFamily="81" charset="-120"/>
              </a:rPr>
              <a:t>:</a:t>
            </a:r>
            <a:r>
              <a:rPr lang="zh-TW" altLang="en-US" sz="1200" dirty="0">
                <a:solidFill>
                  <a:schemeClr val="bg1"/>
                </a:solidFill>
                <a:latin typeface="華康POP1體W9" panose="040B0909000000000000" pitchFamily="81" charset="-120"/>
                <a:ea typeface="華康POP1體W9" panose="040B0909000000000000" pitchFamily="81" charset="-120"/>
              </a:rPr>
              <a:t> 右轉瑞光路→左轉民權東路六段→圓環→左轉成功路→過國防醫學院後→</a:t>
            </a:r>
            <a:endParaRPr lang="en-US" altLang="zh-TW" sz="1200" dirty="0">
              <a:solidFill>
                <a:schemeClr val="bg1"/>
              </a:solidFill>
              <a:latin typeface="華康POP1體W9" panose="040B0909000000000000" pitchFamily="81" charset="-120"/>
              <a:ea typeface="華康POP1體W9" panose="040B0909000000000000" pitchFamily="81" charset="-120"/>
            </a:endParaRPr>
          </a:p>
          <a:p>
            <a:pPr algn="ctr"/>
            <a:r>
              <a:rPr lang="en-US" altLang="zh-TW" sz="1200" dirty="0">
                <a:solidFill>
                  <a:schemeClr val="bg1"/>
                </a:solidFill>
                <a:latin typeface="華康POP1體W9" panose="040B0909000000000000" pitchFamily="81" charset="-120"/>
                <a:ea typeface="華康POP1體W9" panose="040B0909000000000000" pitchFamily="81" charset="-120"/>
              </a:rPr>
              <a:t>【</a:t>
            </a:r>
            <a:r>
              <a:rPr lang="zh-TW" altLang="en-US" sz="1200" dirty="0">
                <a:solidFill>
                  <a:schemeClr val="bg1"/>
                </a:solidFill>
                <a:latin typeface="華康POP1體W9" panose="040B0909000000000000" pitchFamily="81" charset="-120"/>
                <a:ea typeface="華康POP1體W9" panose="040B0909000000000000" pitchFamily="81" charset="-120"/>
              </a:rPr>
              <a:t>現代米羅</a:t>
            </a:r>
            <a:r>
              <a:rPr lang="en-US" altLang="zh-TW" sz="1200" dirty="0">
                <a:solidFill>
                  <a:schemeClr val="bg1"/>
                </a:solidFill>
                <a:latin typeface="華康POP1體W9" panose="040B0909000000000000" pitchFamily="81" charset="-120"/>
                <a:ea typeface="華康POP1體W9" panose="040B0909000000000000" pitchFamily="81" charset="-120"/>
              </a:rPr>
              <a:t>】</a:t>
            </a:r>
            <a:r>
              <a:rPr lang="zh-TW" altLang="en-US" sz="1200" dirty="0" smtClean="0">
                <a:solidFill>
                  <a:schemeClr val="bg1"/>
                </a:solidFill>
                <a:latin typeface="華康POP1體W9" panose="040B0909000000000000" pitchFamily="81" charset="-120"/>
                <a:ea typeface="華康POP1體W9" panose="040B0909000000000000" pitchFamily="81" charset="-120"/>
              </a:rPr>
              <a:t>大樓 近橡木桶洋酒專賣店 </a:t>
            </a:r>
            <a:r>
              <a:rPr lang="zh-TW" altLang="en-US" sz="1200" dirty="0">
                <a:solidFill>
                  <a:schemeClr val="bg1"/>
                </a:solidFill>
                <a:latin typeface="華康POP1體W9" panose="040B0909000000000000" pitchFamily="81" charset="-120"/>
                <a:ea typeface="華康POP1體W9" panose="040B0909000000000000" pitchFamily="81" charset="-120"/>
              </a:rPr>
              <a:t>即抵達 </a:t>
            </a:r>
            <a:r>
              <a:rPr lang="zh-TW" altLang="en-US" sz="1200" u="sng" dirty="0">
                <a:solidFill>
                  <a:schemeClr val="bg1"/>
                </a:solidFill>
                <a:latin typeface="華康POP1體W9" panose="040B0909000000000000" pitchFamily="81" charset="-120"/>
                <a:ea typeface="華康POP1體W9" panose="040B0909000000000000" pitchFamily="81" charset="-120"/>
              </a:rPr>
              <a:t>水立方時尚</a:t>
            </a:r>
            <a:r>
              <a:rPr lang="zh-TW" altLang="en-US" sz="1200" u="sng" dirty="0" smtClean="0">
                <a:solidFill>
                  <a:schemeClr val="bg1"/>
                </a:solidFill>
                <a:latin typeface="華康POP1體W9" panose="040B0909000000000000" pitchFamily="81" charset="-120"/>
                <a:ea typeface="華康POP1體W9" panose="040B0909000000000000" pitchFamily="81" charset="-120"/>
              </a:rPr>
              <a:t>會館</a:t>
            </a:r>
            <a:endParaRPr lang="en-US" altLang="zh-TW" sz="1200" dirty="0">
              <a:solidFill>
                <a:schemeClr val="bg1"/>
              </a:solidFill>
              <a:latin typeface="華康POP1體W9" panose="040B0909000000000000" pitchFamily="81" charset="-120"/>
              <a:ea typeface="華康POP1體W9" panose="040B0909000000000000" pitchFamily="81" charset="-120"/>
            </a:endParaRPr>
          </a:p>
          <a:p>
            <a:pPr algn="ctr"/>
            <a:r>
              <a:rPr lang="zh-TW" altLang="en-US" sz="1200" dirty="0" smtClean="0">
                <a:solidFill>
                  <a:srgbClr val="FFC000"/>
                </a:solidFill>
                <a:latin typeface="華康POP1體W9" panose="040B0909000000000000" pitchFamily="81" charset="-120"/>
                <a:ea typeface="華康POP1體W9" panose="040B0909000000000000" pitchFamily="81" charset="-120"/>
              </a:rPr>
              <a:t>和風</a:t>
            </a:r>
            <a:r>
              <a:rPr lang="zh-TW" altLang="en-US" sz="1200" dirty="0">
                <a:solidFill>
                  <a:srgbClr val="FFC000"/>
                </a:solidFill>
                <a:latin typeface="華康POP1體W9" panose="040B0909000000000000" pitchFamily="81" charset="-120"/>
                <a:ea typeface="華康POP1體W9" panose="040B0909000000000000" pitchFamily="81" charset="-120"/>
              </a:rPr>
              <a:t>會館位於</a:t>
            </a:r>
            <a:r>
              <a:rPr lang="en-US" altLang="zh-TW" sz="1200" dirty="0">
                <a:solidFill>
                  <a:srgbClr val="FFC000"/>
                </a:solidFill>
                <a:latin typeface="華康POP1體W9" panose="040B0909000000000000" pitchFamily="81" charset="-120"/>
                <a:ea typeface="華康POP1體W9" panose="040B0909000000000000" pitchFamily="81" charset="-120"/>
              </a:rPr>
              <a:t>B1</a:t>
            </a:r>
            <a:r>
              <a:rPr lang="zh-TW" altLang="en-US" sz="1200" dirty="0">
                <a:solidFill>
                  <a:srgbClr val="FFC000"/>
                </a:solidFill>
                <a:latin typeface="華康POP1體W9" panose="040B0909000000000000" pitchFamily="81" charset="-120"/>
                <a:ea typeface="華康POP1體W9" panose="040B0909000000000000" pitchFamily="81" charset="-120"/>
              </a:rPr>
              <a:t> </a:t>
            </a:r>
            <a:r>
              <a:rPr lang="en-US" altLang="zh-TW" sz="1200" dirty="0" smtClean="0">
                <a:solidFill>
                  <a:srgbClr val="FFC000"/>
                </a:solidFill>
                <a:latin typeface="華康POP1體W9" panose="040B0909000000000000" pitchFamily="81" charset="-120"/>
                <a:ea typeface="華康POP1體W9" panose="040B0909000000000000" pitchFamily="81" charset="-120"/>
              </a:rPr>
              <a:t>(</a:t>
            </a:r>
            <a:r>
              <a:rPr lang="zh-TW" altLang="en-US" sz="1200" dirty="0">
                <a:solidFill>
                  <a:srgbClr val="FFC000"/>
                </a:solidFill>
                <a:latin typeface="華康POP1體W9" panose="040B0909000000000000" pitchFamily="81" charset="-120"/>
                <a:ea typeface="華康POP1體W9" panose="040B0909000000000000" pitchFamily="81" charset="-120"/>
              </a:rPr>
              <a:t>計次停車費</a:t>
            </a:r>
            <a:r>
              <a:rPr lang="en-US" altLang="zh-TW" sz="1200" dirty="0">
                <a:solidFill>
                  <a:srgbClr val="FFC000"/>
                </a:solidFill>
                <a:latin typeface="華康POP1體W9" panose="040B0909000000000000" pitchFamily="81" charset="-120"/>
                <a:ea typeface="華康POP1體W9" panose="040B0909000000000000" pitchFamily="81" charset="-120"/>
              </a:rPr>
              <a:t>50</a:t>
            </a:r>
            <a:r>
              <a:rPr lang="zh-TW" altLang="en-US" sz="1200" dirty="0">
                <a:solidFill>
                  <a:srgbClr val="FFC000"/>
                </a:solidFill>
                <a:latin typeface="華康POP1體W9" panose="040B0909000000000000" pitchFamily="81" charset="-120"/>
                <a:ea typeface="華康POP1體W9" panose="040B0909000000000000" pitchFamily="81" charset="-120"/>
              </a:rPr>
              <a:t>元</a:t>
            </a:r>
            <a:r>
              <a:rPr lang="en-US" altLang="zh-TW" sz="1200" dirty="0">
                <a:solidFill>
                  <a:srgbClr val="FFC000"/>
                </a:solidFill>
                <a:latin typeface="華康POP1體W9" panose="040B0909000000000000" pitchFamily="81" charset="-120"/>
                <a:ea typeface="華康POP1體W9" panose="040B0909000000000000" pitchFamily="81" charset="-120"/>
              </a:rPr>
              <a:t>)</a:t>
            </a:r>
            <a:endParaRPr lang="zh-TW" altLang="en-US" sz="1200" dirty="0">
              <a:solidFill>
                <a:srgbClr val="FFC000"/>
              </a:solidFill>
              <a:latin typeface="華康POP1體W9" panose="040B0909000000000000" pitchFamily="81" charset="-120"/>
              <a:ea typeface="華康POP1體W9" panose="040B0909000000000000" pitchFamily="81" charset="-120"/>
            </a:endParaRPr>
          </a:p>
        </p:txBody>
      </p:sp>
      <p:sp>
        <p:nvSpPr>
          <p:cNvPr id="5" name="矩形 4"/>
          <p:cNvSpPr/>
          <p:nvPr/>
        </p:nvSpPr>
        <p:spPr>
          <a:xfrm>
            <a:off x="1143000" y="6134437"/>
            <a:ext cx="6858000" cy="276999"/>
          </a:xfrm>
          <a:prstGeom prst="rect">
            <a:avLst/>
          </a:prstGeom>
        </p:spPr>
        <p:txBody>
          <a:bodyPr wrap="square">
            <a:spAutoFit/>
          </a:bodyPr>
          <a:lstStyle/>
          <a:p>
            <a:pPr algn="ctr"/>
            <a:r>
              <a:rPr lang="zh-TW" altLang="en-US" sz="1200" dirty="0">
                <a:solidFill>
                  <a:schemeClr val="bg1"/>
                </a:solidFill>
                <a:latin typeface="華康POP1體W9" panose="040B0909000000000000" pitchFamily="81" charset="-120"/>
                <a:ea typeface="華康POP1體W9" panose="040B0909000000000000" pitchFamily="81" charset="-120"/>
              </a:rPr>
              <a:t>台北市內湖區成功路</a:t>
            </a:r>
            <a:r>
              <a:rPr lang="en-US" altLang="zh-TW" sz="1200" dirty="0">
                <a:solidFill>
                  <a:schemeClr val="bg1"/>
                </a:solidFill>
                <a:latin typeface="華康POP1體W9" panose="040B0909000000000000" pitchFamily="81" charset="-120"/>
                <a:ea typeface="華康POP1體W9" panose="040B0909000000000000" pitchFamily="81" charset="-120"/>
              </a:rPr>
              <a:t>2</a:t>
            </a:r>
            <a:r>
              <a:rPr lang="zh-TW" altLang="en-US" sz="1200" dirty="0">
                <a:solidFill>
                  <a:schemeClr val="bg1"/>
                </a:solidFill>
                <a:latin typeface="華康POP1體W9" panose="040B0909000000000000" pitchFamily="81" charset="-120"/>
                <a:ea typeface="華康POP1體W9" panose="040B0909000000000000" pitchFamily="81" charset="-120"/>
              </a:rPr>
              <a:t>段</a:t>
            </a:r>
            <a:r>
              <a:rPr lang="en-US" altLang="zh-TW" sz="1200" dirty="0">
                <a:solidFill>
                  <a:schemeClr val="bg1"/>
                </a:solidFill>
                <a:latin typeface="華康POP1體W9" panose="040B0909000000000000" pitchFamily="81" charset="-120"/>
                <a:ea typeface="華康POP1體W9" panose="040B0909000000000000" pitchFamily="81" charset="-120"/>
              </a:rPr>
              <a:t>371</a:t>
            </a:r>
            <a:r>
              <a:rPr lang="zh-TW" altLang="en-US" sz="1200" dirty="0">
                <a:solidFill>
                  <a:schemeClr val="bg1"/>
                </a:solidFill>
                <a:latin typeface="華康POP1體W9" panose="040B0909000000000000" pitchFamily="81" charset="-120"/>
                <a:ea typeface="華康POP1體W9" panose="040B0909000000000000" pitchFamily="81" charset="-120"/>
              </a:rPr>
              <a:t>號</a:t>
            </a:r>
            <a:r>
              <a:rPr lang="en-US" altLang="zh-TW" sz="1200" dirty="0">
                <a:solidFill>
                  <a:schemeClr val="bg1"/>
                </a:solidFill>
                <a:latin typeface="華康POP1體W9" panose="040B0909000000000000" pitchFamily="81" charset="-120"/>
                <a:ea typeface="華康POP1體W9" panose="040B0909000000000000" pitchFamily="81" charset="-120"/>
              </a:rPr>
              <a:t>B1</a:t>
            </a:r>
            <a:r>
              <a:rPr lang="zh-TW" altLang="en-US" sz="1200" dirty="0">
                <a:solidFill>
                  <a:schemeClr val="bg1"/>
                </a:solidFill>
                <a:latin typeface="華康POP1體W9" panose="040B0909000000000000" pitchFamily="81" charset="-120"/>
                <a:ea typeface="華康POP1體W9" panose="040B0909000000000000" pitchFamily="81" charset="-120"/>
              </a:rPr>
              <a:t> </a:t>
            </a:r>
            <a:r>
              <a:rPr lang="en-US" altLang="zh-TW" sz="1200" dirty="0">
                <a:solidFill>
                  <a:schemeClr val="bg1"/>
                </a:solidFill>
                <a:latin typeface="華康POP1體W9" panose="040B0909000000000000" pitchFamily="81" charset="-120"/>
                <a:ea typeface="華康POP1體W9" panose="040B0909000000000000" pitchFamily="81" charset="-120"/>
              </a:rPr>
              <a:t>8791</a:t>
            </a:r>
            <a:r>
              <a:rPr lang="zh-TW" altLang="en-US" sz="1200" dirty="0">
                <a:solidFill>
                  <a:schemeClr val="bg1"/>
                </a:solidFill>
                <a:latin typeface="華康POP1體W9" panose="040B0909000000000000" pitchFamily="81" charset="-120"/>
                <a:ea typeface="華康POP1體W9" panose="040B0909000000000000" pitchFamily="81" charset="-120"/>
              </a:rPr>
              <a:t> </a:t>
            </a:r>
            <a:r>
              <a:rPr lang="en-US" altLang="zh-TW" sz="1200" dirty="0">
                <a:solidFill>
                  <a:schemeClr val="bg1"/>
                </a:solidFill>
                <a:latin typeface="華康POP1體W9" panose="040B0909000000000000" pitchFamily="81" charset="-120"/>
                <a:ea typeface="華康POP1體W9" panose="040B0909000000000000" pitchFamily="81" charset="-120"/>
              </a:rPr>
              <a:t>2388</a:t>
            </a:r>
            <a:r>
              <a:rPr lang="zh-TW" altLang="en-US" sz="1200" dirty="0">
                <a:solidFill>
                  <a:schemeClr val="bg1"/>
                </a:solidFill>
                <a:latin typeface="華康POP1體W9" panose="040B0909000000000000" pitchFamily="81" charset="-120"/>
                <a:ea typeface="華康POP1體W9" panose="040B0909000000000000" pitchFamily="81" charset="-120"/>
              </a:rPr>
              <a:t> </a:t>
            </a:r>
            <a:r>
              <a:rPr lang="en-US" altLang="zh-TW" sz="1200" dirty="0">
                <a:solidFill>
                  <a:schemeClr val="bg1"/>
                </a:solidFill>
                <a:latin typeface="華康POP1體W9" panose="040B0909000000000000" pitchFamily="81" charset="-120"/>
                <a:ea typeface="華康POP1體W9" panose="040B0909000000000000" pitchFamily="81" charset="-120"/>
              </a:rPr>
              <a:t>#</a:t>
            </a:r>
            <a:r>
              <a:rPr lang="zh-TW" altLang="en-US" sz="1200" dirty="0">
                <a:solidFill>
                  <a:schemeClr val="bg1"/>
                </a:solidFill>
                <a:latin typeface="華康POP1體W9" panose="040B0909000000000000" pitchFamily="81" charset="-120"/>
                <a:ea typeface="華康POP1體W9" panose="040B0909000000000000" pitchFamily="81" charset="-120"/>
              </a:rPr>
              <a:t> </a:t>
            </a:r>
            <a:r>
              <a:rPr lang="en-US" altLang="zh-TW" sz="1200" dirty="0" smtClean="0">
                <a:solidFill>
                  <a:schemeClr val="bg1"/>
                </a:solidFill>
                <a:latin typeface="華康POP1體W9" panose="040B0909000000000000" pitchFamily="81" charset="-120"/>
                <a:ea typeface="華康POP1體W9" panose="040B0909000000000000" pitchFamily="81" charset="-120"/>
              </a:rPr>
              <a:t>5</a:t>
            </a:r>
            <a:r>
              <a:rPr lang="zh-TW" altLang="en-US" sz="1200" dirty="0" smtClean="0">
                <a:solidFill>
                  <a:schemeClr val="bg1"/>
                </a:solidFill>
                <a:latin typeface="華康POP1體W9" panose="040B0909000000000000" pitchFamily="81" charset="-120"/>
                <a:ea typeface="華康POP1體W9" panose="040B0909000000000000" pitchFamily="81" charset="-120"/>
              </a:rPr>
              <a:t> 鄭經理  </a:t>
            </a:r>
            <a:endParaRPr lang="zh-TW" altLang="en-US" sz="1200" dirty="0">
              <a:solidFill>
                <a:schemeClr val="bg1"/>
              </a:solidFill>
              <a:latin typeface="華康POP1體W9" panose="040B0909000000000000" pitchFamily="81" charset="-120"/>
              <a:ea typeface="華康POP1體W9" panose="040B0909000000000000" pitchFamily="81" charset="-120"/>
            </a:endParaRPr>
          </a:p>
        </p:txBody>
      </p:sp>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7894" y="0"/>
            <a:ext cx="800639" cy="800639"/>
          </a:xfrm>
          <a:prstGeom prst="rect">
            <a:avLst/>
          </a:prstGeom>
        </p:spPr>
      </p:pic>
      <p:sp>
        <p:nvSpPr>
          <p:cNvPr id="7" name="矩形 6"/>
          <p:cNvSpPr/>
          <p:nvPr/>
        </p:nvSpPr>
        <p:spPr>
          <a:xfrm>
            <a:off x="4428224" y="3529884"/>
            <a:ext cx="1362874" cy="300082"/>
          </a:xfrm>
          <a:prstGeom prst="rect">
            <a:avLst/>
          </a:prstGeom>
        </p:spPr>
        <p:txBody>
          <a:bodyPr wrap="none">
            <a:spAutoFit/>
          </a:bodyPr>
          <a:lstStyle/>
          <a:p>
            <a:r>
              <a:rPr lang="en-US" altLang="zh-TW" sz="1350" dirty="0">
                <a:solidFill>
                  <a:srgbClr val="FF0000"/>
                </a:solidFill>
              </a:rPr>
              <a:t>(</a:t>
            </a:r>
            <a:r>
              <a:rPr lang="zh-TW" altLang="en-US" sz="1350" dirty="0">
                <a:solidFill>
                  <a:srgbClr val="FF0000"/>
                </a:solidFill>
              </a:rPr>
              <a:t>約五分鐘車程</a:t>
            </a:r>
            <a:r>
              <a:rPr lang="en-US" altLang="zh-TW" sz="1350" dirty="0">
                <a:solidFill>
                  <a:srgbClr val="FF0000"/>
                </a:solidFill>
              </a:rPr>
              <a:t>) </a:t>
            </a:r>
            <a:endParaRPr lang="zh-TW" altLang="en-US" sz="1350" dirty="0"/>
          </a:p>
        </p:txBody>
      </p:sp>
    </p:spTree>
    <p:extLst>
      <p:ext uri="{BB962C8B-B14F-4D97-AF65-F5344CB8AC3E}">
        <p14:creationId xmlns:p14="http://schemas.microsoft.com/office/powerpoint/2010/main" val="210284589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主要賽事">
  <a:themeElements>
    <a:clrScheme name="主要賽事">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主要賽事">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主要賽事">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TM04033927[[fn=主要賽事]]</Template>
  <TotalTime>74</TotalTime>
  <Words>293</Words>
  <Application>Microsoft Office PowerPoint</Application>
  <PresentationFormat>如螢幕大小 (4:3)</PresentationFormat>
  <Paragraphs>38</Paragraphs>
  <Slides>7</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7</vt:i4>
      </vt:variant>
    </vt:vector>
  </HeadingPairs>
  <TitlesOfParts>
    <vt:vector size="14" baseType="lpstr">
      <vt:lpstr>細明體</vt:lpstr>
      <vt:lpstr>華康POP1體W9</vt:lpstr>
      <vt:lpstr>華康勘亭流</vt:lpstr>
      <vt:lpstr>新細明體</vt:lpstr>
      <vt:lpstr>Arial</vt:lpstr>
      <vt:lpstr>Impact</vt:lpstr>
      <vt:lpstr>主要賽事</vt:lpstr>
      <vt:lpstr>台灣世曦工程顧問 股份有限公司 企業工會 </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WU</dc:creator>
  <cp:lastModifiedBy>WU</cp:lastModifiedBy>
  <cp:revision>11</cp:revision>
  <dcterms:created xsi:type="dcterms:W3CDTF">2017-01-24T06:10:53Z</dcterms:created>
  <dcterms:modified xsi:type="dcterms:W3CDTF">2017-01-26T00:44:00Z</dcterms:modified>
</cp:coreProperties>
</file>