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64" r:id="rId3"/>
    <p:sldId id="273" r:id="rId4"/>
    <p:sldId id="267" r:id="rId5"/>
    <p:sldId id="266" r:id="rId6"/>
    <p:sldId id="265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/>
    <p:restoredTop sz="99512" autoAdjust="0"/>
  </p:normalViewPr>
  <p:slideViewPr>
    <p:cSldViewPr>
      <p:cViewPr varScale="1">
        <p:scale>
          <a:sx n="89" d="100"/>
          <a:sy n="89" d="100"/>
        </p:scale>
        <p:origin x="725" y="72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n-US" smtClean="0"/>
              <a:pPr/>
              <a:t>11/15/2016</a:t>
            </a:fld>
            <a:endParaRPr lang="en-US" smtClean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n-US" smtClean="0"/>
              <a:pPr/>
              <a:t>‹#›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8880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n-US" smtClean="0"/>
              <a:pPr/>
              <a:t>11/15/2016</a:t>
            </a:fld>
            <a:endParaRPr lang="en-US" smtClean="0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 lang="en-US" smtClean="0"/>
              <a:pPr/>
              <a:t>‹#›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21540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兩欄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5C14FD69-4A85-4715-A222-ABB225B63BC6}" type="datetimeFigureOut">
              <a:rPr lang="en-US" smtClean="0"/>
              <a:pPr/>
              <a:t>11/15/2016</a:t>
            </a:fld>
            <a:endParaRPr lang="en-US" sz="1000" dirty="0" smtClean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pPr algn="ctr"/>
            <a:endParaRPr lang="en-US" sz="1000" smtClean="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>
        <a:defRPr/>
      </a:lvl1pPr>
      <a:lvl2pPr marL="457200" eaLnBrk="1" hangingPunct="1">
        <a:defRPr/>
      </a:lvl2pPr>
      <a:lvl3pPr marL="914400" eaLnBrk="1" hangingPunct="1">
        <a:defRPr/>
      </a:lvl3pPr>
      <a:lvl4pPr marL="1371600" eaLnBrk="1" hangingPunct="1">
        <a:defRPr/>
      </a:lvl4pPr>
      <a:lvl5pPr marL="1828800" eaLnBrk="1" hangingPunct="1">
        <a:defRPr/>
      </a:lvl5pPr>
      <a:lvl6pPr marL="2286000" eaLnBrk="1" hangingPunct="1">
        <a:defRPr/>
      </a:lvl6pPr>
      <a:lvl7pPr marL="2743200" eaLnBrk="1" hangingPunct="1">
        <a:defRPr/>
      </a:lvl7pPr>
      <a:lvl8pPr marL="3200400" eaLnBrk="1" hangingPunct="1">
        <a:defRPr/>
      </a:lvl8pPr>
      <a:lvl9pPr marL="3657600" eaLnBrk="1" hangingPunct="1">
        <a:defRPr/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2"/>
          <p:cNvSpPr txBox="1">
            <a:spLocks/>
          </p:cNvSpPr>
          <p:nvPr/>
        </p:nvSpPr>
        <p:spPr>
          <a:xfrm>
            <a:off x="0" y="3989848"/>
            <a:ext cx="9144000" cy="735296"/>
          </a:xfrm>
          <a:prstGeom prst="rect">
            <a:avLst/>
          </a:prstGeom>
        </p:spPr>
        <p:txBody>
          <a:bodyPr anchor="b" anchorCtr="0">
            <a:normAutofit/>
          </a:bodyPr>
          <a:lstStyle>
            <a:defPPr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defPPr>
            <a:lvl1pPr algn="r" eaLnBrk="1" hangingPunct="1">
              <a:buNone/>
              <a:defRPr sz="4000">
                <a:solidFill>
                  <a:schemeClr val="tx1">
                    <a:alpha val="100000"/>
                  </a:schemeClr>
                </a:solidFill>
                <a:latin typeface="+mj-lt"/>
              </a:defRPr>
            </a:lvl1pPr>
          </a:lstStyle>
          <a:p>
            <a:pPr algn="ctr"/>
            <a:r>
              <a:rPr lang="en-US" altLang="zh-TW" sz="2000" b="1" kern="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2015-11-19</a:t>
            </a:r>
            <a:endParaRPr lang="zh-TW" altLang="en-US" sz="2000" b="1" kern="0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5496" y="3142709"/>
            <a:ext cx="9108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600" b="1" kern="0" dirty="0">
                <a:solidFill>
                  <a:srgbClr val="F79646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中華顧問提案</a:t>
            </a:r>
            <a:r>
              <a:rPr lang="zh-TW" altLang="en-US" sz="36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退休金</a:t>
            </a:r>
            <a:r>
              <a:rPr lang="zh-TW" altLang="en-US" sz="3600" b="1" kern="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示意圖</a:t>
            </a:r>
            <a:endParaRPr lang="en-US" altLang="zh-TW" sz="3600" b="1" kern="0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8279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2"/>
          <p:cNvSpPr txBox="1">
            <a:spLocks/>
          </p:cNvSpPr>
          <p:nvPr/>
        </p:nvSpPr>
        <p:spPr>
          <a:xfrm>
            <a:off x="0" y="533464"/>
            <a:ext cx="9144000" cy="735296"/>
          </a:xfrm>
          <a:prstGeom prst="rect">
            <a:avLst/>
          </a:prstGeom>
        </p:spPr>
        <p:txBody>
          <a:bodyPr anchor="b" anchorCtr="0">
            <a:normAutofit/>
          </a:bodyPr>
          <a:lstStyle>
            <a:defPPr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defPPr>
            <a:lvl1pPr algn="r" eaLnBrk="1" hangingPunct="1">
              <a:buNone/>
              <a:defRPr sz="4000">
                <a:solidFill>
                  <a:schemeClr val="tx1">
                    <a:alpha val="100000"/>
                  </a:schemeClr>
                </a:solidFill>
                <a:latin typeface="+mj-lt"/>
              </a:defRPr>
            </a:lvl1pPr>
          </a:lstStyle>
          <a:p>
            <a:pPr algn="ctr"/>
            <a:r>
              <a:rPr lang="zh-TW" altLang="en-US" b="1" kern="0" dirty="0" smtClean="0">
                <a:solidFill>
                  <a:srgbClr val="F79646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中華顧問提案</a:t>
            </a:r>
            <a:r>
              <a:rPr lang="zh-TW" altLang="en-US" b="1" kern="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退休金示意圖</a:t>
            </a:r>
            <a:endParaRPr lang="zh-TW" altLang="en-US" b="1" kern="0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586420" y="2139365"/>
            <a:ext cx="482291" cy="3701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?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99592" y="1124744"/>
            <a:ext cx="743578" cy="3701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solidFill>
                  <a:schemeClr val="tx1"/>
                </a:solidFill>
              </a:rPr>
              <a:t>薪資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74093" y="3630825"/>
            <a:ext cx="381837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solidFill>
                  <a:schemeClr val="tx1"/>
                </a:solidFill>
              </a:rPr>
              <a:t>起薪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185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55474"/>
            <a:ext cx="8064896" cy="5729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矩形 14"/>
          <p:cNvSpPr/>
          <p:nvPr/>
        </p:nvSpPr>
        <p:spPr>
          <a:xfrm>
            <a:off x="3526971" y="1746852"/>
            <a:ext cx="1045029" cy="4680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>
                <a:solidFill>
                  <a:schemeClr val="tx1"/>
                </a:solidFill>
              </a:rPr>
              <a:t>加</a:t>
            </a:r>
            <a:r>
              <a:rPr lang="en-US" altLang="zh-TW" sz="1600" dirty="0" smtClean="0">
                <a:solidFill>
                  <a:schemeClr val="tx1"/>
                </a:solidFill>
              </a:rPr>
              <a:t>0.5</a:t>
            </a:r>
            <a:r>
              <a:rPr lang="zh-TW" altLang="en-US" sz="1600" dirty="0" smtClean="0">
                <a:solidFill>
                  <a:schemeClr val="tx1"/>
                </a:solidFill>
              </a:rPr>
              <a:t>月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934117" y="1746846"/>
            <a:ext cx="391886" cy="3374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000" dirty="0">
                <a:solidFill>
                  <a:schemeClr val="tx1"/>
                </a:solidFill>
              </a:rPr>
              <a:t>C</a:t>
            </a:r>
            <a:endParaRPr lang="zh-TW" altLang="en-US" sz="4000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499992" y="6165304"/>
            <a:ext cx="1286189" cy="550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96</a:t>
            </a:r>
            <a:r>
              <a:rPr lang="zh-TW" altLang="en-US" sz="1600" dirty="0" smtClean="0">
                <a:solidFill>
                  <a:schemeClr val="tx1"/>
                </a:solidFill>
              </a:rPr>
              <a:t>年</a:t>
            </a:r>
            <a:endParaRPr lang="en-US" altLang="zh-TW" sz="16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(</a:t>
            </a:r>
            <a:r>
              <a:rPr lang="zh-TW" altLang="en-US" sz="1600" dirty="0">
                <a:solidFill>
                  <a:schemeClr val="tx1"/>
                </a:solidFill>
              </a:rPr>
              <a:t>基數換算</a:t>
            </a:r>
            <a:r>
              <a:rPr lang="en-US" altLang="zh-TW" sz="1600" dirty="0">
                <a:solidFill>
                  <a:schemeClr val="tx1"/>
                </a:solidFill>
              </a:rPr>
              <a:t>)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310253" y="6165304"/>
            <a:ext cx="733530" cy="3701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104</a:t>
            </a:r>
            <a:r>
              <a:rPr lang="zh-TW" altLang="en-US" sz="1600" dirty="0" smtClean="0">
                <a:solidFill>
                  <a:schemeClr val="tx1"/>
                </a:solidFill>
              </a:rPr>
              <a:t>年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582886" y="6165304"/>
            <a:ext cx="73353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?</a:t>
            </a:r>
            <a:r>
              <a:rPr lang="zh-TW" altLang="en-US" sz="1600" dirty="0" smtClean="0">
                <a:solidFill>
                  <a:schemeClr val="tx1"/>
                </a:solidFill>
              </a:rPr>
              <a:t> 年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8179240" y="6014796"/>
            <a:ext cx="673239" cy="348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smtClean="0">
                <a:solidFill>
                  <a:schemeClr val="tx1"/>
                </a:solidFill>
              </a:rPr>
              <a:t>年資</a:t>
            </a:r>
            <a:endParaRPr lang="zh-TW" altLang="en-US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57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2"/>
          <p:cNvSpPr txBox="1">
            <a:spLocks/>
          </p:cNvSpPr>
          <p:nvPr/>
        </p:nvSpPr>
        <p:spPr>
          <a:xfrm>
            <a:off x="0" y="557280"/>
            <a:ext cx="9144000" cy="711480"/>
          </a:xfrm>
          <a:prstGeom prst="rect">
            <a:avLst/>
          </a:prstGeom>
        </p:spPr>
        <p:txBody>
          <a:bodyPr anchor="b" anchorCtr="0">
            <a:normAutofit/>
          </a:bodyPr>
          <a:lstStyle>
            <a:defPPr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defPPr>
            <a:lvl1pPr algn="r" eaLnBrk="1" hangingPunct="1">
              <a:buNone/>
              <a:defRPr sz="4000">
                <a:solidFill>
                  <a:schemeClr val="tx1">
                    <a:alpha val="100000"/>
                  </a:schemeClr>
                </a:solidFill>
                <a:latin typeface="+mj-lt"/>
              </a:defRPr>
            </a:lvl1pPr>
          </a:lstStyle>
          <a:p>
            <a:pPr algn="ctr"/>
            <a:r>
              <a:rPr lang="zh-TW" altLang="en-US" b="1" kern="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中華顧問提案退休金分析</a:t>
            </a:r>
            <a:endParaRPr lang="zh-TW" altLang="en-US" b="1" kern="0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04072" y="1480507"/>
            <a:ext cx="84316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第一階段提領</a:t>
            </a:r>
            <a:r>
              <a:rPr lang="en-US" altLang="zh-TW" dirty="0" smtClean="0">
                <a:solidFill>
                  <a:schemeClr val="tx2"/>
                </a:solidFill>
                <a:ea typeface="華康中圓體(P)" pitchFamily="34" charset="-120"/>
              </a:rPr>
              <a:t>A(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藍色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部分</a:t>
            </a:r>
            <a:r>
              <a:rPr lang="en-US" altLang="zh-TW" dirty="0" smtClean="0">
                <a:solidFill>
                  <a:schemeClr val="tx2"/>
                </a:solidFill>
                <a:ea typeface="華康中圓體(P)" pitchFamily="34" charset="-120"/>
              </a:rPr>
              <a:t>)</a:t>
            </a:r>
          </a:p>
          <a:p>
            <a:r>
              <a:rPr lang="zh-TW" altLang="zh-TW" dirty="0" smtClean="0">
                <a:solidFill>
                  <a:schemeClr val="tx2"/>
                </a:solidFill>
                <a:ea typeface="華康中圓體(P)" pitchFamily="34" charset="-120"/>
              </a:rPr>
              <a:t> </a:t>
            </a:r>
            <a:r>
              <a:rPr lang="en-US" altLang="zh-TW" dirty="0" smtClean="0">
                <a:solidFill>
                  <a:schemeClr val="tx2"/>
                </a:solidFill>
                <a:ea typeface="華康中圓體(P)" pitchFamily="34" charset="-120"/>
              </a:rPr>
              <a:t>104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年薪資</a:t>
            </a:r>
            <a:r>
              <a:rPr lang="en-US" altLang="zh-TW" dirty="0" smtClean="0">
                <a:solidFill>
                  <a:schemeClr val="tx2"/>
                </a:solidFill>
                <a:ea typeface="華康中圓體(P)" pitchFamily="34" charset="-120"/>
              </a:rPr>
              <a:t>X96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年資</a:t>
            </a:r>
            <a:r>
              <a:rPr lang="en-US" altLang="zh-TW" dirty="0" smtClean="0">
                <a:solidFill>
                  <a:schemeClr val="tx2"/>
                </a:solidFill>
                <a:ea typeface="華康中圓體(P)" pitchFamily="34" charset="-120"/>
              </a:rPr>
              <a:t>(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基數</a:t>
            </a:r>
            <a:r>
              <a:rPr lang="en-US" altLang="zh-TW" dirty="0" smtClean="0">
                <a:solidFill>
                  <a:schemeClr val="tx2"/>
                </a:solidFill>
                <a:ea typeface="華康中圓體(P)" pitchFamily="34" charset="-120"/>
              </a:rPr>
              <a:t>)</a:t>
            </a:r>
            <a:r>
              <a:rPr lang="zh-TW" altLang="en-US" dirty="0" smtClean="0">
                <a:solidFill>
                  <a:schemeClr val="tx2"/>
                </a:solidFill>
                <a:latin typeface="華康中圓體(P)" pitchFamily="34" charset="-120"/>
                <a:ea typeface="華康中圓體(P)" pitchFamily="34" charset="-120"/>
              </a:rPr>
              <a:t>＝</a:t>
            </a:r>
            <a:r>
              <a:rPr lang="en-US" altLang="zh-TW" dirty="0" smtClean="0">
                <a:solidFill>
                  <a:schemeClr val="tx2"/>
                </a:solidFill>
                <a:latin typeface="新細明體"/>
                <a:ea typeface="華康中圓體(P)" pitchFamily="34" charset="-120"/>
              </a:rPr>
              <a:t>A</a:t>
            </a:r>
            <a:r>
              <a:rPr lang="zh-TW" altLang="en-US" dirty="0" smtClean="0">
                <a:solidFill>
                  <a:schemeClr val="tx2"/>
                </a:solidFill>
                <a:latin typeface="新細明體"/>
                <a:ea typeface="華康中圓體(P)" pitchFamily="34" charset="-120"/>
              </a:rPr>
              <a:t>面積</a:t>
            </a:r>
            <a:endParaRPr lang="en-US" altLang="zh-TW" dirty="0" smtClean="0">
              <a:solidFill>
                <a:schemeClr val="tx2"/>
              </a:solidFill>
              <a:latin typeface="新細明體"/>
              <a:ea typeface="華康中圓體(P)" pitchFamily="34" charset="-120"/>
            </a:endParaRPr>
          </a:p>
          <a:p>
            <a:endParaRPr lang="en-US" altLang="zh-TW" sz="900" dirty="0" smtClean="0">
              <a:solidFill>
                <a:schemeClr val="tx2"/>
              </a:solidFill>
              <a:ea typeface="華康中圓體(P)" pitchFamily="34" charset="-120"/>
            </a:endParaRPr>
          </a:p>
          <a:p>
            <a:r>
              <a:rPr lang="zh-TW" altLang="en-US" dirty="0" smtClean="0">
                <a:solidFill>
                  <a:srgbClr val="003300"/>
                </a:solidFill>
                <a:ea typeface="華康中圓體(P)" pitchFamily="34" charset="-120"/>
              </a:rPr>
              <a:t>第二階段提領</a:t>
            </a:r>
            <a:r>
              <a:rPr lang="en-US" altLang="zh-TW" dirty="0" smtClean="0">
                <a:solidFill>
                  <a:srgbClr val="003300"/>
                </a:solidFill>
                <a:ea typeface="華康中圓體(P)" pitchFamily="34" charset="-120"/>
              </a:rPr>
              <a:t>B(</a:t>
            </a:r>
            <a:r>
              <a:rPr lang="zh-TW" altLang="en-US" dirty="0" smtClean="0">
                <a:solidFill>
                  <a:srgbClr val="003300"/>
                </a:solidFill>
                <a:ea typeface="華康中圓體(P)" pitchFamily="34" charset="-120"/>
              </a:rPr>
              <a:t>綠色部分</a:t>
            </a:r>
            <a:r>
              <a:rPr lang="en-US" altLang="zh-TW" dirty="0">
                <a:solidFill>
                  <a:srgbClr val="003300"/>
                </a:solidFill>
                <a:ea typeface="華康中圓體(P)" pitchFamily="34" charset="-120"/>
              </a:rPr>
              <a:t>)</a:t>
            </a:r>
          </a:p>
          <a:p>
            <a:r>
              <a:rPr lang="zh-TW" altLang="en-US" dirty="0" smtClean="0">
                <a:solidFill>
                  <a:srgbClr val="003300"/>
                </a:solidFill>
                <a:latin typeface="華康中圓體(P)" pitchFamily="34" charset="-120"/>
                <a:ea typeface="華康中圓體(P)" pitchFamily="34" charset="-120"/>
              </a:rPr>
              <a:t>？</a:t>
            </a:r>
            <a:r>
              <a:rPr lang="zh-TW" altLang="en-US" dirty="0" smtClean="0">
                <a:solidFill>
                  <a:srgbClr val="003300"/>
                </a:solidFill>
                <a:ea typeface="華康中圓體(P)" pitchFamily="34" charset="-120"/>
              </a:rPr>
              <a:t>年</a:t>
            </a:r>
            <a:r>
              <a:rPr lang="zh-TW" altLang="en-US" dirty="0">
                <a:solidFill>
                  <a:srgbClr val="003300"/>
                </a:solidFill>
                <a:ea typeface="華康中圓體(P)" pitchFamily="34" charset="-120"/>
              </a:rPr>
              <a:t>薪資</a:t>
            </a:r>
            <a:r>
              <a:rPr lang="en-US" altLang="zh-TW" dirty="0">
                <a:solidFill>
                  <a:srgbClr val="003300"/>
                </a:solidFill>
                <a:ea typeface="華康中圓體(P)" pitchFamily="34" charset="-120"/>
              </a:rPr>
              <a:t>X(</a:t>
            </a:r>
            <a:r>
              <a:rPr lang="zh-TW" altLang="en-US" dirty="0" smtClean="0">
                <a:solidFill>
                  <a:srgbClr val="003300"/>
                </a:solidFill>
                <a:ea typeface="華康中圓體(P)" pitchFamily="34" charset="-120"/>
              </a:rPr>
              <a:t>？年資</a:t>
            </a:r>
            <a:r>
              <a:rPr lang="en-US" altLang="zh-TW" dirty="0" smtClean="0">
                <a:solidFill>
                  <a:srgbClr val="003300"/>
                </a:solidFill>
                <a:ea typeface="華康中圓體(P)" pitchFamily="34" charset="-120"/>
              </a:rPr>
              <a:t>-96</a:t>
            </a:r>
            <a:r>
              <a:rPr lang="zh-TW" altLang="en-US" dirty="0" smtClean="0">
                <a:solidFill>
                  <a:srgbClr val="003300"/>
                </a:solidFill>
                <a:ea typeface="華康中圓體(P)" pitchFamily="34" charset="-120"/>
              </a:rPr>
              <a:t>年資</a:t>
            </a:r>
            <a:r>
              <a:rPr lang="en-US" altLang="zh-TW" dirty="0" smtClean="0">
                <a:solidFill>
                  <a:srgbClr val="003300"/>
                </a:solidFill>
                <a:ea typeface="華康中圓體(P)" pitchFamily="34" charset="-120"/>
              </a:rPr>
              <a:t>)</a:t>
            </a:r>
            <a:r>
              <a:rPr lang="zh-TW" altLang="en-US" dirty="0">
                <a:solidFill>
                  <a:srgbClr val="003300"/>
                </a:solidFill>
                <a:ea typeface="華康中圓體(P)" pitchFamily="34" charset="-120"/>
              </a:rPr>
              <a:t> </a:t>
            </a:r>
            <a:r>
              <a:rPr lang="en-US" altLang="zh-TW" dirty="0" smtClean="0">
                <a:solidFill>
                  <a:srgbClr val="003300"/>
                </a:solidFill>
                <a:ea typeface="華康中圓體(P)" pitchFamily="34" charset="-120"/>
              </a:rPr>
              <a:t>(</a:t>
            </a:r>
            <a:r>
              <a:rPr lang="zh-TW" altLang="en-US" dirty="0" smtClean="0">
                <a:solidFill>
                  <a:srgbClr val="003300"/>
                </a:solidFill>
                <a:ea typeface="華康中圓體(P)" pitchFamily="34" charset="-120"/>
              </a:rPr>
              <a:t>扣減第一</a:t>
            </a:r>
            <a:r>
              <a:rPr lang="zh-TW" altLang="en-US" dirty="0">
                <a:solidFill>
                  <a:srgbClr val="003300"/>
                </a:solidFill>
                <a:ea typeface="華康中圓體(P)" pitchFamily="34" charset="-120"/>
              </a:rPr>
              <a:t>階段基數</a:t>
            </a:r>
            <a:r>
              <a:rPr lang="en-US" altLang="zh-TW" dirty="0">
                <a:solidFill>
                  <a:srgbClr val="003300"/>
                </a:solidFill>
                <a:ea typeface="華康中圓體(P)" pitchFamily="34" charset="-120"/>
              </a:rPr>
              <a:t>)</a:t>
            </a:r>
            <a:r>
              <a:rPr lang="zh-TW" altLang="en-US" dirty="0" smtClean="0">
                <a:solidFill>
                  <a:srgbClr val="003300"/>
                </a:solidFill>
                <a:ea typeface="華康中圓體(P)" pitchFamily="34" charset="-120"/>
              </a:rPr>
              <a:t>＝</a:t>
            </a:r>
            <a:r>
              <a:rPr lang="en-US" altLang="zh-TW" dirty="0" smtClean="0">
                <a:solidFill>
                  <a:srgbClr val="003300"/>
                </a:solidFill>
                <a:ea typeface="華康中圓體(P)" pitchFamily="34" charset="-120"/>
              </a:rPr>
              <a:t>B</a:t>
            </a:r>
            <a:r>
              <a:rPr lang="zh-TW" altLang="en-US" dirty="0" smtClean="0">
                <a:solidFill>
                  <a:srgbClr val="003300"/>
                </a:solidFill>
                <a:ea typeface="華康中圓體(P)" pitchFamily="34" charset="-120"/>
              </a:rPr>
              <a:t>面積</a:t>
            </a:r>
            <a:endParaRPr lang="en-US" altLang="zh-TW" dirty="0" smtClean="0">
              <a:solidFill>
                <a:srgbClr val="003300"/>
              </a:solidFill>
              <a:ea typeface="華康中圓體(P)" pitchFamily="34" charset="-120"/>
            </a:endParaRPr>
          </a:p>
          <a:p>
            <a:endParaRPr lang="en-US" altLang="zh-TW" sz="900" dirty="0" smtClean="0">
              <a:solidFill>
                <a:schemeClr val="tx2"/>
              </a:solidFill>
              <a:ea typeface="華康中圓體(P)" pitchFamily="34" charset="-120"/>
            </a:endParaRPr>
          </a:p>
          <a:p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ea typeface="華康中圓體(P)" pitchFamily="34" charset="-120"/>
              </a:rPr>
              <a:t>正常提領</a:t>
            </a:r>
            <a:endParaRPr lang="en-US" altLang="zh-TW" dirty="0" smtClean="0">
              <a:solidFill>
                <a:schemeClr val="accent6">
                  <a:lumMod val="75000"/>
                </a:schemeClr>
              </a:solidFill>
              <a:ea typeface="華康中圓體(P)" pitchFamily="34" charset="-120"/>
            </a:endParaRPr>
          </a:p>
          <a:p>
            <a:r>
              <a:rPr lang="zh-TW" altLang="en-US" dirty="0">
                <a:solidFill>
                  <a:schemeClr val="accent6">
                    <a:lumMod val="75000"/>
                  </a:schemeClr>
                </a:solidFill>
                <a:ea typeface="華康中圓體(P)" pitchFamily="34" charset="-120"/>
              </a:rPr>
              <a:t>？年薪資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  <a:ea typeface="華康中圓體(P)" pitchFamily="34" charset="-120"/>
              </a:rPr>
              <a:t>X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ea typeface="華康中圓體(P)" pitchFamily="34" charset="-120"/>
              </a:rPr>
              <a:t>？年資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  <a:ea typeface="華康中圓體(P)" pitchFamily="34" charset="-120"/>
              </a:rPr>
              <a:t> (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ea typeface="華康中圓體(P)" pitchFamily="34" charset="-120"/>
              </a:rPr>
              <a:t>基數</a:t>
            </a:r>
            <a:r>
              <a:rPr lang="en-US" altLang="zh-TW" dirty="0">
                <a:solidFill>
                  <a:schemeClr val="accent6">
                    <a:lumMod val="75000"/>
                  </a:schemeClr>
                </a:solidFill>
                <a:ea typeface="華康中圓體(P)" pitchFamily="34" charset="-120"/>
              </a:rPr>
              <a:t>)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ea typeface="華康中圓體(P)" pitchFamily="34" charset="-120"/>
              </a:rPr>
              <a:t>＝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  <a:ea typeface="華康中圓體(P)" pitchFamily="34" charset="-120"/>
              </a:rPr>
              <a:t>A+B+C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ea typeface="華康中圓體(P)" pitchFamily="34" charset="-120"/>
              </a:rPr>
              <a:t>面積</a:t>
            </a:r>
            <a:endParaRPr lang="en-US" altLang="zh-TW" dirty="0" smtClean="0">
              <a:solidFill>
                <a:schemeClr val="accent6">
                  <a:lumMod val="75000"/>
                </a:schemeClr>
              </a:solidFill>
              <a:ea typeface="華康中圓體(P)" pitchFamily="34" charset="-120"/>
            </a:endParaRPr>
          </a:p>
          <a:p>
            <a:endParaRPr lang="en-US" altLang="zh-TW" sz="900" dirty="0" smtClean="0">
              <a:solidFill>
                <a:schemeClr val="tx2"/>
              </a:solidFill>
              <a:ea typeface="華康中圓體(P)" pitchFamily="34" charset="-120"/>
            </a:endParaRPr>
          </a:p>
          <a:p>
            <a:r>
              <a:rPr lang="zh-TW" altLang="en-US" dirty="0" smtClean="0">
                <a:solidFill>
                  <a:srgbClr val="C00000"/>
                </a:solidFill>
                <a:ea typeface="華康中圓體(P)" pitchFamily="34" charset="-120"/>
              </a:rPr>
              <a:t>分兩階段提領造成之損失</a:t>
            </a:r>
            <a:r>
              <a:rPr lang="en-US" altLang="zh-TW" dirty="0">
                <a:solidFill>
                  <a:srgbClr val="C00000"/>
                </a:solidFill>
                <a:ea typeface="華康中圓體(P)" pitchFamily="34" charset="-120"/>
              </a:rPr>
              <a:t>(</a:t>
            </a:r>
            <a:r>
              <a:rPr lang="zh-TW" altLang="en-US" dirty="0">
                <a:solidFill>
                  <a:srgbClr val="C00000"/>
                </a:solidFill>
                <a:ea typeface="華康中圓體(P)" pitchFamily="34" charset="-120"/>
              </a:rPr>
              <a:t>紅色部分</a:t>
            </a:r>
            <a:r>
              <a:rPr lang="en-US" altLang="zh-TW" dirty="0">
                <a:solidFill>
                  <a:srgbClr val="C00000"/>
                </a:solidFill>
                <a:ea typeface="華康中圓體(P)" pitchFamily="34" charset="-120"/>
              </a:rPr>
              <a:t>) </a:t>
            </a:r>
            <a:endParaRPr lang="en-US" altLang="zh-TW" dirty="0" smtClean="0">
              <a:solidFill>
                <a:srgbClr val="C00000"/>
              </a:solidFill>
              <a:ea typeface="華康中圓體(P)" pitchFamily="34" charset="-120"/>
            </a:endParaRPr>
          </a:p>
          <a:p>
            <a:r>
              <a:rPr lang="en-US" altLang="zh-TW" dirty="0" smtClean="0">
                <a:solidFill>
                  <a:srgbClr val="C00000"/>
                </a:solidFill>
                <a:ea typeface="華康中圓體(P)" pitchFamily="34" charset="-120"/>
              </a:rPr>
              <a:t>(A+B+C</a:t>
            </a:r>
            <a:r>
              <a:rPr lang="zh-TW" altLang="en-US" dirty="0" smtClean="0">
                <a:solidFill>
                  <a:srgbClr val="C00000"/>
                </a:solidFill>
                <a:ea typeface="華康中圓體(P)" pitchFamily="34" charset="-120"/>
              </a:rPr>
              <a:t>面積</a:t>
            </a:r>
            <a:r>
              <a:rPr lang="en-US" altLang="zh-TW" dirty="0" smtClean="0">
                <a:solidFill>
                  <a:srgbClr val="C00000"/>
                </a:solidFill>
                <a:ea typeface="華康中圓體(P)" pitchFamily="34" charset="-120"/>
              </a:rPr>
              <a:t>)-(A</a:t>
            </a:r>
            <a:r>
              <a:rPr lang="zh-TW" altLang="en-US" dirty="0" smtClean="0">
                <a:solidFill>
                  <a:srgbClr val="C00000"/>
                </a:solidFill>
                <a:ea typeface="華康中圓體(P)" pitchFamily="34" charset="-120"/>
              </a:rPr>
              <a:t>面積</a:t>
            </a:r>
            <a:r>
              <a:rPr lang="en-US" altLang="zh-TW" dirty="0" smtClean="0">
                <a:solidFill>
                  <a:srgbClr val="C00000"/>
                </a:solidFill>
                <a:ea typeface="華康中圓體(P)" pitchFamily="34" charset="-120"/>
              </a:rPr>
              <a:t>+B</a:t>
            </a:r>
            <a:r>
              <a:rPr lang="zh-TW" altLang="en-US" dirty="0" smtClean="0">
                <a:solidFill>
                  <a:srgbClr val="C00000"/>
                </a:solidFill>
                <a:ea typeface="華康中圓體(P)" pitchFamily="34" charset="-120"/>
              </a:rPr>
              <a:t>面積</a:t>
            </a:r>
            <a:r>
              <a:rPr lang="en-US" altLang="zh-TW" dirty="0" smtClean="0">
                <a:solidFill>
                  <a:srgbClr val="C00000"/>
                </a:solidFill>
                <a:ea typeface="華康中圓體(P)" pitchFamily="34" charset="-120"/>
              </a:rPr>
              <a:t>)</a:t>
            </a:r>
            <a:r>
              <a:rPr lang="zh-TW" altLang="en-US" dirty="0" smtClean="0">
                <a:solidFill>
                  <a:srgbClr val="C00000"/>
                </a:solidFill>
                <a:ea typeface="華康中圓體(P)" pitchFamily="34" charset="-120"/>
              </a:rPr>
              <a:t>＝</a:t>
            </a:r>
            <a:r>
              <a:rPr lang="en-US" altLang="zh-TW" dirty="0" smtClean="0">
                <a:solidFill>
                  <a:srgbClr val="C00000"/>
                </a:solidFill>
                <a:ea typeface="華康中圓體(P)" pitchFamily="34" charset="-120"/>
              </a:rPr>
              <a:t>C</a:t>
            </a:r>
            <a:r>
              <a:rPr lang="zh-TW" altLang="en-US" dirty="0" smtClean="0">
                <a:solidFill>
                  <a:srgbClr val="C00000"/>
                </a:solidFill>
                <a:ea typeface="華康中圓體(P)" pitchFamily="34" charset="-120"/>
              </a:rPr>
              <a:t>面積</a:t>
            </a:r>
            <a:endParaRPr lang="en-US" altLang="zh-TW" dirty="0" smtClean="0">
              <a:solidFill>
                <a:srgbClr val="C00000"/>
              </a:solidFill>
              <a:ea typeface="華康中圓體(P)" pitchFamily="34" charset="-120"/>
            </a:endParaRPr>
          </a:p>
          <a:p>
            <a:endParaRPr lang="en-US" altLang="zh-TW" sz="900" dirty="0" smtClean="0">
              <a:solidFill>
                <a:schemeClr val="tx2"/>
              </a:solidFill>
              <a:ea typeface="華康中圓體(P)" pitchFamily="34" charset="-120"/>
            </a:endParaRPr>
          </a:p>
          <a:p>
            <a:r>
              <a:rPr lang="zh-TW" altLang="en-US" dirty="0" smtClean="0">
                <a:solidFill>
                  <a:srgbClr val="7030A0"/>
                </a:solidFill>
                <a:ea typeface="華康中圓體(P)" pitchFamily="34" charset="-120"/>
              </a:rPr>
              <a:t>如第一</a:t>
            </a:r>
            <a:r>
              <a:rPr lang="zh-TW" altLang="en-US" dirty="0">
                <a:solidFill>
                  <a:srgbClr val="7030A0"/>
                </a:solidFill>
                <a:ea typeface="華康中圓體(P)" pitchFamily="34" charset="-120"/>
              </a:rPr>
              <a:t>階段</a:t>
            </a:r>
            <a:r>
              <a:rPr lang="zh-TW" altLang="en-US" dirty="0" smtClean="0">
                <a:solidFill>
                  <a:srgbClr val="7030A0"/>
                </a:solidFill>
                <a:ea typeface="華康中圓體(P)" pitchFamily="34" charset="-120"/>
              </a:rPr>
              <a:t>提領可行</a:t>
            </a:r>
            <a:endParaRPr lang="en-US" altLang="zh-TW" dirty="0" smtClean="0">
              <a:solidFill>
                <a:srgbClr val="7030A0"/>
              </a:solidFill>
              <a:ea typeface="華康中圓體(P)" pitchFamily="34" charset="-120"/>
            </a:endParaRPr>
          </a:p>
          <a:p>
            <a:r>
              <a:rPr lang="zh-TW" altLang="en-US" dirty="0">
                <a:solidFill>
                  <a:srgbClr val="7030A0"/>
                </a:solidFill>
                <a:ea typeface="華康中圓體(P)" pitchFamily="34" charset="-120"/>
              </a:rPr>
              <a:t>那麼亦可</a:t>
            </a:r>
            <a:endParaRPr lang="en-US" altLang="zh-TW" dirty="0">
              <a:solidFill>
                <a:srgbClr val="7030A0"/>
              </a:solidFill>
              <a:ea typeface="華康中圓體(P)" pitchFamily="34" charset="-120"/>
            </a:endParaRPr>
          </a:p>
          <a:p>
            <a:r>
              <a:rPr lang="en-US" altLang="zh-TW" dirty="0">
                <a:solidFill>
                  <a:srgbClr val="7030A0"/>
                </a:solidFill>
                <a:ea typeface="華康中圓體(P)" pitchFamily="34" charset="-120"/>
              </a:rPr>
              <a:t> 104</a:t>
            </a:r>
            <a:r>
              <a:rPr lang="zh-TW" altLang="en-US" dirty="0">
                <a:solidFill>
                  <a:srgbClr val="7030A0"/>
                </a:solidFill>
                <a:ea typeface="華康中圓體(P)" pitchFamily="34" charset="-120"/>
              </a:rPr>
              <a:t>年薪資</a:t>
            </a:r>
            <a:r>
              <a:rPr lang="en-US" altLang="zh-TW" dirty="0" smtClean="0">
                <a:solidFill>
                  <a:srgbClr val="7030A0"/>
                </a:solidFill>
                <a:ea typeface="華康中圓體(P)" pitchFamily="34" charset="-120"/>
              </a:rPr>
              <a:t>X104</a:t>
            </a:r>
            <a:r>
              <a:rPr lang="zh-TW" altLang="en-US" dirty="0" smtClean="0">
                <a:solidFill>
                  <a:srgbClr val="7030A0"/>
                </a:solidFill>
                <a:ea typeface="華康中圓體(P)" pitchFamily="34" charset="-120"/>
              </a:rPr>
              <a:t>年資</a:t>
            </a:r>
            <a:r>
              <a:rPr lang="en-US" altLang="zh-TW" dirty="0">
                <a:solidFill>
                  <a:srgbClr val="7030A0"/>
                </a:solidFill>
                <a:ea typeface="華康中圓體(P)" pitchFamily="34" charset="-120"/>
              </a:rPr>
              <a:t>(</a:t>
            </a:r>
            <a:r>
              <a:rPr lang="zh-TW" altLang="en-US" dirty="0">
                <a:solidFill>
                  <a:srgbClr val="7030A0"/>
                </a:solidFill>
                <a:ea typeface="華康中圓體(P)" pitchFamily="34" charset="-120"/>
              </a:rPr>
              <a:t>基數</a:t>
            </a:r>
            <a:r>
              <a:rPr lang="en-US" altLang="zh-TW" dirty="0">
                <a:solidFill>
                  <a:srgbClr val="7030A0"/>
                </a:solidFill>
                <a:ea typeface="華康中圓體(P)" pitchFamily="34" charset="-120"/>
              </a:rPr>
              <a:t>)</a:t>
            </a:r>
            <a:r>
              <a:rPr lang="zh-TW" altLang="en-US" dirty="0" smtClean="0">
                <a:solidFill>
                  <a:srgbClr val="7030A0"/>
                </a:solidFill>
                <a:ea typeface="華康中圓體(P)" pitchFamily="34" charset="-120"/>
              </a:rPr>
              <a:t>＝</a:t>
            </a:r>
            <a:r>
              <a:rPr lang="en-US" altLang="zh-TW" dirty="0" smtClean="0">
                <a:solidFill>
                  <a:srgbClr val="7030A0"/>
                </a:solidFill>
                <a:ea typeface="華康中圓體(P)" pitchFamily="34" charset="-120"/>
              </a:rPr>
              <a:t>104</a:t>
            </a:r>
            <a:r>
              <a:rPr lang="zh-TW" altLang="en-US" dirty="0" smtClean="0">
                <a:solidFill>
                  <a:srgbClr val="7030A0"/>
                </a:solidFill>
                <a:ea typeface="華康中圓體(P)" pitchFamily="34" charset="-120"/>
              </a:rPr>
              <a:t>面積</a:t>
            </a:r>
            <a:endParaRPr lang="zh-TW" altLang="en-US" dirty="0">
              <a:solidFill>
                <a:srgbClr val="7030A0"/>
              </a:solidFill>
              <a:ea typeface="華康中圓體(P)" pitchFamily="34" charset="-120"/>
            </a:endParaRPr>
          </a:p>
          <a:p>
            <a:endParaRPr lang="zh-TW" altLang="zh-TW" sz="900" dirty="0">
              <a:solidFill>
                <a:schemeClr val="tx2"/>
              </a:solidFill>
              <a:ea typeface="華康中圓體(P)" pitchFamily="34" charset="-120"/>
            </a:endParaRPr>
          </a:p>
          <a:p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注意事項</a:t>
            </a:r>
            <a:r>
              <a:rPr lang="zh-TW" altLang="en-US" dirty="0" smtClean="0">
                <a:solidFill>
                  <a:schemeClr val="tx2"/>
                </a:solidFill>
                <a:latin typeface="標楷體"/>
                <a:ea typeface="標楷體"/>
              </a:rPr>
              <a:t>：</a:t>
            </a:r>
            <a:endParaRPr lang="en-US" altLang="zh-TW" dirty="0" smtClean="0">
              <a:solidFill>
                <a:schemeClr val="tx2"/>
              </a:solidFill>
              <a:ea typeface="華康中圓體(P)" pitchFamily="34" charset="-120"/>
            </a:endParaRPr>
          </a:p>
          <a:p>
            <a:r>
              <a:rPr lang="en-US" altLang="zh-TW" dirty="0" smtClean="0">
                <a:solidFill>
                  <a:schemeClr val="tx2"/>
                </a:solidFill>
                <a:ea typeface="華康中圓體(P)" pitchFamily="34" charset="-120"/>
              </a:rPr>
              <a:t>1.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兩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階段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提領並不合法</a:t>
            </a:r>
            <a:r>
              <a:rPr lang="en-US" altLang="zh-TW" dirty="0" smtClean="0">
                <a:solidFill>
                  <a:schemeClr val="tx2"/>
                </a:solidFill>
                <a:ea typeface="華康中圓體(P)" pitchFamily="34" charset="-120"/>
              </a:rPr>
              <a:t>(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勞工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退休金條例第 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11 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條</a:t>
            </a:r>
            <a:r>
              <a:rPr lang="en-US" altLang="zh-TW" dirty="0" smtClean="0">
                <a:solidFill>
                  <a:schemeClr val="tx2"/>
                </a:solidFill>
                <a:ea typeface="華康中圓體(P)" pitchFamily="34" charset="-120"/>
              </a:rPr>
              <a:t>)</a:t>
            </a:r>
          </a:p>
          <a:p>
            <a:r>
              <a:rPr lang="en-US" altLang="zh-TW" dirty="0" smtClean="0">
                <a:solidFill>
                  <a:schemeClr val="tx2"/>
                </a:solidFill>
                <a:ea typeface="華康中圓體(P)" pitchFamily="34" charset="-120"/>
              </a:rPr>
              <a:t>2.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除非立即退休</a:t>
            </a:r>
            <a:r>
              <a:rPr lang="en-US" altLang="zh-TW" dirty="0" smtClean="0">
                <a:solidFill>
                  <a:schemeClr val="tx2"/>
                </a:solidFill>
                <a:ea typeface="華康中圓體(P)" pitchFamily="34" charset="-120"/>
              </a:rPr>
              <a:t>,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兩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階段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提領</a:t>
            </a:r>
            <a:r>
              <a:rPr lang="en-US" altLang="zh-TW" dirty="0" smtClean="0">
                <a:solidFill>
                  <a:schemeClr val="tx2"/>
                </a:solidFill>
                <a:ea typeface="華康中圓體(P)" pitchFamily="34" charset="-120"/>
              </a:rPr>
              <a:t>5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年後預估損失</a:t>
            </a:r>
            <a:r>
              <a:rPr lang="en-US" altLang="zh-TW" dirty="0" smtClean="0">
                <a:solidFill>
                  <a:schemeClr val="tx2"/>
                </a:solidFill>
                <a:ea typeface="華康中圓體(P)" pitchFamily="34" charset="-120"/>
              </a:rPr>
              <a:t>1/4</a:t>
            </a:r>
            <a:r>
              <a:rPr lang="zh-TW" altLang="en-US" dirty="0" smtClean="0">
                <a:solidFill>
                  <a:schemeClr val="tx2"/>
                </a:solidFill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dirty="0" smtClean="0">
                <a:solidFill>
                  <a:schemeClr val="tx2"/>
                </a:solidFill>
                <a:latin typeface="華康中圓體(P)" pitchFamily="34" charset="-120"/>
                <a:ea typeface="華康中圓體(P)" pitchFamily="34" charset="-120"/>
              </a:rPr>
              <a:t>1</a:t>
            </a:r>
            <a:r>
              <a:rPr lang="zh-TW" altLang="en-US" dirty="0" smtClean="0">
                <a:solidFill>
                  <a:schemeClr val="tx2"/>
                </a:solidFill>
                <a:latin typeface="華康中圓體(P)" pitchFamily="34" charset="-120"/>
                <a:ea typeface="華康中圓體(P)" pitchFamily="34" charset="-120"/>
              </a:rPr>
              <a:t>倍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 </a:t>
            </a:r>
            <a:endParaRPr lang="en-US" altLang="zh-TW" dirty="0" smtClean="0">
              <a:solidFill>
                <a:schemeClr val="tx2"/>
              </a:solidFill>
              <a:ea typeface="華康中圓體(P)" pitchFamily="34" charset="-120"/>
            </a:endParaRPr>
          </a:p>
          <a:p>
            <a:r>
              <a:rPr lang="en-US" altLang="zh-TW" dirty="0" smtClean="0">
                <a:solidFill>
                  <a:schemeClr val="tx2"/>
                </a:solidFill>
                <a:ea typeface="華康中圓體(P)" pitchFamily="34" charset="-120"/>
              </a:rPr>
              <a:t>3.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大部份基層員工退休金沒有稅的問題</a:t>
            </a:r>
            <a:r>
              <a:rPr lang="en-US" altLang="zh-TW" dirty="0" smtClean="0">
                <a:solidFill>
                  <a:schemeClr val="tx2"/>
                </a:solidFill>
                <a:ea typeface="華康中圓體(P)" pitchFamily="34" charset="-120"/>
              </a:rPr>
              <a:t>(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請參考案例</a:t>
            </a:r>
            <a:r>
              <a:rPr lang="en-US" altLang="zh-TW" dirty="0" smtClean="0">
                <a:solidFill>
                  <a:schemeClr val="tx2"/>
                </a:solidFill>
                <a:ea typeface="華康中圓體(P)" pitchFamily="34" charset="-120"/>
              </a:rPr>
              <a:t>)</a:t>
            </a:r>
            <a:endParaRPr lang="en-US" altLang="zh-TW" dirty="0">
              <a:solidFill>
                <a:schemeClr val="tx2"/>
              </a:solidFill>
              <a:ea typeface="華康中圓體(P)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6023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61258" y="1251598"/>
            <a:ext cx="869182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zh-TW" altLang="zh-TW" dirty="0" smtClean="0">
                <a:solidFill>
                  <a:schemeClr val="tx2"/>
                </a:solidFill>
                <a:ea typeface="華康中圓體(P)" pitchFamily="34" charset="-120"/>
              </a:rPr>
              <a:t>勞工</a:t>
            </a:r>
            <a:r>
              <a:rPr lang="zh-TW" altLang="zh-TW" dirty="0">
                <a:solidFill>
                  <a:schemeClr val="tx2"/>
                </a:solidFill>
                <a:ea typeface="華康中圓體(P)" pitchFamily="34" charset="-120"/>
              </a:rPr>
              <a:t>退休金條例第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 11 </a:t>
            </a:r>
            <a:r>
              <a:rPr lang="zh-TW" altLang="zh-TW" dirty="0">
                <a:solidFill>
                  <a:schemeClr val="tx2"/>
                </a:solidFill>
                <a:ea typeface="華康中圓體(P)" pitchFamily="34" charset="-120"/>
              </a:rPr>
              <a:t>條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           </a:t>
            </a:r>
            <a:endParaRPr lang="zh-TW" altLang="zh-TW" dirty="0">
              <a:solidFill>
                <a:schemeClr val="tx2"/>
              </a:solidFill>
              <a:ea typeface="華康中圓體(P)" pitchFamily="34" charset="-120"/>
            </a:endParaRPr>
          </a:p>
          <a:p>
            <a:pPr>
              <a:lnSpc>
                <a:spcPts val="1800"/>
              </a:lnSpc>
            </a:pP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 </a:t>
            </a:r>
            <a:r>
              <a:rPr lang="zh-TW" altLang="zh-TW" dirty="0" smtClean="0">
                <a:solidFill>
                  <a:srgbClr val="C00000"/>
                </a:solidFill>
                <a:ea typeface="華康中圓體(P)" pitchFamily="34" charset="-120"/>
              </a:rPr>
              <a:t>本條例</a:t>
            </a:r>
            <a:r>
              <a:rPr lang="zh-TW" altLang="zh-TW" dirty="0">
                <a:solidFill>
                  <a:srgbClr val="C00000"/>
                </a:solidFill>
                <a:ea typeface="華康中圓體(P)" pitchFamily="34" charset="-120"/>
              </a:rPr>
              <a:t>施行前已適用勞動基準法之勞工，於本條例施行後，仍服務於</a:t>
            </a:r>
            <a:r>
              <a:rPr lang="zh-TW" altLang="zh-TW" dirty="0" smtClean="0">
                <a:solidFill>
                  <a:srgbClr val="C00000"/>
                </a:solidFill>
                <a:ea typeface="華康中圓體(P)" pitchFamily="34" charset="-120"/>
              </a:rPr>
              <a:t>同一事業單位</a:t>
            </a:r>
            <a:r>
              <a:rPr lang="zh-TW" altLang="zh-TW" dirty="0">
                <a:solidFill>
                  <a:srgbClr val="C00000"/>
                </a:solidFill>
                <a:ea typeface="華康中圓體(P)" pitchFamily="34" charset="-120"/>
              </a:rPr>
              <a:t>而選擇適用本條例之退休金制度者，其適用本條例前之工作</a:t>
            </a:r>
            <a:r>
              <a:rPr lang="zh-TW" altLang="zh-TW" dirty="0" smtClean="0">
                <a:solidFill>
                  <a:srgbClr val="C00000"/>
                </a:solidFill>
                <a:ea typeface="華康中圓體(P)" pitchFamily="34" charset="-120"/>
              </a:rPr>
              <a:t>年資，</a:t>
            </a:r>
            <a:r>
              <a:rPr lang="zh-TW" altLang="zh-TW" dirty="0">
                <a:solidFill>
                  <a:srgbClr val="C00000"/>
                </a:solidFill>
                <a:ea typeface="華康中圓體(P)" pitchFamily="34" charset="-120"/>
              </a:rPr>
              <a:t>應予保留</a:t>
            </a:r>
            <a:r>
              <a:rPr lang="zh-TW" altLang="zh-TW" dirty="0" smtClean="0">
                <a:solidFill>
                  <a:srgbClr val="C00000"/>
                </a:solidFill>
                <a:ea typeface="華康中圓體(P)" pitchFamily="34" charset="-120"/>
              </a:rPr>
              <a:t>。</a:t>
            </a:r>
            <a:endParaRPr lang="en-US" altLang="zh-TW" dirty="0">
              <a:solidFill>
                <a:srgbClr val="C00000"/>
              </a:solidFill>
              <a:ea typeface="華康中圓體(P)" pitchFamily="34" charset="-120"/>
            </a:endParaRPr>
          </a:p>
          <a:p>
            <a:pPr>
              <a:lnSpc>
                <a:spcPts val="1800"/>
              </a:lnSpc>
            </a:pPr>
            <a:endParaRPr lang="en-US" altLang="zh-TW" sz="800" dirty="0" smtClean="0">
              <a:solidFill>
                <a:srgbClr val="C00000"/>
              </a:solidFill>
              <a:ea typeface="華康中圓體(P)" pitchFamily="34" charset="-120"/>
            </a:endParaRPr>
          </a:p>
          <a:p>
            <a:pPr>
              <a:lnSpc>
                <a:spcPts val="1800"/>
              </a:lnSpc>
            </a:pPr>
            <a:r>
              <a:rPr lang="zh-TW" altLang="zh-TW" dirty="0" smtClean="0">
                <a:solidFill>
                  <a:schemeClr val="tx2"/>
                </a:solidFill>
                <a:ea typeface="華康中圓體(P)" pitchFamily="34" charset="-120"/>
              </a:rPr>
              <a:t>前項</a:t>
            </a:r>
            <a:r>
              <a:rPr lang="zh-TW" altLang="zh-TW" dirty="0">
                <a:solidFill>
                  <a:schemeClr val="tx2"/>
                </a:solidFill>
                <a:ea typeface="華康中圓體(P)" pitchFamily="34" charset="-120"/>
              </a:rPr>
              <a:t>保留之工作年資，於勞動契約依勞動基準法第十一條、第十三條</a:t>
            </a:r>
            <a:r>
              <a:rPr lang="zh-TW" altLang="zh-TW" dirty="0" smtClean="0">
                <a:solidFill>
                  <a:schemeClr val="tx2"/>
                </a:solidFill>
                <a:ea typeface="華康中圓體(P)" pitchFamily="34" charset="-120"/>
              </a:rPr>
              <a:t>但書、</a:t>
            </a:r>
            <a:r>
              <a:rPr lang="zh-TW" altLang="zh-TW" dirty="0">
                <a:solidFill>
                  <a:schemeClr val="tx2"/>
                </a:solidFill>
                <a:ea typeface="華康中圓體(P)" pitchFamily="34" charset="-120"/>
              </a:rPr>
              <a:t>第十四條、第二十條、第五十三條、第五十四條或職業災害勞工保</a:t>
            </a:r>
            <a:r>
              <a:rPr lang="zh-TW" altLang="zh-TW" dirty="0" smtClean="0">
                <a:solidFill>
                  <a:schemeClr val="tx2"/>
                </a:solidFill>
                <a:ea typeface="華康中圓體(P)" pitchFamily="34" charset="-120"/>
              </a:rPr>
              <a:t>護法第二十三</a:t>
            </a:r>
            <a:r>
              <a:rPr lang="zh-TW" altLang="zh-TW" dirty="0">
                <a:solidFill>
                  <a:schemeClr val="tx2"/>
                </a:solidFill>
                <a:ea typeface="華康中圓體(P)" pitchFamily="34" charset="-120"/>
              </a:rPr>
              <a:t>條、第二十四條規定終止時，雇主應依各法規定，</a:t>
            </a:r>
            <a:r>
              <a:rPr lang="zh-TW" altLang="zh-TW" dirty="0">
                <a:solidFill>
                  <a:srgbClr val="C00000"/>
                </a:solidFill>
                <a:ea typeface="華康中圓體(P)" pitchFamily="34" charset="-120"/>
              </a:rPr>
              <a:t>以契約終止</a:t>
            </a:r>
            <a:r>
              <a:rPr lang="zh-TW" altLang="zh-TW" dirty="0" smtClean="0">
                <a:solidFill>
                  <a:srgbClr val="C00000"/>
                </a:solidFill>
                <a:ea typeface="華康中圓體(P)" pitchFamily="34" charset="-120"/>
              </a:rPr>
              <a:t>時之</a:t>
            </a:r>
            <a:r>
              <a:rPr lang="zh-TW" altLang="zh-TW" dirty="0">
                <a:solidFill>
                  <a:srgbClr val="C00000"/>
                </a:solidFill>
                <a:ea typeface="華康中圓體(P)" pitchFamily="34" charset="-120"/>
              </a:rPr>
              <a:t>平均工資，計給該保留年資之資遣費或退休金，並於終止勞動契約</a:t>
            </a:r>
            <a:r>
              <a:rPr lang="zh-TW" altLang="zh-TW" dirty="0" smtClean="0">
                <a:solidFill>
                  <a:srgbClr val="C00000"/>
                </a:solidFill>
                <a:ea typeface="華康中圓體(P)" pitchFamily="34" charset="-120"/>
              </a:rPr>
              <a:t>後三十日</a:t>
            </a:r>
            <a:r>
              <a:rPr lang="zh-TW" altLang="zh-TW" dirty="0">
                <a:solidFill>
                  <a:srgbClr val="C00000"/>
                </a:solidFill>
                <a:ea typeface="華康中圓體(P)" pitchFamily="34" charset="-120"/>
              </a:rPr>
              <a:t>內發給</a:t>
            </a:r>
            <a:r>
              <a:rPr lang="zh-TW" altLang="zh-TW" dirty="0" smtClean="0">
                <a:solidFill>
                  <a:srgbClr val="C00000"/>
                </a:solidFill>
                <a:ea typeface="華康中圓體(P)" pitchFamily="34" charset="-120"/>
              </a:rPr>
              <a:t>。</a:t>
            </a:r>
            <a:endParaRPr lang="en-US" altLang="zh-TW" dirty="0" smtClean="0">
              <a:solidFill>
                <a:srgbClr val="C00000"/>
              </a:solidFill>
              <a:ea typeface="華康中圓體(P)" pitchFamily="34" charset="-120"/>
            </a:endParaRPr>
          </a:p>
          <a:p>
            <a:pPr>
              <a:lnSpc>
                <a:spcPts val="1800"/>
              </a:lnSpc>
            </a:pPr>
            <a:endParaRPr lang="zh-TW" altLang="zh-TW" sz="800" dirty="0">
              <a:solidFill>
                <a:srgbClr val="C00000"/>
              </a:solidFill>
              <a:ea typeface="華康中圓體(P)" pitchFamily="34" charset="-120"/>
            </a:endParaRPr>
          </a:p>
          <a:p>
            <a:pPr>
              <a:lnSpc>
                <a:spcPts val="1800"/>
              </a:lnSpc>
            </a:pPr>
            <a:r>
              <a:rPr lang="zh-TW" altLang="zh-TW" dirty="0">
                <a:solidFill>
                  <a:schemeClr val="tx2"/>
                </a:solidFill>
                <a:ea typeface="華康中圓體(P)" pitchFamily="34" charset="-120"/>
              </a:rPr>
              <a:t>第一項保留之工作年資，於勞動契約存續期間，勞雇雙方約定以不低於</a:t>
            </a:r>
            <a:r>
              <a:rPr lang="zh-TW" altLang="zh-TW" dirty="0" smtClean="0">
                <a:solidFill>
                  <a:schemeClr val="tx2"/>
                </a:solidFill>
                <a:ea typeface="華康中圓體(P)" pitchFamily="34" charset="-120"/>
              </a:rPr>
              <a:t>勞動</a:t>
            </a:r>
            <a:r>
              <a:rPr lang="zh-TW" altLang="zh-TW" dirty="0">
                <a:solidFill>
                  <a:schemeClr val="tx2"/>
                </a:solidFill>
                <a:ea typeface="華康中圓體(P)" pitchFamily="34" charset="-120"/>
              </a:rPr>
              <a:t>基準法第五十五條及第八十四條之二規定之給與標準結清者，從其</a:t>
            </a:r>
            <a:r>
              <a:rPr lang="zh-TW" altLang="zh-TW" dirty="0" smtClean="0">
                <a:solidFill>
                  <a:schemeClr val="tx2"/>
                </a:solidFill>
                <a:ea typeface="華康中圓體(P)" pitchFamily="34" charset="-120"/>
              </a:rPr>
              <a:t>約定。</a:t>
            </a:r>
            <a:endParaRPr lang="zh-TW" altLang="zh-TW" dirty="0">
              <a:solidFill>
                <a:schemeClr val="tx2"/>
              </a:solidFill>
              <a:ea typeface="華康中圓體(P)" pitchFamily="34" charset="-120"/>
            </a:endParaRPr>
          </a:p>
          <a:p>
            <a:pPr>
              <a:lnSpc>
                <a:spcPts val="1800"/>
              </a:lnSpc>
            </a:pPr>
            <a:r>
              <a:rPr lang="zh-TW" altLang="zh-TW" dirty="0">
                <a:solidFill>
                  <a:schemeClr val="tx2"/>
                </a:solidFill>
                <a:ea typeface="華康中圓體(P)" pitchFamily="34" charset="-120"/>
              </a:rPr>
              <a:t>公營事業之公務員兼具勞工身分者，於民營化之日，其移轉民營前年資</a:t>
            </a:r>
            <a:r>
              <a:rPr lang="zh-TW" altLang="zh-TW" dirty="0" smtClean="0">
                <a:solidFill>
                  <a:schemeClr val="tx2"/>
                </a:solidFill>
                <a:ea typeface="華康中圓體(P)" pitchFamily="34" charset="-120"/>
              </a:rPr>
              <a:t>，依</a:t>
            </a:r>
            <a:r>
              <a:rPr lang="zh-TW" altLang="zh-TW" dirty="0">
                <a:solidFill>
                  <a:schemeClr val="tx2"/>
                </a:solidFill>
                <a:ea typeface="華康中圓體(P)" pitchFamily="34" charset="-120"/>
              </a:rPr>
              <a:t>民營化前原適用之退休相關法令領取退休金。但留用人員應停止其</a:t>
            </a:r>
            <a:r>
              <a:rPr lang="zh-TW" altLang="zh-TW" dirty="0" smtClean="0">
                <a:solidFill>
                  <a:schemeClr val="tx2"/>
                </a:solidFill>
                <a:ea typeface="華康中圓體(P)" pitchFamily="34" charset="-120"/>
              </a:rPr>
              <a:t>領受月</a:t>
            </a:r>
            <a:r>
              <a:rPr lang="zh-TW" altLang="zh-TW" dirty="0">
                <a:solidFill>
                  <a:schemeClr val="tx2"/>
                </a:solidFill>
                <a:ea typeface="華康中圓體(P)" pitchFamily="34" charset="-120"/>
              </a:rPr>
              <a:t>退休金及相關權利，至離職時恢復</a:t>
            </a:r>
            <a:r>
              <a:rPr lang="zh-TW" altLang="zh-TW" dirty="0" smtClean="0">
                <a:solidFill>
                  <a:schemeClr val="tx2"/>
                </a:solidFill>
                <a:ea typeface="華康中圓體(P)" pitchFamily="34" charset="-120"/>
              </a:rPr>
              <a:t>。</a:t>
            </a:r>
            <a:endParaRPr lang="en-US" altLang="zh-TW" dirty="0" smtClean="0">
              <a:solidFill>
                <a:schemeClr val="tx2"/>
              </a:solidFill>
              <a:ea typeface="華康中圓體(P)" pitchFamily="34" charset="-120"/>
            </a:endParaRPr>
          </a:p>
          <a:p>
            <a:pPr>
              <a:lnSpc>
                <a:spcPts val="1800"/>
              </a:lnSpc>
            </a:pPr>
            <a:endParaRPr lang="en-US" altLang="zh-TW" sz="800" dirty="0" smtClean="0">
              <a:solidFill>
                <a:schemeClr val="tx2"/>
              </a:solidFill>
              <a:ea typeface="華康中圓體(P)" pitchFamily="34" charset="-120"/>
            </a:endParaRPr>
          </a:p>
          <a:p>
            <a:pPr>
              <a:lnSpc>
                <a:spcPts val="1800"/>
              </a:lnSpc>
            </a:pPr>
            <a:r>
              <a:rPr lang="zh-TW" altLang="en-US" dirty="0">
                <a:solidFill>
                  <a:srgbClr val="C00000"/>
                </a:solidFill>
                <a:ea typeface="華康中圓體(P)" pitchFamily="34" charset="-120"/>
              </a:rPr>
              <a:t>舊制：係依據「勞動基準法」，由雇主依每月申報之薪資總額提撥</a:t>
            </a:r>
            <a:r>
              <a:rPr lang="en-US" altLang="zh-TW" dirty="0">
                <a:solidFill>
                  <a:srgbClr val="C00000"/>
                </a:solidFill>
                <a:ea typeface="華康中圓體(P)" pitchFamily="34" charset="-120"/>
              </a:rPr>
              <a:t>2%~15%</a:t>
            </a:r>
            <a:r>
              <a:rPr lang="zh-TW" altLang="en-US" dirty="0">
                <a:solidFill>
                  <a:srgbClr val="C00000"/>
                </a:solidFill>
                <a:ea typeface="華康中圓體(P)" pitchFamily="34" charset="-120"/>
              </a:rPr>
              <a:t>之金額到勞工退休準備金專戶當中，做為勞工退休準備金。此帳戶專款專用，所有權屬於雇主，並由中央信託局辦理基金收支、保管及運用。當勞工符合退休條件向雇主請領退休金時，雇主可由退休準備金專戶中支付。然由於國內多屬中小企業型態，加上勞工經常換工作，所以許多勞工在退休後經常會領不到退休金。</a:t>
            </a:r>
          </a:p>
          <a:p>
            <a:pPr>
              <a:lnSpc>
                <a:spcPts val="1800"/>
              </a:lnSpc>
            </a:pPr>
            <a:endParaRPr lang="zh-TW" altLang="en-US" sz="800" dirty="0">
              <a:solidFill>
                <a:srgbClr val="C00000"/>
              </a:solidFill>
              <a:ea typeface="華康中圓體(P)" pitchFamily="34" charset="-120"/>
            </a:endParaRPr>
          </a:p>
          <a:p>
            <a:pPr>
              <a:lnSpc>
                <a:spcPts val="1800"/>
              </a:lnSpc>
            </a:pPr>
            <a:r>
              <a:rPr lang="zh-TW" altLang="en-US" dirty="0">
                <a:solidFill>
                  <a:srgbClr val="C00000"/>
                </a:solidFill>
                <a:ea typeface="華康中圓體(P)" pitchFamily="34" charset="-120"/>
              </a:rPr>
              <a:t>勞工退休金」與「勞保」為不同的制度，勞工退休金是一種強制雇主應給付勞工退休金的制度，分為新、舊制：舊制依「勞動基準法」辦理；新制則依「勞工退休金條例」辦理</a:t>
            </a:r>
            <a:r>
              <a:rPr lang="zh-TW" altLang="en-US" dirty="0" smtClean="0">
                <a:solidFill>
                  <a:srgbClr val="C00000"/>
                </a:solidFill>
                <a:ea typeface="華康中圓體(P)" pitchFamily="34" charset="-120"/>
              </a:rPr>
              <a:t>。</a:t>
            </a:r>
            <a:endParaRPr lang="zh-TW" altLang="zh-TW" dirty="0">
              <a:solidFill>
                <a:srgbClr val="C00000"/>
              </a:solidFill>
            </a:endParaRPr>
          </a:p>
        </p:txBody>
      </p:sp>
      <p:sp>
        <p:nvSpPr>
          <p:cNvPr id="3" name="標題 12"/>
          <p:cNvSpPr txBox="1">
            <a:spLocks/>
          </p:cNvSpPr>
          <p:nvPr/>
        </p:nvSpPr>
        <p:spPr>
          <a:xfrm>
            <a:off x="0" y="341256"/>
            <a:ext cx="9144000" cy="711480"/>
          </a:xfrm>
          <a:prstGeom prst="rect">
            <a:avLst/>
          </a:prstGeom>
        </p:spPr>
        <p:txBody>
          <a:bodyPr anchor="b" anchorCtr="0">
            <a:normAutofit/>
          </a:bodyPr>
          <a:lstStyle>
            <a:defPPr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defPPr>
            <a:lvl1pPr algn="r" eaLnBrk="1" hangingPunct="1">
              <a:buNone/>
              <a:defRPr sz="4000">
                <a:solidFill>
                  <a:schemeClr val="tx1">
                    <a:alpha val="100000"/>
                  </a:schemeClr>
                </a:solidFill>
                <a:latin typeface="+mj-lt"/>
              </a:defRPr>
            </a:lvl1pPr>
          </a:lstStyle>
          <a:p>
            <a:pPr algn="ctr"/>
            <a:r>
              <a:rPr lang="zh-TW" altLang="en-US" b="1" kern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退休金相關法令</a:t>
            </a:r>
            <a:endParaRPr lang="zh-TW" altLang="en-US" b="1" kern="0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2873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2"/>
          <p:cNvSpPr txBox="1">
            <a:spLocks/>
          </p:cNvSpPr>
          <p:nvPr/>
        </p:nvSpPr>
        <p:spPr>
          <a:xfrm>
            <a:off x="0" y="557280"/>
            <a:ext cx="9144000" cy="711480"/>
          </a:xfrm>
          <a:prstGeom prst="rect">
            <a:avLst/>
          </a:prstGeom>
        </p:spPr>
        <p:txBody>
          <a:bodyPr anchor="b" anchorCtr="0">
            <a:normAutofit/>
          </a:bodyPr>
          <a:lstStyle>
            <a:defPPr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defPPr>
            <a:lvl1pPr algn="r" eaLnBrk="1" hangingPunct="1">
              <a:buNone/>
              <a:defRPr sz="4000">
                <a:solidFill>
                  <a:schemeClr val="tx1">
                    <a:alpha val="100000"/>
                  </a:schemeClr>
                </a:solidFill>
                <a:latin typeface="+mj-lt"/>
              </a:defRPr>
            </a:lvl1pPr>
          </a:lstStyle>
          <a:p>
            <a:pPr algn="ctr"/>
            <a:r>
              <a:rPr lang="zh-TW" altLang="en-US" b="1" kern="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退休金相關法令</a:t>
            </a:r>
            <a:endParaRPr lang="zh-TW" altLang="en-US" b="1" kern="0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59353" y="2006006"/>
            <a:ext cx="829854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勞工退休金條例第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11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條第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2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項、第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3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項及第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24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條規定給付之課稅規定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。</a:t>
            </a:r>
            <a:endParaRPr lang="en-US" altLang="zh-TW" dirty="0" smtClean="0">
              <a:solidFill>
                <a:schemeClr val="tx2"/>
              </a:solidFill>
              <a:ea typeface="華康中圓體(P)" pitchFamily="34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財政部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94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年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3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月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23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日台財稅字第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09404519790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號令 </a:t>
            </a:r>
          </a:p>
          <a:p>
            <a:pPr indent="-540000">
              <a:spcBef>
                <a:spcPts val="600"/>
              </a:spcBef>
              <a:spcAft>
                <a:spcPts val="600"/>
              </a:spcAft>
            </a:pP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 一、 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雇主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依勞工退休金條例第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11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條第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2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項、第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3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項規定一次發給保留年資之退休金，應依所得稅法第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14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條第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1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項第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9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類第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1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款規定核課所得稅；其「退職服務年資」之計算，應以前揭條例第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11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條第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1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項規定保留之工作年資為準。</a:t>
            </a:r>
          </a:p>
          <a:p>
            <a:pPr indent="-540000">
              <a:spcBef>
                <a:spcPts val="600"/>
              </a:spcBef>
              <a:spcAft>
                <a:spcPts val="600"/>
              </a:spcAft>
            </a:pP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二、 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依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勞工退休金條例第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11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條第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3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項規定計算之結清退休金，全額移入勞工保險局之個人退休金專戶者，在未符合請領條件前，依法不得領回，尚無課稅問題。嗣依第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24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條規定領取時再依所得稅法第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14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條第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1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項第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9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類退職所得規定核課所得稅。</a:t>
            </a:r>
          </a:p>
          <a:p>
            <a:pPr indent="-540000">
              <a:spcBef>
                <a:spcPts val="600"/>
              </a:spcBef>
              <a:spcAft>
                <a:spcPts val="600"/>
              </a:spcAft>
            </a:pP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 三、 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勞工保險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局依勞工退休金條例第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24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條規定發給一次退休金或月退休金，應分別依所得稅法第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14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條第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1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項第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9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類第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1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款、第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2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款規定核課所得稅；至於一次領取之退休金，其「退職服務年資」之計算，應以前揭條例第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24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條第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2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項規定之工作年資為準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。</a:t>
            </a:r>
            <a:endParaRPr lang="en-US" altLang="zh-TW" dirty="0">
              <a:solidFill>
                <a:schemeClr val="tx2"/>
              </a:solidFill>
              <a:ea typeface="華康中圓體(P)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1432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2"/>
          <p:cNvSpPr txBox="1">
            <a:spLocks/>
          </p:cNvSpPr>
          <p:nvPr/>
        </p:nvSpPr>
        <p:spPr>
          <a:xfrm>
            <a:off x="0" y="557280"/>
            <a:ext cx="9144000" cy="711480"/>
          </a:xfrm>
          <a:prstGeom prst="rect">
            <a:avLst/>
          </a:prstGeom>
        </p:spPr>
        <p:txBody>
          <a:bodyPr anchor="b" anchorCtr="0">
            <a:normAutofit/>
          </a:bodyPr>
          <a:lstStyle>
            <a:defPPr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defPPr>
            <a:lvl1pPr algn="r" eaLnBrk="1" hangingPunct="1">
              <a:buNone/>
              <a:defRPr sz="4000">
                <a:solidFill>
                  <a:schemeClr val="tx1">
                    <a:alpha val="100000"/>
                  </a:schemeClr>
                </a:solidFill>
                <a:latin typeface="+mj-lt"/>
              </a:defRPr>
            </a:lvl1pPr>
          </a:lstStyle>
          <a:p>
            <a:pPr algn="ctr"/>
            <a:r>
              <a:rPr lang="zh-TW" altLang="en-US" b="1" kern="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退休金相關案例</a:t>
            </a:r>
            <a:endParaRPr lang="zh-TW" altLang="en-US" b="1" kern="0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7504" y="1293723"/>
            <a:ext cx="892899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勞工退休金計算案例</a:t>
            </a:r>
            <a:r>
              <a:rPr lang="en-US" altLang="zh-TW" dirty="0" smtClean="0">
                <a:solidFill>
                  <a:schemeClr val="tx2"/>
                </a:solidFill>
                <a:ea typeface="華康中圓體(P)" pitchFamily="34" charset="-120"/>
              </a:rPr>
              <a:t>(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假設退休金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免稅額為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16.1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萬元</a:t>
            </a:r>
            <a:r>
              <a:rPr lang="en-US" altLang="zh-TW" dirty="0" smtClean="0">
                <a:solidFill>
                  <a:schemeClr val="tx2"/>
                </a:solidFill>
                <a:ea typeface="華康中圓體(P)" pitchFamily="34" charset="-120"/>
              </a:rPr>
              <a:t>)</a:t>
            </a:r>
          </a:p>
          <a:p>
            <a:endParaRPr lang="en-US" altLang="zh-TW" sz="800" dirty="0" smtClean="0">
              <a:solidFill>
                <a:schemeClr val="tx2"/>
              </a:solidFill>
              <a:ea typeface="華康中圓體(P)" pitchFamily="34" charset="-120"/>
            </a:endParaRPr>
          </a:p>
          <a:p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根據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所得稅法規定，服務年資乘以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16.1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萬元以下者，所得額為零，不需繳交所得稅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。</a:t>
            </a:r>
            <a:endParaRPr lang="en-US" altLang="zh-TW" dirty="0" smtClean="0">
              <a:solidFill>
                <a:schemeClr val="tx2"/>
              </a:solidFill>
              <a:ea typeface="華康中圓體(P)" pitchFamily="34" charset="-120"/>
            </a:endParaRPr>
          </a:p>
          <a:p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例如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服務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年資</a:t>
            </a:r>
            <a:r>
              <a:rPr lang="en-US" altLang="zh-TW" dirty="0" smtClean="0">
                <a:solidFill>
                  <a:schemeClr val="tx2"/>
                </a:solidFill>
                <a:ea typeface="華康中圓體(P)" pitchFamily="34" charset="-120"/>
              </a:rPr>
              <a:t>20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年的老王，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退休時可領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二筆退休金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:</a:t>
            </a:r>
            <a:r>
              <a:rPr lang="en-US" altLang="zh-TW" dirty="0" smtClean="0">
                <a:solidFill>
                  <a:schemeClr val="tx2"/>
                </a:solidFill>
                <a:ea typeface="華康中圓體(P)" pitchFamily="34" charset="-120"/>
              </a:rPr>
              <a:t>300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萬</a:t>
            </a:r>
            <a:r>
              <a:rPr lang="zh-TW" altLang="en-US" b="1" dirty="0" smtClean="0">
                <a:solidFill>
                  <a:srgbClr val="002060"/>
                </a:solidFill>
                <a:ea typeface="華康中圓體(P)" pitchFamily="34" charset="-120"/>
              </a:rPr>
              <a:t>勞</a:t>
            </a:r>
            <a:r>
              <a:rPr lang="zh-TW" altLang="en-US" b="1" dirty="0" smtClean="0">
                <a:solidFill>
                  <a:schemeClr val="tx2"/>
                </a:solidFill>
                <a:ea typeface="華康中圓體(P)" pitchFamily="34" charset="-120"/>
              </a:rPr>
              <a:t>工退休金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及</a:t>
            </a:r>
            <a:r>
              <a:rPr lang="en-US" altLang="zh-TW" dirty="0" smtClean="0">
                <a:solidFill>
                  <a:schemeClr val="tx2"/>
                </a:solidFill>
                <a:ea typeface="華康中圓體(P)" pitchFamily="34" charset="-120"/>
              </a:rPr>
              <a:t>105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萬</a:t>
            </a:r>
            <a:r>
              <a:rPr lang="zh-TW" altLang="en-US" b="1" dirty="0" smtClean="0">
                <a:solidFill>
                  <a:srgbClr val="7030A0"/>
                </a:solidFill>
                <a:ea typeface="華康中圓體(P)" pitchFamily="34" charset="-120"/>
              </a:rPr>
              <a:t>勞保退休金。</a:t>
            </a:r>
            <a:endParaRPr lang="en-US" altLang="zh-TW" dirty="0" smtClean="0">
              <a:solidFill>
                <a:schemeClr val="tx2"/>
              </a:solidFill>
              <a:ea typeface="華康中圓體(P)" pitchFamily="34" charset="-120"/>
            </a:endParaRPr>
          </a:p>
          <a:p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從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公司領取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300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萬元的</a:t>
            </a:r>
            <a:r>
              <a:rPr lang="zh-TW" altLang="en-US" b="1" dirty="0">
                <a:solidFill>
                  <a:schemeClr val="tx2"/>
                </a:solidFill>
                <a:ea typeface="華康中圓體(P)" pitchFamily="34" charset="-120"/>
              </a:rPr>
              <a:t>勞工</a:t>
            </a:r>
            <a:r>
              <a:rPr lang="zh-TW" altLang="en-US" b="1" dirty="0" smtClean="0">
                <a:solidFill>
                  <a:schemeClr val="tx2"/>
                </a:solidFill>
                <a:ea typeface="華康中圓體(P)" pitchFamily="34" charset="-120"/>
              </a:rPr>
              <a:t>退休金，享有</a:t>
            </a:r>
            <a:r>
              <a:rPr lang="en-US" altLang="zh-TW" b="1" dirty="0">
                <a:solidFill>
                  <a:schemeClr val="tx2"/>
                </a:solidFill>
                <a:ea typeface="華康中圓體(P)" pitchFamily="34" charset="-120"/>
              </a:rPr>
              <a:t>322</a:t>
            </a:r>
            <a:r>
              <a:rPr lang="zh-TW" altLang="en-US" b="1" dirty="0">
                <a:solidFill>
                  <a:schemeClr val="tx2"/>
                </a:solidFill>
                <a:ea typeface="華康中圓體(P)" pitchFamily="34" charset="-120"/>
              </a:rPr>
              <a:t>萬元的免稅額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，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因此全不需課稅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。</a:t>
            </a:r>
            <a:endParaRPr lang="en-US" altLang="zh-TW" dirty="0" smtClean="0">
              <a:solidFill>
                <a:schemeClr val="tx2"/>
              </a:solidFill>
              <a:ea typeface="華康中圓體(P)" pitchFamily="34" charset="-120"/>
            </a:endParaRPr>
          </a:p>
          <a:p>
            <a:r>
              <a:rPr lang="en-US" altLang="zh-TW" dirty="0" smtClean="0">
                <a:solidFill>
                  <a:schemeClr val="tx2"/>
                </a:solidFill>
                <a:ea typeface="華康中圓體(P)" pitchFamily="34" charset="-120"/>
              </a:rPr>
              <a:t>105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萬元的</a:t>
            </a:r>
            <a:r>
              <a:rPr lang="zh-TW" altLang="en-US" b="1" dirty="0">
                <a:solidFill>
                  <a:srgbClr val="7030A0"/>
                </a:solidFill>
                <a:ea typeface="華康中圓體(P)" pitchFamily="34" charset="-120"/>
              </a:rPr>
              <a:t>勞保</a:t>
            </a:r>
            <a:r>
              <a:rPr lang="zh-TW" altLang="en-US" b="1" dirty="0" smtClean="0">
                <a:solidFill>
                  <a:srgbClr val="7030A0"/>
                </a:solidFill>
                <a:ea typeface="華康中圓體(P)" pitchFamily="34" charset="-120"/>
              </a:rPr>
              <a:t>退休金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，因</a:t>
            </a:r>
            <a:r>
              <a:rPr lang="zh-TW" altLang="en-US" b="1" dirty="0" smtClean="0">
                <a:solidFill>
                  <a:srgbClr val="7030A0"/>
                </a:solidFill>
                <a:ea typeface="華康中圓體(P)" pitchFamily="34" charset="-120"/>
              </a:rPr>
              <a:t>勞保</a:t>
            </a:r>
            <a:r>
              <a:rPr lang="zh-TW" altLang="en-US" b="1" dirty="0">
                <a:solidFill>
                  <a:srgbClr val="7030A0"/>
                </a:solidFill>
                <a:ea typeface="華康中圓體(P)" pitchFamily="34" charset="-120"/>
              </a:rPr>
              <a:t>退休金屬於人身保險給付</a:t>
            </a:r>
            <a:r>
              <a:rPr lang="zh-TW" altLang="en-US" dirty="0">
                <a:solidFill>
                  <a:srgbClr val="002060"/>
                </a:solidFill>
                <a:ea typeface="華康中圓體(P)" pitchFamily="34" charset="-120"/>
              </a:rPr>
              <a:t>，也全數</a:t>
            </a:r>
            <a:r>
              <a:rPr lang="zh-TW" altLang="en-US" dirty="0" smtClean="0">
                <a:solidFill>
                  <a:srgbClr val="002060"/>
                </a:solidFill>
                <a:ea typeface="華康中圓體(P)" pitchFamily="34" charset="-120"/>
              </a:rPr>
              <a:t>免稅。</a:t>
            </a:r>
            <a:endParaRPr lang="en-US" altLang="zh-TW" dirty="0" smtClean="0">
              <a:solidFill>
                <a:srgbClr val="002060"/>
              </a:solidFill>
              <a:ea typeface="華康中圓體(P)" pitchFamily="34" charset="-120"/>
            </a:endParaRPr>
          </a:p>
          <a:p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因此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老王這兩筆退休金全數不需繳稅。</a:t>
            </a:r>
          </a:p>
          <a:p>
            <a:endParaRPr lang="zh-TW" altLang="en-US" sz="800" dirty="0">
              <a:solidFill>
                <a:schemeClr val="tx2"/>
              </a:solidFill>
              <a:ea typeface="華康中圓體(P)" pitchFamily="34" charset="-120"/>
            </a:endParaRPr>
          </a:p>
          <a:p>
            <a:r>
              <a:rPr lang="zh-TW" altLang="en-US" dirty="0" smtClean="0">
                <a:solidFill>
                  <a:srgbClr val="002060"/>
                </a:solidFill>
                <a:ea typeface="華康中圓體(P)" pitchFamily="34" charset="-120"/>
              </a:rPr>
              <a:t>勞工退休金所得額課稅</a:t>
            </a:r>
            <a:r>
              <a:rPr lang="en-US" altLang="zh-TW" dirty="0" smtClean="0">
                <a:solidFill>
                  <a:srgbClr val="002060"/>
                </a:solidFill>
                <a:ea typeface="華康中圓體(P)" pitchFamily="34" charset="-120"/>
              </a:rPr>
              <a:t>:</a:t>
            </a:r>
          </a:p>
          <a:p>
            <a:r>
              <a:rPr lang="en-US" altLang="zh-TW" b="1" dirty="0" smtClean="0">
                <a:solidFill>
                  <a:srgbClr val="003300"/>
                </a:solidFill>
                <a:ea typeface="華康中圓體(P)" pitchFamily="34" charset="-120"/>
              </a:rPr>
              <a:t>A:</a:t>
            </a:r>
            <a:r>
              <a:rPr lang="zh-TW" altLang="en-US" b="1" dirty="0" smtClean="0">
                <a:solidFill>
                  <a:srgbClr val="003300"/>
                </a:solidFill>
                <a:ea typeface="華康中圓體(P)" pitchFamily="34" charset="-120"/>
              </a:rPr>
              <a:t>超過</a:t>
            </a:r>
            <a:r>
              <a:rPr lang="en-US" altLang="zh-TW" b="1" dirty="0">
                <a:solidFill>
                  <a:srgbClr val="003300"/>
                </a:solidFill>
                <a:ea typeface="華康中圓體(P)" pitchFamily="34" charset="-120"/>
              </a:rPr>
              <a:t>16.1</a:t>
            </a:r>
            <a:r>
              <a:rPr lang="zh-TW" altLang="en-US" b="1" dirty="0">
                <a:solidFill>
                  <a:srgbClr val="003300"/>
                </a:solidFill>
                <a:ea typeface="華康中圓體(P)" pitchFamily="34" charset="-120"/>
              </a:rPr>
              <a:t>萬元乘以工作年資的金額、未達</a:t>
            </a:r>
            <a:r>
              <a:rPr lang="en-US" altLang="zh-TW" b="1" dirty="0">
                <a:solidFill>
                  <a:srgbClr val="003300"/>
                </a:solidFill>
                <a:ea typeface="華康中圓體(P)" pitchFamily="34" charset="-120"/>
              </a:rPr>
              <a:t>32.2</a:t>
            </a:r>
            <a:r>
              <a:rPr lang="zh-TW" altLang="en-US" b="1" dirty="0">
                <a:solidFill>
                  <a:srgbClr val="003300"/>
                </a:solidFill>
                <a:ea typeface="華康中圓體(P)" pitchFamily="34" charset="-120"/>
              </a:rPr>
              <a:t>萬元乘以工作年資的金額，半數納入</a:t>
            </a:r>
            <a:r>
              <a:rPr lang="zh-TW" altLang="en-US" b="1" dirty="0" smtClean="0">
                <a:solidFill>
                  <a:srgbClr val="003300"/>
                </a:solidFill>
                <a:ea typeface="華康中圓體(P)" pitchFamily="34" charset="-120"/>
              </a:rPr>
              <a:t>所得稅</a:t>
            </a:r>
            <a:endParaRPr lang="en-US" altLang="zh-TW" b="1" dirty="0">
              <a:solidFill>
                <a:srgbClr val="003300"/>
              </a:solidFill>
              <a:ea typeface="華康中圓體(P)" pitchFamily="34" charset="-120"/>
            </a:endParaRPr>
          </a:p>
          <a:p>
            <a:r>
              <a:rPr lang="en-US" altLang="zh-TW" b="1" dirty="0" smtClean="0">
                <a:solidFill>
                  <a:srgbClr val="FF0000"/>
                </a:solidFill>
                <a:ea typeface="華康中圓體(P)" pitchFamily="34" charset="-120"/>
              </a:rPr>
              <a:t>B:</a:t>
            </a:r>
            <a:r>
              <a:rPr lang="zh-TW" altLang="en-US" b="1" dirty="0" smtClean="0">
                <a:solidFill>
                  <a:srgbClr val="FF0000"/>
                </a:solidFill>
                <a:ea typeface="華康中圓體(P)" pitchFamily="34" charset="-120"/>
              </a:rPr>
              <a:t>退休金超過</a:t>
            </a:r>
            <a:r>
              <a:rPr lang="en-US" altLang="zh-TW" b="1" dirty="0">
                <a:solidFill>
                  <a:srgbClr val="FF0000"/>
                </a:solidFill>
                <a:ea typeface="華康中圓體(P)" pitchFamily="34" charset="-120"/>
              </a:rPr>
              <a:t>32.2</a:t>
            </a:r>
            <a:r>
              <a:rPr lang="zh-TW" altLang="en-US" b="1" dirty="0">
                <a:solidFill>
                  <a:srgbClr val="FF0000"/>
                </a:solidFill>
                <a:ea typeface="華康中圓體(P)" pitchFamily="34" charset="-120"/>
              </a:rPr>
              <a:t>萬元乘以工作年資的金額，全數納入</a:t>
            </a:r>
            <a:r>
              <a:rPr lang="zh-TW" altLang="en-US" b="1" dirty="0" smtClean="0">
                <a:solidFill>
                  <a:srgbClr val="FF0000"/>
                </a:solidFill>
                <a:ea typeface="華康中圓體(P)" pitchFamily="34" charset="-120"/>
              </a:rPr>
              <a:t>所得</a:t>
            </a:r>
            <a:r>
              <a:rPr lang="zh-TW" altLang="en-US" b="1" dirty="0">
                <a:solidFill>
                  <a:srgbClr val="FF0000"/>
                </a:solidFill>
                <a:ea typeface="華康中圓體(P)" pitchFamily="34" charset="-120"/>
              </a:rPr>
              <a:t>稅</a:t>
            </a:r>
          </a:p>
          <a:p>
            <a:endParaRPr lang="zh-TW" altLang="en-US" sz="800" dirty="0">
              <a:solidFill>
                <a:schemeClr val="tx2"/>
              </a:solidFill>
              <a:ea typeface="華康中圓體(P)" pitchFamily="34" charset="-120"/>
            </a:endParaRPr>
          </a:p>
          <a:p>
            <a:r>
              <a:rPr lang="zh-TW" altLang="en-US" b="1" dirty="0" smtClean="0">
                <a:solidFill>
                  <a:srgbClr val="003300"/>
                </a:solidFill>
                <a:ea typeface="華康中圓體(P)" pitchFamily="34" charset="-120"/>
              </a:rPr>
              <a:t>例</a:t>
            </a:r>
            <a:r>
              <a:rPr lang="en-US" altLang="zh-TW" b="1" dirty="0" smtClean="0">
                <a:solidFill>
                  <a:srgbClr val="003300"/>
                </a:solidFill>
                <a:ea typeface="華康中圓體(P)" pitchFamily="34" charset="-120"/>
              </a:rPr>
              <a:t>A: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工作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年資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10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年的老陳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，領到</a:t>
            </a:r>
            <a:r>
              <a:rPr lang="en-US" altLang="zh-TW" dirty="0" smtClean="0">
                <a:solidFill>
                  <a:schemeClr val="tx2"/>
                </a:solidFill>
                <a:ea typeface="華康中圓體(P)" pitchFamily="34" charset="-120"/>
              </a:rPr>
              <a:t>295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萬元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的勞工退休金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，依照課稅門檻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，</a:t>
            </a:r>
            <a:r>
              <a:rPr lang="en-US" altLang="zh-TW" dirty="0" smtClean="0">
                <a:solidFill>
                  <a:schemeClr val="tx2"/>
                </a:solidFill>
                <a:ea typeface="華康中圓體(P)" pitchFamily="34" charset="-120"/>
              </a:rPr>
              <a:t>161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萬元以內免稅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，</a:t>
            </a:r>
            <a:r>
              <a:rPr lang="zh-TW" altLang="en-US" b="1" dirty="0" smtClean="0">
                <a:solidFill>
                  <a:srgbClr val="003300"/>
                </a:solidFill>
                <a:ea typeface="華康中圓體(P)" pitchFamily="34" charset="-120"/>
              </a:rPr>
              <a:t>超過</a:t>
            </a:r>
            <a:r>
              <a:rPr lang="en-US" altLang="zh-TW" b="1" dirty="0">
                <a:solidFill>
                  <a:srgbClr val="003300"/>
                </a:solidFill>
                <a:ea typeface="華康中圓體(P)" pitchFamily="34" charset="-120"/>
              </a:rPr>
              <a:t>161</a:t>
            </a:r>
            <a:r>
              <a:rPr lang="zh-TW" altLang="en-US" b="1" dirty="0">
                <a:solidFill>
                  <a:srgbClr val="003300"/>
                </a:solidFill>
                <a:ea typeface="華康中圓體(P)" pitchFamily="34" charset="-120"/>
              </a:rPr>
              <a:t>萬元的部分有半數即</a:t>
            </a:r>
            <a:r>
              <a:rPr lang="en-US" altLang="zh-TW" b="1" dirty="0">
                <a:solidFill>
                  <a:srgbClr val="003300"/>
                </a:solidFill>
                <a:ea typeface="華康中圓體(P)" pitchFamily="34" charset="-120"/>
              </a:rPr>
              <a:t>67</a:t>
            </a:r>
            <a:r>
              <a:rPr lang="zh-TW" altLang="en-US" b="1" dirty="0">
                <a:solidFill>
                  <a:srgbClr val="003300"/>
                </a:solidFill>
                <a:ea typeface="華康中圓體(P)" pitchFamily="34" charset="-120"/>
              </a:rPr>
              <a:t>萬元就得納入所得額課稅</a:t>
            </a:r>
            <a:r>
              <a:rPr lang="zh-TW" altLang="en-US" b="1" dirty="0" smtClean="0">
                <a:solidFill>
                  <a:srgbClr val="003300"/>
                </a:solidFill>
                <a:ea typeface="華康中圓體(P)" pitchFamily="34" charset="-120"/>
              </a:rPr>
              <a:t>。</a:t>
            </a:r>
            <a:endParaRPr lang="en-US" altLang="zh-TW" b="1" dirty="0" smtClean="0">
              <a:solidFill>
                <a:srgbClr val="003300"/>
              </a:solidFill>
              <a:ea typeface="華康中圓體(P)" pitchFamily="34" charset="-120"/>
            </a:endParaRPr>
          </a:p>
          <a:p>
            <a:r>
              <a:rPr lang="en-US" altLang="zh-TW" sz="1400" dirty="0" smtClean="0">
                <a:solidFill>
                  <a:srgbClr val="003300"/>
                </a:solidFill>
                <a:ea typeface="華康中圓體(P)" pitchFamily="34" charset="-120"/>
              </a:rPr>
              <a:t>10Y</a:t>
            </a:r>
            <a:r>
              <a:rPr lang="zh-TW" altLang="en-US" sz="1400" dirty="0" smtClean="0">
                <a:solidFill>
                  <a:srgbClr val="003300"/>
                </a:solidFill>
                <a:ea typeface="華康中圓體(P)" pitchFamily="34" charset="-120"/>
              </a:rPr>
              <a:t>*</a:t>
            </a:r>
            <a:r>
              <a:rPr lang="en-US" altLang="zh-TW" sz="1400" dirty="0" smtClean="0">
                <a:solidFill>
                  <a:srgbClr val="003300"/>
                </a:solidFill>
                <a:ea typeface="華康中圓體(P)" pitchFamily="34" charset="-120"/>
              </a:rPr>
              <a:t>16.1</a:t>
            </a:r>
            <a:r>
              <a:rPr lang="zh-TW" altLang="en-US" sz="1400" dirty="0" smtClean="0">
                <a:solidFill>
                  <a:srgbClr val="003300"/>
                </a:solidFill>
                <a:ea typeface="華康中圓體(P)" pitchFamily="34" charset="-120"/>
              </a:rPr>
              <a:t>萬</a:t>
            </a:r>
            <a:r>
              <a:rPr lang="en-US" altLang="zh-TW" sz="1400" dirty="0" smtClean="0">
                <a:solidFill>
                  <a:srgbClr val="003300"/>
                </a:solidFill>
                <a:ea typeface="華康中圓體(P)" pitchFamily="34" charset="-120"/>
              </a:rPr>
              <a:t>=161</a:t>
            </a:r>
            <a:r>
              <a:rPr lang="zh-TW" altLang="en-US" sz="1400" dirty="0" smtClean="0">
                <a:solidFill>
                  <a:srgbClr val="003300"/>
                </a:solidFill>
                <a:ea typeface="華康中圓體(P)" pitchFamily="34" charset="-120"/>
              </a:rPr>
              <a:t>萬，</a:t>
            </a:r>
            <a:r>
              <a:rPr lang="en-US" altLang="zh-TW" sz="1400" dirty="0" smtClean="0">
                <a:solidFill>
                  <a:srgbClr val="003300"/>
                </a:solidFill>
                <a:ea typeface="華康中圓體(P)" pitchFamily="34" charset="-120"/>
              </a:rPr>
              <a:t>(295-161)/2=67</a:t>
            </a:r>
            <a:r>
              <a:rPr lang="zh-TW" altLang="en-US" sz="1400" dirty="0" smtClean="0">
                <a:solidFill>
                  <a:srgbClr val="003300"/>
                </a:solidFill>
                <a:ea typeface="華康中圓體(P)" pitchFamily="34" charset="-120"/>
              </a:rPr>
              <a:t>萬所得稅</a:t>
            </a:r>
            <a:endParaRPr lang="zh-TW" altLang="en-US" sz="1400" dirty="0">
              <a:solidFill>
                <a:srgbClr val="003300"/>
              </a:solidFill>
              <a:ea typeface="華康中圓體(P)" pitchFamily="34" charset="-120"/>
            </a:endParaRPr>
          </a:p>
          <a:p>
            <a:endParaRPr lang="zh-TW" altLang="en-US" sz="800" dirty="0">
              <a:solidFill>
                <a:schemeClr val="tx2"/>
              </a:solidFill>
              <a:ea typeface="華康中圓體(P)" pitchFamily="34" charset="-120"/>
            </a:endParaRPr>
          </a:p>
          <a:p>
            <a:r>
              <a:rPr lang="zh-TW" altLang="en-US" b="1" dirty="0" smtClean="0">
                <a:solidFill>
                  <a:srgbClr val="FF0000"/>
                </a:solidFill>
                <a:ea typeface="華康中圓體(P)" pitchFamily="34" charset="-120"/>
              </a:rPr>
              <a:t>例</a:t>
            </a:r>
            <a:r>
              <a:rPr lang="en-US" altLang="zh-TW" b="1" dirty="0" smtClean="0">
                <a:solidFill>
                  <a:srgbClr val="FF0000"/>
                </a:solidFill>
                <a:ea typeface="華康中圓體(P)" pitchFamily="34" charset="-120"/>
              </a:rPr>
              <a:t>B: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工作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年資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10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年的老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陳，領到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485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萬元</a:t>
            </a:r>
            <a:r>
              <a:rPr lang="zh-TW" altLang="en-US" dirty="0" smtClean="0">
                <a:solidFill>
                  <a:schemeClr val="tx2"/>
                </a:solidFill>
                <a:ea typeface="華康中圓體(P)" pitchFamily="34" charset="-120"/>
              </a:rPr>
              <a:t>的勞工退休金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，超過服務年資乘以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32.2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萬元的課稅門檻，在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161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萬元到</a:t>
            </a:r>
            <a:r>
              <a:rPr lang="en-US" altLang="zh-TW" dirty="0">
                <a:solidFill>
                  <a:schemeClr val="tx2"/>
                </a:solidFill>
                <a:ea typeface="華康中圓體(P)" pitchFamily="34" charset="-120"/>
              </a:rPr>
              <a:t>322</a:t>
            </a:r>
            <a:r>
              <a:rPr lang="zh-TW" altLang="en-US" dirty="0">
                <a:solidFill>
                  <a:schemeClr val="tx2"/>
                </a:solidFill>
                <a:ea typeface="華康中圓體(P)" pitchFamily="34" charset="-120"/>
              </a:rPr>
              <a:t>萬元的部分，</a:t>
            </a:r>
            <a:r>
              <a:rPr lang="zh-TW" altLang="en-US" b="1" dirty="0">
                <a:solidFill>
                  <a:srgbClr val="FF0000"/>
                </a:solidFill>
                <a:ea typeface="華康中圓體(P)" pitchFamily="34" charset="-120"/>
              </a:rPr>
              <a:t>半數納入所得額即</a:t>
            </a:r>
            <a:r>
              <a:rPr lang="en-US" altLang="zh-TW" b="1" dirty="0">
                <a:solidFill>
                  <a:srgbClr val="FF0000"/>
                </a:solidFill>
                <a:ea typeface="華康中圓體(P)" pitchFamily="34" charset="-120"/>
              </a:rPr>
              <a:t>80.5</a:t>
            </a:r>
            <a:r>
              <a:rPr lang="zh-TW" altLang="en-US" b="1" dirty="0">
                <a:solidFill>
                  <a:srgbClr val="FF0000"/>
                </a:solidFill>
                <a:ea typeface="華康中圓體(P)" pitchFamily="34" charset="-120"/>
              </a:rPr>
              <a:t>萬元；還得加上超過</a:t>
            </a:r>
            <a:r>
              <a:rPr lang="en-US" altLang="zh-TW" b="1" dirty="0">
                <a:solidFill>
                  <a:srgbClr val="FF0000"/>
                </a:solidFill>
                <a:ea typeface="華康中圓體(P)" pitchFamily="34" charset="-120"/>
              </a:rPr>
              <a:t>322</a:t>
            </a:r>
            <a:r>
              <a:rPr lang="zh-TW" altLang="en-US" b="1" dirty="0">
                <a:solidFill>
                  <a:srgbClr val="FF0000"/>
                </a:solidFill>
                <a:ea typeface="華康中圓體(P)" pitchFamily="34" charset="-120"/>
              </a:rPr>
              <a:t>萬元課稅門檻的部分，總計</a:t>
            </a:r>
            <a:r>
              <a:rPr lang="en-US" altLang="zh-TW" b="1" dirty="0">
                <a:solidFill>
                  <a:srgbClr val="FF0000"/>
                </a:solidFill>
                <a:ea typeface="華康中圓體(P)" pitchFamily="34" charset="-120"/>
              </a:rPr>
              <a:t>243.5</a:t>
            </a:r>
            <a:r>
              <a:rPr lang="zh-TW" altLang="en-US" b="1" dirty="0">
                <a:solidFill>
                  <a:srgbClr val="FF0000"/>
                </a:solidFill>
                <a:ea typeface="華康中圓體(P)" pitchFamily="34" charset="-120"/>
              </a:rPr>
              <a:t>萬元得納入所得額申報所得稅</a:t>
            </a:r>
            <a:r>
              <a:rPr lang="zh-TW" altLang="en-US" b="1" dirty="0" smtClean="0">
                <a:solidFill>
                  <a:srgbClr val="FF0000"/>
                </a:solidFill>
                <a:ea typeface="華康中圓體(P)" pitchFamily="34" charset="-120"/>
              </a:rPr>
              <a:t>。</a:t>
            </a:r>
            <a:endParaRPr lang="en-US" altLang="zh-TW" b="1" dirty="0" smtClean="0">
              <a:solidFill>
                <a:srgbClr val="FF0000"/>
              </a:solidFill>
              <a:ea typeface="華康中圓體(P)" pitchFamily="34" charset="-120"/>
            </a:endParaRPr>
          </a:p>
          <a:p>
            <a:r>
              <a:rPr lang="en-US" altLang="zh-TW" sz="1400" b="1" dirty="0" smtClean="0">
                <a:solidFill>
                  <a:srgbClr val="FF0000"/>
                </a:solidFill>
                <a:ea typeface="華康中圓體(P)" pitchFamily="34" charset="-120"/>
              </a:rPr>
              <a:t>10Y</a:t>
            </a:r>
            <a:r>
              <a:rPr lang="zh-TW" altLang="en-US" sz="1400" b="1" dirty="0" smtClean="0">
                <a:solidFill>
                  <a:srgbClr val="FF0000"/>
                </a:solidFill>
                <a:ea typeface="華康中圓體(P)" pitchFamily="34" charset="-120"/>
              </a:rPr>
              <a:t>*</a:t>
            </a:r>
            <a:r>
              <a:rPr lang="en-US" altLang="zh-TW" sz="1400" b="1" dirty="0" smtClean="0">
                <a:solidFill>
                  <a:srgbClr val="FF0000"/>
                </a:solidFill>
                <a:ea typeface="華康中圓體(P)" pitchFamily="34" charset="-120"/>
              </a:rPr>
              <a:t>10.6</a:t>
            </a:r>
            <a:r>
              <a:rPr lang="zh-TW" altLang="en-US" sz="1400" b="1" dirty="0" smtClean="0">
                <a:solidFill>
                  <a:srgbClr val="FF0000"/>
                </a:solidFill>
                <a:ea typeface="華康中圓體(P)" pitchFamily="34" charset="-120"/>
              </a:rPr>
              <a:t>萬</a:t>
            </a:r>
            <a:r>
              <a:rPr lang="en-US" altLang="zh-TW" sz="1400" b="1" dirty="0" smtClean="0">
                <a:solidFill>
                  <a:srgbClr val="FF0000"/>
                </a:solidFill>
                <a:ea typeface="華康中圓體(P)" pitchFamily="34" charset="-120"/>
              </a:rPr>
              <a:t>=161</a:t>
            </a:r>
            <a:r>
              <a:rPr lang="zh-TW" altLang="en-US" sz="1400" b="1" dirty="0" smtClean="0">
                <a:solidFill>
                  <a:srgbClr val="FF0000"/>
                </a:solidFill>
                <a:ea typeface="華康中圓體(P)" pitchFamily="34" charset="-120"/>
              </a:rPr>
              <a:t>萬，</a:t>
            </a:r>
            <a:r>
              <a:rPr lang="en-US" altLang="zh-TW" sz="1400" b="1" dirty="0" smtClean="0">
                <a:solidFill>
                  <a:srgbClr val="FF0000"/>
                </a:solidFill>
                <a:ea typeface="華康中圓體(P)" pitchFamily="34" charset="-120"/>
              </a:rPr>
              <a:t>10Y*32.2</a:t>
            </a:r>
            <a:r>
              <a:rPr lang="zh-TW" altLang="en-US" sz="1400" b="1" dirty="0" smtClean="0">
                <a:solidFill>
                  <a:srgbClr val="FF0000"/>
                </a:solidFill>
                <a:ea typeface="華康中圓體(P)" pitchFamily="34" charset="-120"/>
              </a:rPr>
              <a:t>萬</a:t>
            </a:r>
            <a:r>
              <a:rPr lang="en-US" altLang="zh-TW" sz="1400" b="1" dirty="0" smtClean="0">
                <a:solidFill>
                  <a:srgbClr val="FF0000"/>
                </a:solidFill>
                <a:ea typeface="華康中圓體(P)" pitchFamily="34" charset="-120"/>
              </a:rPr>
              <a:t>=322</a:t>
            </a:r>
            <a:r>
              <a:rPr lang="zh-TW" altLang="en-US" sz="1400" b="1" dirty="0" smtClean="0">
                <a:solidFill>
                  <a:srgbClr val="FF0000"/>
                </a:solidFill>
                <a:ea typeface="華康中圓體(P)" pitchFamily="34" charset="-120"/>
              </a:rPr>
              <a:t>萬，</a:t>
            </a:r>
            <a:r>
              <a:rPr lang="en-US" altLang="zh-TW" sz="1400" b="1" dirty="0" smtClean="0">
                <a:solidFill>
                  <a:srgbClr val="FF0000"/>
                </a:solidFill>
                <a:ea typeface="華康中圓體(P)" pitchFamily="34" charset="-120"/>
              </a:rPr>
              <a:t>(322-161)/2=80.5</a:t>
            </a:r>
            <a:r>
              <a:rPr lang="zh-TW" altLang="en-US" sz="1400" b="1" dirty="0" smtClean="0">
                <a:solidFill>
                  <a:srgbClr val="FF0000"/>
                </a:solidFill>
                <a:ea typeface="華康中圓體(P)" pitchFamily="34" charset="-120"/>
              </a:rPr>
              <a:t>萬，</a:t>
            </a:r>
            <a:r>
              <a:rPr lang="en-US" altLang="zh-TW" sz="1400" b="1" dirty="0" smtClean="0">
                <a:solidFill>
                  <a:srgbClr val="FF0000"/>
                </a:solidFill>
                <a:ea typeface="華康中圓體(P)" pitchFamily="34" charset="-120"/>
              </a:rPr>
              <a:t>80.5+163=243.5</a:t>
            </a:r>
            <a:r>
              <a:rPr lang="zh-TW" altLang="en-US" sz="1400" b="1" dirty="0" smtClean="0">
                <a:solidFill>
                  <a:srgbClr val="FF0000"/>
                </a:solidFill>
                <a:ea typeface="華康中圓體(P)" pitchFamily="34" charset="-120"/>
              </a:rPr>
              <a:t>萬所得稅</a:t>
            </a:r>
            <a:endParaRPr lang="en-US" altLang="zh-TW" sz="1400" b="1" dirty="0" smtClean="0">
              <a:solidFill>
                <a:srgbClr val="FF0000"/>
              </a:solidFill>
              <a:ea typeface="華康中圓體(P)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454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E43583B-C8D8-417A-8F73-B18FCAA2CE5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DesignTemplate</Template>
  <TotalTime>0</TotalTime>
  <Words>774</Words>
  <Application>Microsoft Office PowerPoint</Application>
  <PresentationFormat>如螢幕大小 (4:3)</PresentationFormat>
  <Paragraphs>70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4" baseType="lpstr">
      <vt:lpstr>MS PGothic</vt:lpstr>
      <vt:lpstr>華康中圓體(P)</vt:lpstr>
      <vt:lpstr>微軟正黑體</vt:lpstr>
      <vt:lpstr>新細明體</vt:lpstr>
      <vt:lpstr>標楷體</vt:lpstr>
      <vt:lpstr>Calibri</vt:lpstr>
      <vt:lpstr>Corbel</vt:lpstr>
      <vt:lpstr>DesignTemplate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2016-11-12T02:07:37Z</dcterms:created>
  <dcterms:modified xsi:type="dcterms:W3CDTF">2016-11-15T04:38:59Z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</Properties>
</file>